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0.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9" r:id="rId1"/>
    <p:sldMasterId id="2147484004" r:id="rId2"/>
    <p:sldMasterId id="2147484016" r:id="rId3"/>
  </p:sldMasterIdLst>
  <p:notesMasterIdLst>
    <p:notesMasterId r:id="rId92"/>
  </p:notesMasterIdLst>
  <p:sldIdLst>
    <p:sldId id="3468" r:id="rId4"/>
    <p:sldId id="262" r:id="rId5"/>
    <p:sldId id="263" r:id="rId6"/>
    <p:sldId id="967" r:id="rId7"/>
    <p:sldId id="3472" r:id="rId8"/>
    <p:sldId id="3536" r:id="rId9"/>
    <p:sldId id="3474" r:id="rId10"/>
    <p:sldId id="2999" r:id="rId11"/>
    <p:sldId id="3476" r:id="rId12"/>
    <p:sldId id="266" r:id="rId13"/>
    <p:sldId id="3542" r:id="rId14"/>
    <p:sldId id="3544" r:id="rId15"/>
    <p:sldId id="3543" r:id="rId16"/>
    <p:sldId id="3267" r:id="rId17"/>
    <p:sldId id="2142" r:id="rId18"/>
    <p:sldId id="3479" r:id="rId19"/>
    <p:sldId id="3540" r:id="rId20"/>
    <p:sldId id="3480" r:id="rId21"/>
    <p:sldId id="3306" r:id="rId22"/>
    <p:sldId id="3481" r:id="rId23"/>
    <p:sldId id="3535" r:id="rId24"/>
    <p:sldId id="3541" r:id="rId25"/>
    <p:sldId id="3482" r:id="rId26"/>
    <p:sldId id="271" r:id="rId27"/>
    <p:sldId id="279" r:id="rId28"/>
    <p:sldId id="277" r:id="rId29"/>
    <p:sldId id="278" r:id="rId30"/>
    <p:sldId id="280" r:id="rId31"/>
    <p:sldId id="260" r:id="rId32"/>
    <p:sldId id="281" r:id="rId33"/>
    <p:sldId id="282" r:id="rId34"/>
    <p:sldId id="257" r:id="rId35"/>
    <p:sldId id="267" r:id="rId36"/>
    <p:sldId id="265" r:id="rId37"/>
    <p:sldId id="3001" r:id="rId38"/>
    <p:sldId id="3073" r:id="rId39"/>
    <p:sldId id="3311" r:id="rId40"/>
    <p:sldId id="3070" r:id="rId41"/>
    <p:sldId id="3071" r:id="rId42"/>
    <p:sldId id="3310" r:id="rId43"/>
    <p:sldId id="3528" r:id="rId44"/>
    <p:sldId id="3529" r:id="rId45"/>
    <p:sldId id="3530" r:id="rId46"/>
    <p:sldId id="3537" r:id="rId47"/>
    <p:sldId id="3538" r:id="rId48"/>
    <p:sldId id="3057" r:id="rId49"/>
    <p:sldId id="3487" r:id="rId50"/>
    <p:sldId id="3488" r:id="rId51"/>
    <p:sldId id="3489" r:id="rId52"/>
    <p:sldId id="3490" r:id="rId53"/>
    <p:sldId id="3491" r:id="rId54"/>
    <p:sldId id="3492" r:id="rId55"/>
    <p:sldId id="3493" r:id="rId56"/>
    <p:sldId id="3494" r:id="rId57"/>
    <p:sldId id="3495" r:id="rId58"/>
    <p:sldId id="3496" r:id="rId59"/>
    <p:sldId id="3497" r:id="rId60"/>
    <p:sldId id="3498" r:id="rId61"/>
    <p:sldId id="3499" r:id="rId62"/>
    <p:sldId id="3500" r:id="rId63"/>
    <p:sldId id="3501" r:id="rId64"/>
    <p:sldId id="3502" r:id="rId65"/>
    <p:sldId id="3503" r:id="rId66"/>
    <p:sldId id="3504" r:id="rId67"/>
    <p:sldId id="3505" r:id="rId68"/>
    <p:sldId id="3506" r:id="rId69"/>
    <p:sldId id="3507" r:id="rId70"/>
    <p:sldId id="3508" r:id="rId71"/>
    <p:sldId id="3509" r:id="rId72"/>
    <p:sldId id="3510" r:id="rId73"/>
    <p:sldId id="3511" r:id="rId74"/>
    <p:sldId id="3512" r:id="rId75"/>
    <p:sldId id="3513" r:id="rId76"/>
    <p:sldId id="3514" r:id="rId77"/>
    <p:sldId id="3515" r:id="rId78"/>
    <p:sldId id="3516" r:id="rId79"/>
    <p:sldId id="3517" r:id="rId80"/>
    <p:sldId id="3518" r:id="rId81"/>
    <p:sldId id="3519" r:id="rId82"/>
    <p:sldId id="3520" r:id="rId83"/>
    <p:sldId id="3521" r:id="rId84"/>
    <p:sldId id="3522" r:id="rId85"/>
    <p:sldId id="3523" r:id="rId86"/>
    <p:sldId id="3524" r:id="rId87"/>
    <p:sldId id="3525" r:id="rId88"/>
    <p:sldId id="3526" r:id="rId89"/>
    <p:sldId id="3527" r:id="rId90"/>
    <p:sldId id="3539" r:id="rId91"/>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01D2D5-55D5-2159-E01E-C24EA507200D}" name="Jim Purcell" initials="JP" userId="S::jim.purcell@ache.edu::7786fee8-6d00-41ac-a25e-762ddbf259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n Rogers" initials="JR" lastIdx="1" clrIdx="0">
    <p:extLst>
      <p:ext uri="{19B8F6BF-5375-455C-9EA6-DF929625EA0E}">
        <p15:presenceInfo xmlns:p15="http://schemas.microsoft.com/office/powerpoint/2012/main" userId="S::julian.rogers@ache.edu::8977b38d-f216-4460-8e5f-e6506b09204c" providerId="AD"/>
      </p:ext>
    </p:extLst>
  </p:cmAuthor>
  <p:cmAuthor id="2" name="Stephanie Dolan" initials="SD" lastIdx="1" clrIdx="1">
    <p:extLst>
      <p:ext uri="{19B8F6BF-5375-455C-9EA6-DF929625EA0E}">
        <p15:presenceInfo xmlns:p15="http://schemas.microsoft.com/office/powerpoint/2012/main" userId="S::stephanie.dolan@ache.edu::b937aa53-c86e-4eca-99a6-7e4f169ee6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67D"/>
    <a:srgbClr val="4472C4"/>
    <a:srgbClr val="82A1D8"/>
    <a:srgbClr val="D9E2F3"/>
    <a:srgbClr val="7698D4"/>
    <a:srgbClr val="009A96"/>
    <a:srgbClr val="008080"/>
    <a:srgbClr val="43DBFF"/>
    <a:srgbClr val="00BAE6"/>
    <a:srgbClr val="00A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3832" autoAdjust="0"/>
  </p:normalViewPr>
  <p:slideViewPr>
    <p:cSldViewPr snapToGrid="0" showGuides="1">
      <p:cViewPr>
        <p:scale>
          <a:sx n="88" d="100"/>
          <a:sy n="88" d="100"/>
        </p:scale>
        <p:origin x="432" y="0"/>
      </p:cViewPr>
      <p:guideLst>
        <p:guide orient="horz" pos="2160"/>
        <p:guide pos="3840"/>
      </p:guideLst>
    </p:cSldViewPr>
  </p:slideViewPr>
  <p:notesTextViewPr>
    <p:cViewPr>
      <p:scale>
        <a:sx n="3" d="2"/>
        <a:sy n="3" d="2"/>
      </p:scale>
      <p:origin x="0" y="0"/>
    </p:cViewPr>
  </p:notesTextViewPr>
  <p:sorterViewPr>
    <p:cViewPr>
      <p:scale>
        <a:sx n="111" d="100"/>
        <a:sy n="111" d="100"/>
      </p:scale>
      <p:origin x="0" y="-1402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commentAuthors" Target="commentAuthors.xml"/><Relationship Id="rId9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47135091720071E-3"/>
          <c:y val="2.5553326266908941E-2"/>
          <c:w val="0.98443546247292857"/>
          <c:h val="0.75080296453327955"/>
        </c:manualLayout>
      </c:layout>
      <c:barChart>
        <c:barDir val="col"/>
        <c:grouping val="clustered"/>
        <c:varyColors val="0"/>
        <c:ser>
          <c:idx val="0"/>
          <c:order val="0"/>
          <c:spPr>
            <a:solidFill>
              <a:srgbClr val="5B9BD5"/>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E770-4E29-8C5E-EE786B365B6F}"/>
              </c:ext>
            </c:extLst>
          </c:dPt>
          <c:dPt>
            <c:idx val="3"/>
            <c:invertIfNegative val="0"/>
            <c:bubble3D val="0"/>
            <c:spPr>
              <a:solidFill>
                <a:srgbClr val="92D050"/>
              </a:solidFill>
              <a:ln>
                <a:noFill/>
              </a:ln>
              <a:effectLst/>
            </c:spPr>
            <c:extLst>
              <c:ext xmlns:c16="http://schemas.microsoft.com/office/drawing/2014/chart" uri="{C3380CC4-5D6E-409C-BE32-E72D297353CC}">
                <c16:uniqueId val="{00000001-E770-4E29-8C5E-EE786B365B6F}"/>
              </c:ext>
            </c:extLst>
          </c:dPt>
          <c:dPt>
            <c:idx val="4"/>
            <c:invertIfNegative val="0"/>
            <c:bubble3D val="0"/>
            <c:spPr>
              <a:solidFill>
                <a:srgbClr val="92D050"/>
              </a:solidFill>
              <a:ln>
                <a:noFill/>
              </a:ln>
              <a:effectLst/>
            </c:spPr>
            <c:extLst>
              <c:ext xmlns:c16="http://schemas.microsoft.com/office/drawing/2014/chart" uri="{C3380CC4-5D6E-409C-BE32-E72D297353CC}">
                <c16:uniqueId val="{00000002-E770-4E29-8C5E-EE786B365B6F}"/>
              </c:ext>
            </c:extLst>
          </c:dPt>
          <c:dPt>
            <c:idx val="7"/>
            <c:invertIfNegative val="0"/>
            <c:bubble3D val="0"/>
            <c:spPr>
              <a:solidFill>
                <a:srgbClr val="92D050"/>
              </a:solidFill>
              <a:ln>
                <a:noFill/>
              </a:ln>
              <a:effectLst/>
            </c:spPr>
            <c:extLst>
              <c:ext xmlns:c16="http://schemas.microsoft.com/office/drawing/2014/chart" uri="{C3380CC4-5D6E-409C-BE32-E72D297353CC}">
                <c16:uniqueId val="{00000003-E770-4E29-8C5E-EE786B365B6F}"/>
              </c:ext>
            </c:extLst>
          </c:dPt>
          <c:dPt>
            <c:idx val="11"/>
            <c:invertIfNegative val="0"/>
            <c:bubble3D val="0"/>
            <c:spPr>
              <a:solidFill>
                <a:srgbClr val="92D050"/>
              </a:solidFill>
              <a:ln>
                <a:noFill/>
              </a:ln>
              <a:effectLst/>
            </c:spPr>
            <c:extLst>
              <c:ext xmlns:c16="http://schemas.microsoft.com/office/drawing/2014/chart" uri="{C3380CC4-5D6E-409C-BE32-E72D297353CC}">
                <c16:uniqueId val="{00000004-E770-4E29-8C5E-EE786B365B6F}"/>
              </c:ext>
            </c:extLst>
          </c:dPt>
          <c:dPt>
            <c:idx val="13"/>
            <c:invertIfNegative val="0"/>
            <c:bubble3D val="0"/>
            <c:spPr>
              <a:solidFill>
                <a:srgbClr val="92D050"/>
              </a:solidFill>
              <a:ln>
                <a:noFill/>
              </a:ln>
              <a:effectLst/>
            </c:spPr>
            <c:extLst>
              <c:ext xmlns:c16="http://schemas.microsoft.com/office/drawing/2014/chart" uri="{C3380CC4-5D6E-409C-BE32-E72D297353CC}">
                <c16:uniqueId val="{00000005-E770-4E29-8C5E-EE786B365B6F}"/>
              </c:ext>
            </c:extLst>
          </c:dPt>
          <c:dPt>
            <c:idx val="15"/>
            <c:invertIfNegative val="0"/>
            <c:bubble3D val="0"/>
            <c:spPr>
              <a:solidFill>
                <a:srgbClr val="92D050"/>
              </a:solidFill>
              <a:ln>
                <a:noFill/>
              </a:ln>
              <a:effectLst/>
            </c:spPr>
            <c:extLst>
              <c:ext xmlns:c16="http://schemas.microsoft.com/office/drawing/2014/chart" uri="{C3380CC4-5D6E-409C-BE32-E72D297353CC}">
                <c16:uniqueId val="{00000006-E770-4E29-8C5E-EE786B365B6F}"/>
              </c:ext>
            </c:extLst>
          </c:dPt>
          <c:dPt>
            <c:idx val="19"/>
            <c:invertIfNegative val="0"/>
            <c:bubble3D val="0"/>
            <c:spPr>
              <a:solidFill>
                <a:srgbClr val="92D050"/>
              </a:solidFill>
              <a:ln>
                <a:noFill/>
              </a:ln>
              <a:effectLst/>
            </c:spPr>
            <c:extLst>
              <c:ext xmlns:c16="http://schemas.microsoft.com/office/drawing/2014/chart" uri="{C3380CC4-5D6E-409C-BE32-E72D297353CC}">
                <c16:uniqueId val="{00000007-E770-4E29-8C5E-EE786B365B6F}"/>
              </c:ext>
            </c:extLst>
          </c:dPt>
          <c:dPt>
            <c:idx val="22"/>
            <c:invertIfNegative val="0"/>
            <c:bubble3D val="0"/>
            <c:spPr>
              <a:solidFill>
                <a:srgbClr val="C00000"/>
              </a:solidFill>
              <a:ln>
                <a:noFill/>
              </a:ln>
              <a:effectLst/>
            </c:spPr>
            <c:extLst>
              <c:ext xmlns:c16="http://schemas.microsoft.com/office/drawing/2014/chart" uri="{C3380CC4-5D6E-409C-BE32-E72D297353CC}">
                <c16:uniqueId val="{00000008-E770-4E29-8C5E-EE786B365B6F}"/>
              </c:ext>
            </c:extLst>
          </c:dPt>
          <c:dPt>
            <c:idx val="23"/>
            <c:invertIfNegative val="0"/>
            <c:bubble3D val="0"/>
            <c:spPr>
              <a:solidFill>
                <a:srgbClr val="92D050"/>
              </a:solidFill>
              <a:ln>
                <a:noFill/>
              </a:ln>
              <a:effectLst/>
            </c:spPr>
            <c:extLst>
              <c:ext xmlns:c16="http://schemas.microsoft.com/office/drawing/2014/chart" uri="{C3380CC4-5D6E-409C-BE32-E72D297353CC}">
                <c16:uniqueId val="{00000009-E770-4E29-8C5E-EE786B365B6F}"/>
              </c:ext>
            </c:extLst>
          </c:dPt>
          <c:dPt>
            <c:idx val="24"/>
            <c:invertIfNegative val="0"/>
            <c:bubble3D val="0"/>
            <c:spPr>
              <a:solidFill>
                <a:srgbClr val="92D050"/>
              </a:solidFill>
              <a:ln>
                <a:noFill/>
              </a:ln>
              <a:effectLst/>
            </c:spPr>
            <c:extLst>
              <c:ext xmlns:c16="http://schemas.microsoft.com/office/drawing/2014/chart" uri="{C3380CC4-5D6E-409C-BE32-E72D297353CC}">
                <c16:uniqueId val="{0000000A-E770-4E29-8C5E-EE786B365B6F}"/>
              </c:ext>
            </c:extLst>
          </c:dPt>
          <c:dPt>
            <c:idx val="36"/>
            <c:invertIfNegative val="0"/>
            <c:bubble3D val="0"/>
            <c:spPr>
              <a:solidFill>
                <a:srgbClr val="92D050"/>
              </a:solidFill>
              <a:ln>
                <a:noFill/>
              </a:ln>
              <a:effectLst/>
            </c:spPr>
            <c:extLst>
              <c:ext xmlns:c16="http://schemas.microsoft.com/office/drawing/2014/chart" uri="{C3380CC4-5D6E-409C-BE32-E72D297353CC}">
                <c16:uniqueId val="{0000000B-E770-4E29-8C5E-EE786B365B6F}"/>
              </c:ext>
            </c:extLst>
          </c:dPt>
          <c:dPt>
            <c:idx val="40"/>
            <c:invertIfNegative val="0"/>
            <c:bubble3D val="0"/>
            <c:spPr>
              <a:solidFill>
                <a:srgbClr val="92D050"/>
              </a:solidFill>
              <a:ln>
                <a:noFill/>
              </a:ln>
              <a:effectLst/>
            </c:spPr>
            <c:extLst>
              <c:ext xmlns:c16="http://schemas.microsoft.com/office/drawing/2014/chart" uri="{C3380CC4-5D6E-409C-BE32-E72D297353CC}">
                <c16:uniqueId val="{0000000C-E770-4E29-8C5E-EE786B365B6F}"/>
              </c:ext>
            </c:extLst>
          </c:dPt>
          <c:dPt>
            <c:idx val="42"/>
            <c:invertIfNegative val="0"/>
            <c:bubble3D val="0"/>
            <c:spPr>
              <a:solidFill>
                <a:srgbClr val="92D050"/>
              </a:solidFill>
              <a:ln>
                <a:noFill/>
              </a:ln>
              <a:effectLst/>
            </c:spPr>
            <c:extLst>
              <c:ext xmlns:c16="http://schemas.microsoft.com/office/drawing/2014/chart" uri="{C3380CC4-5D6E-409C-BE32-E72D297353CC}">
                <c16:uniqueId val="{0000000D-E770-4E29-8C5E-EE786B365B6F}"/>
              </c:ext>
            </c:extLst>
          </c:dPt>
          <c:dPt>
            <c:idx val="43"/>
            <c:invertIfNegative val="0"/>
            <c:bubble3D val="0"/>
            <c:spPr>
              <a:solidFill>
                <a:srgbClr val="92D050"/>
              </a:solidFill>
              <a:ln>
                <a:noFill/>
              </a:ln>
              <a:effectLst/>
            </c:spPr>
            <c:extLst>
              <c:ext xmlns:c16="http://schemas.microsoft.com/office/drawing/2014/chart" uri="{C3380CC4-5D6E-409C-BE32-E72D297353CC}">
                <c16:uniqueId val="{0000000E-E770-4E29-8C5E-EE786B365B6F}"/>
              </c:ext>
            </c:extLst>
          </c:dPt>
          <c:dPt>
            <c:idx val="44"/>
            <c:invertIfNegative val="0"/>
            <c:bubble3D val="0"/>
            <c:spPr>
              <a:solidFill>
                <a:srgbClr val="7030A0"/>
              </a:solidFill>
              <a:ln>
                <a:noFill/>
              </a:ln>
              <a:effectLst/>
            </c:spPr>
            <c:extLst>
              <c:ext xmlns:c16="http://schemas.microsoft.com/office/drawing/2014/chart" uri="{C3380CC4-5D6E-409C-BE32-E72D297353CC}">
                <c16:uniqueId val="{0000000F-E770-4E29-8C5E-EE786B365B6F}"/>
              </c:ext>
            </c:extLst>
          </c:dPt>
          <c:dPt>
            <c:idx val="50"/>
            <c:invertIfNegative val="0"/>
            <c:bubble3D val="0"/>
            <c:spPr>
              <a:solidFill>
                <a:srgbClr val="92D050"/>
              </a:solidFill>
              <a:ln>
                <a:noFill/>
              </a:ln>
              <a:effectLst/>
            </c:spPr>
            <c:extLst>
              <c:ext xmlns:c16="http://schemas.microsoft.com/office/drawing/2014/chart" uri="{C3380CC4-5D6E-409C-BE32-E72D297353CC}">
                <c16:uniqueId val="{00000010-E770-4E29-8C5E-EE786B365B6F}"/>
              </c:ext>
            </c:extLst>
          </c:dPt>
          <c:dLbls>
            <c:dLbl>
              <c:idx val="0"/>
              <c:layout>
                <c:manualLayout>
                  <c:x val="0"/>
                  <c:y val="-3.19529652351738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770-4E29-8C5E-EE786B365B6F}"/>
                </c:ext>
              </c:extLst>
            </c:dLbl>
            <c:dLbl>
              <c:idx val="22"/>
              <c:layout>
                <c:manualLayout>
                  <c:x val="0"/>
                  <c:y val="-1.0683760683760733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70-4E29-8C5E-EE786B365B6F}"/>
                </c:ext>
              </c:extLst>
            </c:dLbl>
            <c:dLbl>
              <c:idx val="44"/>
              <c:layout>
                <c:manualLayout>
                  <c:x val="-1.0245901639344262E-2"/>
                  <c:y val="-1.3354700854700854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770-4E29-8C5E-EE786B365B6F}"/>
                </c:ext>
              </c:extLst>
            </c:dLbl>
            <c:dLbl>
              <c:idx val="50"/>
              <c:layout>
                <c:manualLayout>
                  <c:x val="-2.5045537340619307E-2"/>
                  <c:y val="-1.6025641025641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770-4E29-8C5E-EE786B365B6F}"/>
                </c:ext>
              </c:extLst>
            </c:dLbl>
            <c:dLbl>
              <c:idx val="51"/>
              <c:layout>
                <c:manualLayout>
                  <c:x val="-2.2768670309653918E-3"/>
                  <c:y val="-2.13675213675213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770-4E29-8C5E-EE786B365B6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4.2'!$A$61:$A$112</c:f>
              <c:strCache>
                <c:ptCount val="52"/>
                <c:pt idx="0">
                  <c:v>Nevada</c:v>
                </c:pt>
                <c:pt idx="1">
                  <c:v>Louisiana</c:v>
                </c:pt>
                <c:pt idx="2">
                  <c:v>New Hampshire</c:v>
                </c:pt>
                <c:pt idx="3">
                  <c:v>Florida</c:v>
                </c:pt>
                <c:pt idx="4">
                  <c:v>West Virginia</c:v>
                </c:pt>
                <c:pt idx="5">
                  <c:v>Maine</c:v>
                </c:pt>
                <c:pt idx="6">
                  <c:v>California</c:v>
                </c:pt>
                <c:pt idx="7">
                  <c:v>Arkansas</c:v>
                </c:pt>
                <c:pt idx="8">
                  <c:v>Arizona</c:v>
                </c:pt>
                <c:pt idx="9">
                  <c:v>Montana</c:v>
                </c:pt>
                <c:pt idx="10">
                  <c:v>New Jersey</c:v>
                </c:pt>
                <c:pt idx="11">
                  <c:v>North Carolina</c:v>
                </c:pt>
                <c:pt idx="12">
                  <c:v>Indiana</c:v>
                </c:pt>
                <c:pt idx="13">
                  <c:v>Georgia</c:v>
                </c:pt>
                <c:pt idx="14">
                  <c:v>Rhode Island</c:v>
                </c:pt>
                <c:pt idx="15">
                  <c:v>Oklahoma</c:v>
                </c:pt>
                <c:pt idx="16">
                  <c:v>Wisconsin</c:v>
                </c:pt>
                <c:pt idx="17">
                  <c:v>Oregon</c:v>
                </c:pt>
                <c:pt idx="18">
                  <c:v>Ohio</c:v>
                </c:pt>
                <c:pt idx="19">
                  <c:v>Mississippi</c:v>
                </c:pt>
                <c:pt idx="20">
                  <c:v>Pennsylvania</c:v>
                </c:pt>
                <c:pt idx="21">
                  <c:v>North Dakota</c:v>
                </c:pt>
                <c:pt idx="22">
                  <c:v>U.S.</c:v>
                </c:pt>
                <c:pt idx="23">
                  <c:v>Kentucky</c:v>
                </c:pt>
                <c:pt idx="24">
                  <c:v>Virginia</c:v>
                </c:pt>
                <c:pt idx="25">
                  <c:v>Utah</c:v>
                </c:pt>
                <c:pt idx="26">
                  <c:v>South Dakota</c:v>
                </c:pt>
                <c:pt idx="27">
                  <c:v>Iowa</c:v>
                </c:pt>
                <c:pt idx="28">
                  <c:v>Hawaii</c:v>
                </c:pt>
                <c:pt idx="29">
                  <c:v>Nebraska</c:v>
                </c:pt>
                <c:pt idx="30">
                  <c:v>Colorado</c:v>
                </c:pt>
                <c:pt idx="31">
                  <c:v>Massachusetts</c:v>
                </c:pt>
                <c:pt idx="32">
                  <c:v>Kansas</c:v>
                </c:pt>
                <c:pt idx="33">
                  <c:v>Idaho</c:v>
                </c:pt>
                <c:pt idx="34">
                  <c:v>Missouri</c:v>
                </c:pt>
                <c:pt idx="35">
                  <c:v>Washington</c:v>
                </c:pt>
                <c:pt idx="36">
                  <c:v>South Carolina</c:v>
                </c:pt>
                <c:pt idx="37">
                  <c:v>Vermont</c:v>
                </c:pt>
                <c:pt idx="38">
                  <c:v>Wyoming</c:v>
                </c:pt>
                <c:pt idx="39">
                  <c:v>Minnesota</c:v>
                </c:pt>
                <c:pt idx="40">
                  <c:v>Maryland</c:v>
                </c:pt>
                <c:pt idx="41">
                  <c:v>New York</c:v>
                </c:pt>
                <c:pt idx="42">
                  <c:v>Texas</c:v>
                </c:pt>
                <c:pt idx="43">
                  <c:v>Tennessee</c:v>
                </c:pt>
                <c:pt idx="44">
                  <c:v>Alabama</c:v>
                </c:pt>
                <c:pt idx="45">
                  <c:v>D.C.</c:v>
                </c:pt>
                <c:pt idx="46">
                  <c:v>Connecticut</c:v>
                </c:pt>
                <c:pt idx="47">
                  <c:v>New Mexico</c:v>
                </c:pt>
                <c:pt idx="48">
                  <c:v>Alaska</c:v>
                </c:pt>
                <c:pt idx="49">
                  <c:v>Michigan</c:v>
                </c:pt>
                <c:pt idx="50">
                  <c:v>Delaware</c:v>
                </c:pt>
                <c:pt idx="51">
                  <c:v>Illinois</c:v>
                </c:pt>
              </c:strCache>
            </c:strRef>
          </c:cat>
          <c:val>
            <c:numRef>
              <c:f>'Table 4.2'!$B$61:$B$112</c:f>
              <c:numCache>
                <c:formatCode>"$"#,##0_);[Red]\("$"#,##0\)</c:formatCode>
                <c:ptCount val="52"/>
                <c:pt idx="0">
                  <c:v>12695</c:v>
                </c:pt>
                <c:pt idx="1">
                  <c:v>12737</c:v>
                </c:pt>
                <c:pt idx="2">
                  <c:v>13995</c:v>
                </c:pt>
                <c:pt idx="3">
                  <c:v>14023</c:v>
                </c:pt>
                <c:pt idx="4">
                  <c:v>14462</c:v>
                </c:pt>
                <c:pt idx="5">
                  <c:v>15423</c:v>
                </c:pt>
                <c:pt idx="6">
                  <c:v>15709</c:v>
                </c:pt>
                <c:pt idx="7">
                  <c:v>16046</c:v>
                </c:pt>
                <c:pt idx="8">
                  <c:v>16086</c:v>
                </c:pt>
                <c:pt idx="9">
                  <c:v>16287</c:v>
                </c:pt>
                <c:pt idx="10">
                  <c:v>16515</c:v>
                </c:pt>
                <c:pt idx="11">
                  <c:v>17312</c:v>
                </c:pt>
                <c:pt idx="12">
                  <c:v>17528</c:v>
                </c:pt>
                <c:pt idx="13">
                  <c:v>17924</c:v>
                </c:pt>
                <c:pt idx="14">
                  <c:v>17924</c:v>
                </c:pt>
                <c:pt idx="15">
                  <c:v>18023</c:v>
                </c:pt>
                <c:pt idx="16">
                  <c:v>18362</c:v>
                </c:pt>
                <c:pt idx="17">
                  <c:v>18493</c:v>
                </c:pt>
                <c:pt idx="18">
                  <c:v>18526</c:v>
                </c:pt>
                <c:pt idx="19">
                  <c:v>18746</c:v>
                </c:pt>
                <c:pt idx="20">
                  <c:v>18774</c:v>
                </c:pt>
                <c:pt idx="21">
                  <c:v>19272</c:v>
                </c:pt>
                <c:pt idx="22">
                  <c:v>19443</c:v>
                </c:pt>
                <c:pt idx="23">
                  <c:v>19791</c:v>
                </c:pt>
                <c:pt idx="24">
                  <c:v>19807</c:v>
                </c:pt>
                <c:pt idx="25">
                  <c:v>19880</c:v>
                </c:pt>
                <c:pt idx="26">
                  <c:v>19881</c:v>
                </c:pt>
                <c:pt idx="27">
                  <c:v>19903</c:v>
                </c:pt>
                <c:pt idx="28">
                  <c:v>20184</c:v>
                </c:pt>
                <c:pt idx="29">
                  <c:v>20335</c:v>
                </c:pt>
                <c:pt idx="30">
                  <c:v>20507</c:v>
                </c:pt>
                <c:pt idx="31">
                  <c:v>20837</c:v>
                </c:pt>
                <c:pt idx="32">
                  <c:v>20845</c:v>
                </c:pt>
                <c:pt idx="33">
                  <c:v>20877</c:v>
                </c:pt>
                <c:pt idx="34">
                  <c:v>21064</c:v>
                </c:pt>
                <c:pt idx="35">
                  <c:v>21383</c:v>
                </c:pt>
                <c:pt idx="36">
                  <c:v>21630</c:v>
                </c:pt>
                <c:pt idx="37">
                  <c:v>21637</c:v>
                </c:pt>
                <c:pt idx="38">
                  <c:v>21716</c:v>
                </c:pt>
                <c:pt idx="39">
                  <c:v>21866</c:v>
                </c:pt>
                <c:pt idx="40">
                  <c:v>22028</c:v>
                </c:pt>
                <c:pt idx="41">
                  <c:v>22533</c:v>
                </c:pt>
                <c:pt idx="42">
                  <c:v>23047</c:v>
                </c:pt>
                <c:pt idx="43">
                  <c:v>23570</c:v>
                </c:pt>
                <c:pt idx="44">
                  <c:v>25430</c:v>
                </c:pt>
                <c:pt idx="45">
                  <c:v>25731</c:v>
                </c:pt>
                <c:pt idx="46">
                  <c:v>25767</c:v>
                </c:pt>
                <c:pt idx="47">
                  <c:v>26390</c:v>
                </c:pt>
                <c:pt idx="48">
                  <c:v>26876</c:v>
                </c:pt>
                <c:pt idx="49">
                  <c:v>26885</c:v>
                </c:pt>
                <c:pt idx="50">
                  <c:v>27791</c:v>
                </c:pt>
                <c:pt idx="51">
                  <c:v>33917</c:v>
                </c:pt>
              </c:numCache>
            </c:numRef>
          </c:val>
          <c:extLst>
            <c:ext xmlns:c16="http://schemas.microsoft.com/office/drawing/2014/chart" uri="{C3380CC4-5D6E-409C-BE32-E72D297353CC}">
              <c16:uniqueId val="{00000000-62F2-4969-89D9-146FBD656FEB}"/>
            </c:ext>
          </c:extLst>
        </c:ser>
        <c:dLbls>
          <c:showLegendKey val="0"/>
          <c:showVal val="0"/>
          <c:showCatName val="0"/>
          <c:showSerName val="0"/>
          <c:showPercent val="0"/>
          <c:showBubbleSize val="0"/>
        </c:dLbls>
        <c:gapWidth val="35"/>
        <c:overlap val="-25"/>
        <c:axId val="1349636864"/>
        <c:axId val="1349637344"/>
      </c:barChart>
      <c:catAx>
        <c:axId val="134963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349637344"/>
        <c:crosses val="autoZero"/>
        <c:auto val="1"/>
        <c:lblAlgn val="ctr"/>
        <c:lblOffset val="100"/>
        <c:noMultiLvlLbl val="0"/>
      </c:catAx>
      <c:valAx>
        <c:axId val="1349637344"/>
        <c:scaling>
          <c:orientation val="minMax"/>
        </c:scaling>
        <c:delete val="1"/>
        <c:axPos val="l"/>
        <c:numFmt formatCode="&quot;$&quot;#,##0_);[Red]\(&quot;$&quot;#,##0\)" sourceLinked="1"/>
        <c:majorTickMark val="none"/>
        <c:minorTickMark val="none"/>
        <c:tickLblPos val="nextTo"/>
        <c:crossAx val="1349636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43925265920707E-2"/>
          <c:y val="0.20678787512405478"/>
          <c:w val="0.94967985909656016"/>
          <c:h val="0.58433559528667367"/>
        </c:manualLayout>
      </c:layout>
      <c:barChart>
        <c:barDir val="col"/>
        <c:grouping val="clustered"/>
        <c:varyColors val="0"/>
        <c:ser>
          <c:idx val="0"/>
          <c:order val="0"/>
          <c:spPr>
            <a:solidFill>
              <a:srgbClr val="5B9BD5"/>
            </a:solidFill>
            <a:ln>
              <a:noFill/>
            </a:ln>
            <a:effectLst/>
          </c:spPr>
          <c:invertIfNegative val="0"/>
          <c:dPt>
            <c:idx val="4"/>
            <c:invertIfNegative val="0"/>
            <c:bubble3D val="0"/>
            <c:spPr>
              <a:solidFill>
                <a:srgbClr val="7030A0"/>
              </a:solidFill>
              <a:ln>
                <a:noFill/>
              </a:ln>
              <a:effectLst/>
            </c:spPr>
            <c:extLst>
              <c:ext xmlns:c16="http://schemas.microsoft.com/office/drawing/2014/chart" uri="{C3380CC4-5D6E-409C-BE32-E72D297353CC}">
                <c16:uniqueId val="{00000000-2F80-49A8-A5B1-1F4F83A2EA5E}"/>
              </c:ext>
            </c:extLst>
          </c:dPt>
          <c:dPt>
            <c:idx val="7"/>
            <c:invertIfNegative val="0"/>
            <c:bubble3D val="0"/>
            <c:spPr>
              <a:solidFill>
                <a:srgbClr val="92D050"/>
              </a:solidFill>
              <a:ln>
                <a:noFill/>
              </a:ln>
              <a:effectLst/>
            </c:spPr>
            <c:extLst>
              <c:ext xmlns:c16="http://schemas.microsoft.com/office/drawing/2014/chart" uri="{C3380CC4-5D6E-409C-BE32-E72D297353CC}">
                <c16:uniqueId val="{00000001-2F80-49A8-A5B1-1F4F83A2EA5E}"/>
              </c:ext>
            </c:extLst>
          </c:dPt>
          <c:dPt>
            <c:idx val="9"/>
            <c:invertIfNegative val="0"/>
            <c:bubble3D val="0"/>
            <c:spPr>
              <a:solidFill>
                <a:srgbClr val="92D050"/>
              </a:solidFill>
              <a:ln>
                <a:noFill/>
              </a:ln>
              <a:effectLst/>
            </c:spPr>
            <c:extLst>
              <c:ext xmlns:c16="http://schemas.microsoft.com/office/drawing/2014/chart" uri="{C3380CC4-5D6E-409C-BE32-E72D297353CC}">
                <c16:uniqueId val="{00000002-2F80-49A8-A5B1-1F4F83A2EA5E}"/>
              </c:ext>
            </c:extLst>
          </c:dPt>
          <c:dPt>
            <c:idx val="13"/>
            <c:invertIfNegative val="0"/>
            <c:bubble3D val="0"/>
            <c:spPr>
              <a:solidFill>
                <a:srgbClr val="92D050"/>
              </a:solidFill>
              <a:ln>
                <a:noFill/>
              </a:ln>
              <a:effectLst/>
            </c:spPr>
            <c:extLst>
              <c:ext xmlns:c16="http://schemas.microsoft.com/office/drawing/2014/chart" uri="{C3380CC4-5D6E-409C-BE32-E72D297353CC}">
                <c16:uniqueId val="{0000000F-2F80-49A8-A5B1-1F4F83A2EA5E}"/>
              </c:ext>
            </c:extLst>
          </c:dPt>
          <c:dPt>
            <c:idx val="14"/>
            <c:invertIfNegative val="0"/>
            <c:bubble3D val="0"/>
            <c:spPr>
              <a:solidFill>
                <a:srgbClr val="92D050"/>
              </a:solidFill>
              <a:ln>
                <a:noFill/>
              </a:ln>
              <a:effectLst/>
            </c:spPr>
            <c:extLst>
              <c:ext xmlns:c16="http://schemas.microsoft.com/office/drawing/2014/chart" uri="{C3380CC4-5D6E-409C-BE32-E72D297353CC}">
                <c16:uniqueId val="{0000000D-2F80-49A8-A5B1-1F4F83A2EA5E}"/>
              </c:ext>
            </c:extLst>
          </c:dPt>
          <c:dPt>
            <c:idx val="22"/>
            <c:invertIfNegative val="0"/>
            <c:bubble3D val="0"/>
            <c:spPr>
              <a:solidFill>
                <a:srgbClr val="92D050"/>
              </a:solidFill>
              <a:ln>
                <a:noFill/>
              </a:ln>
              <a:effectLst/>
            </c:spPr>
            <c:extLst>
              <c:ext xmlns:c16="http://schemas.microsoft.com/office/drawing/2014/chart" uri="{C3380CC4-5D6E-409C-BE32-E72D297353CC}">
                <c16:uniqueId val="{0000000E-2F80-49A8-A5B1-1F4F83A2EA5E}"/>
              </c:ext>
            </c:extLst>
          </c:dPt>
          <c:dPt>
            <c:idx val="29"/>
            <c:invertIfNegative val="0"/>
            <c:bubble3D val="0"/>
            <c:spPr>
              <a:solidFill>
                <a:srgbClr val="C00000"/>
              </a:solidFill>
              <a:ln>
                <a:noFill/>
              </a:ln>
              <a:effectLst/>
            </c:spPr>
            <c:extLst>
              <c:ext xmlns:c16="http://schemas.microsoft.com/office/drawing/2014/chart" uri="{C3380CC4-5D6E-409C-BE32-E72D297353CC}">
                <c16:uniqueId val="{00000003-2F80-49A8-A5B1-1F4F83A2EA5E}"/>
              </c:ext>
            </c:extLst>
          </c:dPt>
          <c:dPt>
            <c:idx val="32"/>
            <c:invertIfNegative val="0"/>
            <c:bubble3D val="0"/>
            <c:spPr>
              <a:solidFill>
                <a:srgbClr val="92D050"/>
              </a:solidFill>
              <a:ln>
                <a:noFill/>
              </a:ln>
              <a:effectLst/>
            </c:spPr>
            <c:extLst>
              <c:ext xmlns:c16="http://schemas.microsoft.com/office/drawing/2014/chart" uri="{C3380CC4-5D6E-409C-BE32-E72D297353CC}">
                <c16:uniqueId val="{0000000C-2F80-49A8-A5B1-1F4F83A2EA5E}"/>
              </c:ext>
            </c:extLst>
          </c:dPt>
          <c:dPt>
            <c:idx val="35"/>
            <c:invertIfNegative val="0"/>
            <c:bubble3D val="0"/>
            <c:spPr>
              <a:solidFill>
                <a:srgbClr val="92D050"/>
              </a:solidFill>
              <a:ln>
                <a:noFill/>
              </a:ln>
              <a:effectLst/>
            </c:spPr>
            <c:extLst>
              <c:ext xmlns:c16="http://schemas.microsoft.com/office/drawing/2014/chart" uri="{C3380CC4-5D6E-409C-BE32-E72D297353CC}">
                <c16:uniqueId val="{00000010-2F80-49A8-A5B1-1F4F83A2EA5E}"/>
              </c:ext>
            </c:extLst>
          </c:dPt>
          <c:dPt>
            <c:idx val="37"/>
            <c:invertIfNegative val="0"/>
            <c:bubble3D val="0"/>
            <c:spPr>
              <a:solidFill>
                <a:srgbClr val="92D050"/>
              </a:solidFill>
              <a:ln>
                <a:noFill/>
              </a:ln>
              <a:effectLst/>
            </c:spPr>
            <c:extLst>
              <c:ext xmlns:c16="http://schemas.microsoft.com/office/drawing/2014/chart" uri="{C3380CC4-5D6E-409C-BE32-E72D297353CC}">
                <c16:uniqueId val="{0000000B-2F80-49A8-A5B1-1F4F83A2EA5E}"/>
              </c:ext>
            </c:extLst>
          </c:dPt>
          <c:dPt>
            <c:idx val="44"/>
            <c:invertIfNegative val="0"/>
            <c:bubble3D val="0"/>
            <c:spPr>
              <a:solidFill>
                <a:srgbClr val="92D050"/>
              </a:solidFill>
              <a:ln>
                <a:noFill/>
              </a:ln>
              <a:effectLst/>
            </c:spPr>
            <c:extLst>
              <c:ext xmlns:c16="http://schemas.microsoft.com/office/drawing/2014/chart" uri="{C3380CC4-5D6E-409C-BE32-E72D297353CC}">
                <c16:uniqueId val="{0000000A-2F80-49A8-A5B1-1F4F83A2EA5E}"/>
              </c:ext>
            </c:extLst>
          </c:dPt>
          <c:dPt>
            <c:idx val="45"/>
            <c:invertIfNegative val="0"/>
            <c:bubble3D val="0"/>
            <c:spPr>
              <a:solidFill>
                <a:srgbClr val="92D050"/>
              </a:solidFill>
              <a:ln>
                <a:noFill/>
              </a:ln>
              <a:effectLst/>
            </c:spPr>
            <c:extLst>
              <c:ext xmlns:c16="http://schemas.microsoft.com/office/drawing/2014/chart" uri="{C3380CC4-5D6E-409C-BE32-E72D297353CC}">
                <c16:uniqueId val="{00000009-2F80-49A8-A5B1-1F4F83A2EA5E}"/>
              </c:ext>
            </c:extLst>
          </c:dPt>
          <c:dPt>
            <c:idx val="46"/>
            <c:invertIfNegative val="0"/>
            <c:bubble3D val="0"/>
            <c:spPr>
              <a:solidFill>
                <a:srgbClr val="92D050"/>
              </a:solidFill>
              <a:ln>
                <a:noFill/>
              </a:ln>
              <a:effectLst/>
            </c:spPr>
            <c:extLst>
              <c:ext xmlns:c16="http://schemas.microsoft.com/office/drawing/2014/chart" uri="{C3380CC4-5D6E-409C-BE32-E72D297353CC}">
                <c16:uniqueId val="{00000008-2F80-49A8-A5B1-1F4F83A2EA5E}"/>
              </c:ext>
            </c:extLst>
          </c:dPt>
          <c:dPt>
            <c:idx val="48"/>
            <c:invertIfNegative val="0"/>
            <c:bubble3D val="0"/>
            <c:spPr>
              <a:solidFill>
                <a:srgbClr val="92D050"/>
              </a:solidFill>
              <a:ln>
                <a:noFill/>
              </a:ln>
              <a:effectLst/>
            </c:spPr>
            <c:extLst>
              <c:ext xmlns:c16="http://schemas.microsoft.com/office/drawing/2014/chart" uri="{C3380CC4-5D6E-409C-BE32-E72D297353CC}">
                <c16:uniqueId val="{00000007-2F80-49A8-A5B1-1F4F83A2EA5E}"/>
              </c:ext>
            </c:extLst>
          </c:dPt>
          <c:dPt>
            <c:idx val="49"/>
            <c:invertIfNegative val="0"/>
            <c:bubble3D val="0"/>
            <c:spPr>
              <a:solidFill>
                <a:srgbClr val="92D050"/>
              </a:solidFill>
              <a:ln>
                <a:noFill/>
              </a:ln>
              <a:effectLst/>
            </c:spPr>
            <c:extLst>
              <c:ext xmlns:c16="http://schemas.microsoft.com/office/drawing/2014/chart" uri="{C3380CC4-5D6E-409C-BE32-E72D297353CC}">
                <c16:uniqueId val="{00000006-2F80-49A8-A5B1-1F4F83A2EA5E}"/>
              </c:ext>
            </c:extLst>
          </c:dPt>
          <c:dPt>
            <c:idx val="50"/>
            <c:invertIfNegative val="0"/>
            <c:bubble3D val="0"/>
            <c:spPr>
              <a:solidFill>
                <a:srgbClr val="92D050"/>
              </a:solidFill>
              <a:ln>
                <a:noFill/>
              </a:ln>
              <a:effectLst/>
            </c:spPr>
            <c:extLst>
              <c:ext xmlns:c16="http://schemas.microsoft.com/office/drawing/2014/chart" uri="{C3380CC4-5D6E-409C-BE32-E72D297353CC}">
                <c16:uniqueId val="{00000005-2F80-49A8-A5B1-1F4F83A2EA5E}"/>
              </c:ext>
            </c:extLst>
          </c:dPt>
          <c:dPt>
            <c:idx val="51"/>
            <c:invertIfNegative val="0"/>
            <c:bubble3D val="0"/>
            <c:spPr>
              <a:solidFill>
                <a:srgbClr val="92D050"/>
              </a:solidFill>
              <a:ln>
                <a:noFill/>
              </a:ln>
              <a:effectLst/>
            </c:spPr>
            <c:extLst>
              <c:ext xmlns:c16="http://schemas.microsoft.com/office/drawing/2014/chart" uri="{C3380CC4-5D6E-409C-BE32-E72D297353CC}">
                <c16:uniqueId val="{00000004-2F80-49A8-A5B1-1F4F83A2EA5E}"/>
              </c:ext>
            </c:extLst>
          </c:dPt>
          <c:dLbls>
            <c:dLbl>
              <c:idx val="0"/>
              <c:layout>
                <c:manualLayout>
                  <c:x val="1.0964912280701754E-3"/>
                  <c:y val="-2.30326295585412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F80-49A8-A5B1-1F4F83A2EA5E}"/>
                </c:ext>
              </c:extLst>
            </c:dLbl>
            <c:dLbl>
              <c:idx val="4"/>
              <c:layout>
                <c:manualLayout>
                  <c:x val="0"/>
                  <c:y val="-2.8150991682661643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80-49A8-A5B1-1F4F83A2EA5E}"/>
                </c:ext>
              </c:extLst>
            </c:dLbl>
            <c:dLbl>
              <c:idx val="29"/>
              <c:layout>
                <c:manualLayout>
                  <c:x val="4.8435557397430586E-5"/>
                  <c:y val="-4.6109591387449023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80-49A8-A5B1-1F4F83A2EA5E}"/>
                </c:ext>
              </c:extLst>
            </c:dLbl>
            <c:dLbl>
              <c:idx val="51"/>
              <c:layout>
                <c:manualLayout>
                  <c:x val="-4.3859649122808628E-3"/>
                  <c:y val="-2.30326295585412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80-49A8-A5B1-1F4F83A2EA5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3.4'!$A$59:$A$110</c:f>
              <c:strCache>
                <c:ptCount val="52"/>
                <c:pt idx="0">
                  <c:v>Montana</c:v>
                </c:pt>
                <c:pt idx="1">
                  <c:v>Hawaii</c:v>
                </c:pt>
                <c:pt idx="2">
                  <c:v>Utah</c:v>
                </c:pt>
                <c:pt idx="3">
                  <c:v>South Dakota</c:v>
                </c:pt>
                <c:pt idx="4">
                  <c:v>Alabama</c:v>
                </c:pt>
                <c:pt idx="5">
                  <c:v>Idaho</c:v>
                </c:pt>
                <c:pt idx="6">
                  <c:v>D.C.</c:v>
                </c:pt>
                <c:pt idx="7">
                  <c:v>Maryland</c:v>
                </c:pt>
                <c:pt idx="8">
                  <c:v>Connecticut</c:v>
                </c:pt>
                <c:pt idx="9">
                  <c:v>North Carolina</c:v>
                </c:pt>
                <c:pt idx="10">
                  <c:v>Nebraska</c:v>
                </c:pt>
                <c:pt idx="11">
                  <c:v>Arizona</c:v>
                </c:pt>
                <c:pt idx="12">
                  <c:v>Kansas</c:v>
                </c:pt>
                <c:pt idx="13">
                  <c:v>Mississippi</c:v>
                </c:pt>
                <c:pt idx="14">
                  <c:v>Texas</c:v>
                </c:pt>
                <c:pt idx="15">
                  <c:v>Alaska</c:v>
                </c:pt>
                <c:pt idx="16">
                  <c:v>Iowa</c:v>
                </c:pt>
                <c:pt idx="17">
                  <c:v>North Dakota</c:v>
                </c:pt>
                <c:pt idx="18">
                  <c:v>Wisconsin</c:v>
                </c:pt>
                <c:pt idx="19">
                  <c:v>Illinois</c:v>
                </c:pt>
                <c:pt idx="20">
                  <c:v>Rhode Island</c:v>
                </c:pt>
                <c:pt idx="21">
                  <c:v>Wyoming</c:v>
                </c:pt>
                <c:pt idx="22">
                  <c:v>Delaware</c:v>
                </c:pt>
                <c:pt idx="23">
                  <c:v>New York</c:v>
                </c:pt>
                <c:pt idx="24">
                  <c:v>New Hampshire</c:v>
                </c:pt>
                <c:pt idx="25">
                  <c:v>Ohio</c:v>
                </c:pt>
                <c:pt idx="26">
                  <c:v>California</c:v>
                </c:pt>
                <c:pt idx="27">
                  <c:v>Missouri</c:v>
                </c:pt>
                <c:pt idx="28">
                  <c:v>Maine</c:v>
                </c:pt>
                <c:pt idx="29">
                  <c:v>U.S.</c:v>
                </c:pt>
                <c:pt idx="30">
                  <c:v>Michigan</c:v>
                </c:pt>
                <c:pt idx="31">
                  <c:v>Vermont</c:v>
                </c:pt>
                <c:pt idx="32">
                  <c:v>Florida</c:v>
                </c:pt>
                <c:pt idx="33">
                  <c:v>Massachusetts</c:v>
                </c:pt>
                <c:pt idx="34">
                  <c:v>Minnesota</c:v>
                </c:pt>
                <c:pt idx="35">
                  <c:v>Arkansas</c:v>
                </c:pt>
                <c:pt idx="36">
                  <c:v>Oregon</c:v>
                </c:pt>
                <c:pt idx="37">
                  <c:v>Oklahoma</c:v>
                </c:pt>
                <c:pt idx="38">
                  <c:v>Pennsylvania</c:v>
                </c:pt>
                <c:pt idx="39">
                  <c:v>Washington</c:v>
                </c:pt>
                <c:pt idx="40">
                  <c:v>Nevada</c:v>
                </c:pt>
                <c:pt idx="41">
                  <c:v>New Mexico</c:v>
                </c:pt>
                <c:pt idx="42">
                  <c:v>Indiana</c:v>
                </c:pt>
                <c:pt idx="43">
                  <c:v>Colorado</c:v>
                </c:pt>
                <c:pt idx="44">
                  <c:v>Virginia</c:v>
                </c:pt>
                <c:pt idx="45">
                  <c:v>Tennessee</c:v>
                </c:pt>
                <c:pt idx="46">
                  <c:v>Georgia</c:v>
                </c:pt>
                <c:pt idx="47">
                  <c:v>New Jersey</c:v>
                </c:pt>
                <c:pt idx="48">
                  <c:v>South Carolina</c:v>
                </c:pt>
                <c:pt idx="49">
                  <c:v>Kentucky</c:v>
                </c:pt>
                <c:pt idx="50">
                  <c:v>Louisiana</c:v>
                </c:pt>
                <c:pt idx="51">
                  <c:v>West Virginia</c:v>
                </c:pt>
              </c:strCache>
            </c:strRef>
          </c:cat>
          <c:val>
            <c:numRef>
              <c:f>'Table 3.4'!$B$59:$B$110</c:f>
              <c:numCache>
                <c:formatCode>0.0%</c:formatCode>
                <c:ptCount val="52"/>
                <c:pt idx="0">
                  <c:v>5.5999999999999999E-3</c:v>
                </c:pt>
                <c:pt idx="1">
                  <c:v>1.12E-2</c:v>
                </c:pt>
                <c:pt idx="2">
                  <c:v>1.72E-2</c:v>
                </c:pt>
                <c:pt idx="3">
                  <c:v>2.0400000000000001E-2</c:v>
                </c:pt>
                <c:pt idx="4">
                  <c:v>2.98E-2</c:v>
                </c:pt>
                <c:pt idx="5">
                  <c:v>3.0800000000000001E-2</c:v>
                </c:pt>
                <c:pt idx="6">
                  <c:v>3.2800000000000003E-2</c:v>
                </c:pt>
                <c:pt idx="7">
                  <c:v>3.5200000000000002E-2</c:v>
                </c:pt>
                <c:pt idx="8">
                  <c:v>0.04</c:v>
                </c:pt>
                <c:pt idx="9">
                  <c:v>4.0899999999999999E-2</c:v>
                </c:pt>
                <c:pt idx="10">
                  <c:v>4.2500000000000003E-2</c:v>
                </c:pt>
                <c:pt idx="11">
                  <c:v>4.3200000000000002E-2</c:v>
                </c:pt>
                <c:pt idx="12">
                  <c:v>4.3700000000000003E-2</c:v>
                </c:pt>
                <c:pt idx="13">
                  <c:v>4.7E-2</c:v>
                </c:pt>
                <c:pt idx="14">
                  <c:v>5.0500000000000003E-2</c:v>
                </c:pt>
                <c:pt idx="15">
                  <c:v>5.5300000000000002E-2</c:v>
                </c:pt>
                <c:pt idx="16">
                  <c:v>5.7599999999999998E-2</c:v>
                </c:pt>
                <c:pt idx="17">
                  <c:v>5.9299999999999999E-2</c:v>
                </c:pt>
                <c:pt idx="18">
                  <c:v>6.5199999999999994E-2</c:v>
                </c:pt>
                <c:pt idx="19">
                  <c:v>6.6100000000000006E-2</c:v>
                </c:pt>
                <c:pt idx="20">
                  <c:v>6.8599999999999994E-2</c:v>
                </c:pt>
                <c:pt idx="21">
                  <c:v>7.3700000000000002E-2</c:v>
                </c:pt>
                <c:pt idx="22">
                  <c:v>7.8200000000000006E-2</c:v>
                </c:pt>
                <c:pt idx="23">
                  <c:v>8.0299999999999996E-2</c:v>
                </c:pt>
                <c:pt idx="24">
                  <c:v>8.3299999999999999E-2</c:v>
                </c:pt>
                <c:pt idx="25">
                  <c:v>8.5699999999999998E-2</c:v>
                </c:pt>
                <c:pt idx="26">
                  <c:v>9.8699999999999996E-2</c:v>
                </c:pt>
                <c:pt idx="27">
                  <c:v>0.1027</c:v>
                </c:pt>
                <c:pt idx="28">
                  <c:v>0.10299999999999999</c:v>
                </c:pt>
                <c:pt idx="29">
                  <c:v>0.1052</c:v>
                </c:pt>
                <c:pt idx="30">
                  <c:v>0.122</c:v>
                </c:pt>
                <c:pt idx="31">
                  <c:v>0.1226</c:v>
                </c:pt>
                <c:pt idx="32">
                  <c:v>0.1275</c:v>
                </c:pt>
                <c:pt idx="33">
                  <c:v>0.12839999999999999</c:v>
                </c:pt>
                <c:pt idx="34">
                  <c:v>0.1384</c:v>
                </c:pt>
                <c:pt idx="35">
                  <c:v>0.1406</c:v>
                </c:pt>
                <c:pt idx="36">
                  <c:v>0.14149999999999999</c:v>
                </c:pt>
                <c:pt idx="37">
                  <c:v>0.1474</c:v>
                </c:pt>
                <c:pt idx="38">
                  <c:v>0.1542</c:v>
                </c:pt>
                <c:pt idx="39">
                  <c:v>0.15529999999999999</c:v>
                </c:pt>
                <c:pt idx="40">
                  <c:v>0.15579999999999999</c:v>
                </c:pt>
                <c:pt idx="41">
                  <c:v>0.15909999999999999</c:v>
                </c:pt>
                <c:pt idx="42">
                  <c:v>0.1792</c:v>
                </c:pt>
                <c:pt idx="43">
                  <c:v>0.1825</c:v>
                </c:pt>
                <c:pt idx="44">
                  <c:v>0.20269999999999999</c:v>
                </c:pt>
                <c:pt idx="45">
                  <c:v>0.20380000000000001</c:v>
                </c:pt>
                <c:pt idx="46">
                  <c:v>0.21079999999999999</c:v>
                </c:pt>
                <c:pt idx="47">
                  <c:v>0.2177</c:v>
                </c:pt>
                <c:pt idx="48">
                  <c:v>0.2296</c:v>
                </c:pt>
                <c:pt idx="49">
                  <c:v>0.23219999999999999</c:v>
                </c:pt>
                <c:pt idx="50">
                  <c:v>0.28739999999999999</c:v>
                </c:pt>
                <c:pt idx="51">
                  <c:v>0.30809999999999998</c:v>
                </c:pt>
              </c:numCache>
            </c:numRef>
          </c:val>
          <c:extLst>
            <c:ext xmlns:c16="http://schemas.microsoft.com/office/drawing/2014/chart" uri="{C3380CC4-5D6E-409C-BE32-E72D297353CC}">
              <c16:uniqueId val="{00000000-FF3E-44EA-BB32-1ADB831A5352}"/>
            </c:ext>
          </c:extLst>
        </c:ser>
        <c:dLbls>
          <c:showLegendKey val="0"/>
          <c:showVal val="0"/>
          <c:showCatName val="0"/>
          <c:showSerName val="0"/>
          <c:showPercent val="0"/>
          <c:showBubbleSize val="0"/>
        </c:dLbls>
        <c:gapWidth val="35"/>
        <c:overlap val="-27"/>
        <c:axId val="1950281055"/>
        <c:axId val="1950278655"/>
      </c:barChart>
      <c:catAx>
        <c:axId val="1950281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950278655"/>
        <c:crosses val="autoZero"/>
        <c:auto val="1"/>
        <c:lblAlgn val="ctr"/>
        <c:lblOffset val="100"/>
        <c:noMultiLvlLbl val="0"/>
      </c:catAx>
      <c:valAx>
        <c:axId val="1950278655"/>
        <c:scaling>
          <c:orientation val="minMax"/>
        </c:scaling>
        <c:delete val="1"/>
        <c:axPos val="l"/>
        <c:numFmt formatCode="0.0%" sourceLinked="1"/>
        <c:majorTickMark val="none"/>
        <c:minorTickMark val="none"/>
        <c:tickLblPos val="nextTo"/>
        <c:crossAx val="19502810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170685377204721E-2"/>
          <c:y val="0.61191641850294409"/>
          <c:w val="0.97165862924559077"/>
          <c:h val="0.15639220798321629"/>
        </c:manualLayout>
      </c:layout>
      <c:barChart>
        <c:barDir val="col"/>
        <c:grouping val="clustered"/>
        <c:varyColors val="0"/>
        <c:ser>
          <c:idx val="0"/>
          <c:order val="0"/>
          <c:spPr>
            <a:solidFill>
              <a:srgbClr val="5B9BD5"/>
            </a:solidFill>
            <a:ln>
              <a:noFill/>
            </a:ln>
            <a:effectLst/>
          </c:spPr>
          <c:invertIfNegative val="0"/>
          <c:dPt>
            <c:idx val="5"/>
            <c:invertIfNegative val="0"/>
            <c:bubble3D val="0"/>
            <c:spPr>
              <a:solidFill>
                <a:srgbClr val="7030A0"/>
              </a:solidFill>
              <a:ln>
                <a:noFill/>
              </a:ln>
              <a:effectLst/>
            </c:spPr>
            <c:extLst>
              <c:ext xmlns:c16="http://schemas.microsoft.com/office/drawing/2014/chart" uri="{C3380CC4-5D6E-409C-BE32-E72D297353CC}">
                <c16:uniqueId val="{00000001-7D1E-4EDF-A8FF-B85D382917A5}"/>
              </c:ext>
            </c:extLst>
          </c:dPt>
          <c:dPt>
            <c:idx val="8"/>
            <c:invertIfNegative val="0"/>
            <c:bubble3D val="0"/>
            <c:spPr>
              <a:solidFill>
                <a:srgbClr val="92D050"/>
              </a:solidFill>
              <a:ln>
                <a:noFill/>
              </a:ln>
              <a:effectLst/>
            </c:spPr>
            <c:extLst>
              <c:ext xmlns:c16="http://schemas.microsoft.com/office/drawing/2014/chart" uri="{C3380CC4-5D6E-409C-BE32-E72D297353CC}">
                <c16:uniqueId val="{00000002-7D1E-4EDF-A8FF-B85D382917A5}"/>
              </c:ext>
            </c:extLst>
          </c:dPt>
          <c:dPt>
            <c:idx val="10"/>
            <c:invertIfNegative val="0"/>
            <c:bubble3D val="0"/>
            <c:spPr>
              <a:solidFill>
                <a:srgbClr val="92D050"/>
              </a:solidFill>
              <a:ln>
                <a:noFill/>
              </a:ln>
              <a:effectLst/>
            </c:spPr>
            <c:extLst>
              <c:ext xmlns:c16="http://schemas.microsoft.com/office/drawing/2014/chart" uri="{C3380CC4-5D6E-409C-BE32-E72D297353CC}">
                <c16:uniqueId val="{00000003-7D1E-4EDF-A8FF-B85D382917A5}"/>
              </c:ext>
            </c:extLst>
          </c:dPt>
          <c:dPt>
            <c:idx val="11"/>
            <c:invertIfNegative val="0"/>
            <c:bubble3D val="0"/>
            <c:spPr>
              <a:solidFill>
                <a:srgbClr val="92D050"/>
              </a:solidFill>
              <a:ln>
                <a:noFill/>
              </a:ln>
              <a:effectLst/>
            </c:spPr>
            <c:extLst>
              <c:ext xmlns:c16="http://schemas.microsoft.com/office/drawing/2014/chart" uri="{C3380CC4-5D6E-409C-BE32-E72D297353CC}">
                <c16:uniqueId val="{00000004-7D1E-4EDF-A8FF-B85D382917A5}"/>
              </c:ext>
            </c:extLst>
          </c:dPt>
          <c:dPt>
            <c:idx val="13"/>
            <c:invertIfNegative val="0"/>
            <c:bubble3D val="0"/>
            <c:spPr>
              <a:solidFill>
                <a:srgbClr val="92D050"/>
              </a:solidFill>
              <a:ln>
                <a:noFill/>
              </a:ln>
              <a:effectLst/>
            </c:spPr>
            <c:extLst>
              <c:ext xmlns:c16="http://schemas.microsoft.com/office/drawing/2014/chart" uri="{C3380CC4-5D6E-409C-BE32-E72D297353CC}">
                <c16:uniqueId val="{00000005-7D1E-4EDF-A8FF-B85D382917A5}"/>
              </c:ext>
            </c:extLst>
          </c:dPt>
          <c:dPt>
            <c:idx val="22"/>
            <c:invertIfNegative val="0"/>
            <c:bubble3D val="0"/>
            <c:spPr>
              <a:solidFill>
                <a:srgbClr val="92D050"/>
              </a:solidFill>
              <a:ln>
                <a:noFill/>
              </a:ln>
              <a:effectLst/>
            </c:spPr>
            <c:extLst>
              <c:ext xmlns:c16="http://schemas.microsoft.com/office/drawing/2014/chart" uri="{C3380CC4-5D6E-409C-BE32-E72D297353CC}">
                <c16:uniqueId val="{00000006-7D1E-4EDF-A8FF-B85D382917A5}"/>
              </c:ext>
            </c:extLst>
          </c:dPt>
          <c:dPt>
            <c:idx val="30"/>
            <c:invertIfNegative val="0"/>
            <c:bubble3D val="0"/>
            <c:spPr>
              <a:solidFill>
                <a:srgbClr val="C00000"/>
              </a:solidFill>
              <a:ln>
                <a:noFill/>
              </a:ln>
              <a:effectLst/>
            </c:spPr>
            <c:extLst>
              <c:ext xmlns:c16="http://schemas.microsoft.com/office/drawing/2014/chart" uri="{C3380CC4-5D6E-409C-BE32-E72D297353CC}">
                <c16:uniqueId val="{00000000-7D1E-4EDF-A8FF-B85D382917A5}"/>
              </c:ext>
            </c:extLst>
          </c:dPt>
          <c:dPt>
            <c:idx val="33"/>
            <c:invertIfNegative val="0"/>
            <c:bubble3D val="0"/>
            <c:spPr>
              <a:solidFill>
                <a:srgbClr val="92D050"/>
              </a:solidFill>
              <a:ln>
                <a:noFill/>
              </a:ln>
              <a:effectLst/>
            </c:spPr>
            <c:extLst>
              <c:ext xmlns:c16="http://schemas.microsoft.com/office/drawing/2014/chart" uri="{C3380CC4-5D6E-409C-BE32-E72D297353CC}">
                <c16:uniqueId val="{00000007-7D1E-4EDF-A8FF-B85D382917A5}"/>
              </c:ext>
            </c:extLst>
          </c:dPt>
          <c:dPt>
            <c:idx val="35"/>
            <c:invertIfNegative val="0"/>
            <c:bubble3D val="0"/>
            <c:spPr>
              <a:solidFill>
                <a:srgbClr val="92D050"/>
              </a:solidFill>
              <a:ln>
                <a:noFill/>
              </a:ln>
              <a:effectLst/>
            </c:spPr>
            <c:extLst>
              <c:ext xmlns:c16="http://schemas.microsoft.com/office/drawing/2014/chart" uri="{C3380CC4-5D6E-409C-BE32-E72D297353CC}">
                <c16:uniqueId val="{00000008-7D1E-4EDF-A8FF-B85D382917A5}"/>
              </c:ext>
            </c:extLst>
          </c:dPt>
          <c:dPt>
            <c:idx val="37"/>
            <c:invertIfNegative val="0"/>
            <c:bubble3D val="0"/>
            <c:spPr>
              <a:solidFill>
                <a:srgbClr val="92D050"/>
              </a:solidFill>
              <a:ln>
                <a:noFill/>
              </a:ln>
              <a:effectLst/>
            </c:spPr>
            <c:extLst>
              <c:ext xmlns:c16="http://schemas.microsoft.com/office/drawing/2014/chart" uri="{C3380CC4-5D6E-409C-BE32-E72D297353CC}">
                <c16:uniqueId val="{00000009-7D1E-4EDF-A8FF-B85D382917A5}"/>
              </c:ext>
            </c:extLst>
          </c:dPt>
          <c:dPt>
            <c:idx val="42"/>
            <c:invertIfNegative val="0"/>
            <c:bubble3D val="0"/>
            <c:spPr>
              <a:solidFill>
                <a:srgbClr val="92D050"/>
              </a:solidFill>
              <a:ln>
                <a:noFill/>
              </a:ln>
              <a:effectLst/>
            </c:spPr>
            <c:extLst>
              <c:ext xmlns:c16="http://schemas.microsoft.com/office/drawing/2014/chart" uri="{C3380CC4-5D6E-409C-BE32-E72D297353CC}">
                <c16:uniqueId val="{0000000A-7D1E-4EDF-A8FF-B85D382917A5}"/>
              </c:ext>
            </c:extLst>
          </c:dPt>
          <c:dPt>
            <c:idx val="45"/>
            <c:invertIfNegative val="0"/>
            <c:bubble3D val="0"/>
            <c:spPr>
              <a:solidFill>
                <a:srgbClr val="92D050"/>
              </a:solidFill>
              <a:ln>
                <a:noFill/>
              </a:ln>
              <a:effectLst/>
            </c:spPr>
            <c:extLst>
              <c:ext xmlns:c16="http://schemas.microsoft.com/office/drawing/2014/chart" uri="{C3380CC4-5D6E-409C-BE32-E72D297353CC}">
                <c16:uniqueId val="{0000000B-7D1E-4EDF-A8FF-B85D382917A5}"/>
              </c:ext>
            </c:extLst>
          </c:dPt>
          <c:dPt>
            <c:idx val="46"/>
            <c:invertIfNegative val="0"/>
            <c:bubble3D val="0"/>
            <c:spPr>
              <a:solidFill>
                <a:srgbClr val="92D050"/>
              </a:solidFill>
              <a:ln>
                <a:noFill/>
              </a:ln>
              <a:effectLst/>
            </c:spPr>
            <c:extLst>
              <c:ext xmlns:c16="http://schemas.microsoft.com/office/drawing/2014/chart" uri="{C3380CC4-5D6E-409C-BE32-E72D297353CC}">
                <c16:uniqueId val="{0000000C-7D1E-4EDF-A8FF-B85D382917A5}"/>
              </c:ext>
            </c:extLst>
          </c:dPt>
          <c:dPt>
            <c:idx val="47"/>
            <c:invertIfNegative val="0"/>
            <c:bubble3D val="0"/>
            <c:spPr>
              <a:solidFill>
                <a:srgbClr val="92D050"/>
              </a:solidFill>
              <a:ln>
                <a:noFill/>
              </a:ln>
              <a:effectLst/>
            </c:spPr>
            <c:extLst>
              <c:ext xmlns:c16="http://schemas.microsoft.com/office/drawing/2014/chart" uri="{C3380CC4-5D6E-409C-BE32-E72D297353CC}">
                <c16:uniqueId val="{0000000D-7D1E-4EDF-A8FF-B85D382917A5}"/>
              </c:ext>
            </c:extLst>
          </c:dPt>
          <c:dPt>
            <c:idx val="48"/>
            <c:invertIfNegative val="0"/>
            <c:bubble3D val="0"/>
            <c:spPr>
              <a:solidFill>
                <a:srgbClr val="92D050"/>
              </a:solidFill>
              <a:ln>
                <a:noFill/>
              </a:ln>
              <a:effectLst/>
            </c:spPr>
            <c:extLst>
              <c:ext xmlns:c16="http://schemas.microsoft.com/office/drawing/2014/chart" uri="{C3380CC4-5D6E-409C-BE32-E72D297353CC}">
                <c16:uniqueId val="{0000000E-7D1E-4EDF-A8FF-B85D382917A5}"/>
              </c:ext>
            </c:extLst>
          </c:dPt>
          <c:dPt>
            <c:idx val="49"/>
            <c:invertIfNegative val="0"/>
            <c:bubble3D val="0"/>
            <c:spPr>
              <a:solidFill>
                <a:srgbClr val="92D050"/>
              </a:solidFill>
              <a:ln>
                <a:noFill/>
              </a:ln>
              <a:effectLst/>
            </c:spPr>
            <c:extLst>
              <c:ext xmlns:c16="http://schemas.microsoft.com/office/drawing/2014/chart" uri="{C3380CC4-5D6E-409C-BE32-E72D297353CC}">
                <c16:uniqueId val="{0000000F-7D1E-4EDF-A8FF-B85D382917A5}"/>
              </c:ext>
            </c:extLst>
          </c:dPt>
          <c:dPt>
            <c:idx val="50"/>
            <c:invertIfNegative val="0"/>
            <c:bubble3D val="0"/>
            <c:spPr>
              <a:solidFill>
                <a:srgbClr val="92D050"/>
              </a:solidFill>
              <a:ln>
                <a:noFill/>
              </a:ln>
              <a:effectLst/>
            </c:spPr>
            <c:extLst>
              <c:ext xmlns:c16="http://schemas.microsoft.com/office/drawing/2014/chart" uri="{C3380CC4-5D6E-409C-BE32-E72D297353CC}">
                <c16:uniqueId val="{00000010-7D1E-4EDF-A8FF-B85D382917A5}"/>
              </c:ext>
            </c:extLst>
          </c:dPt>
          <c:dLbls>
            <c:dLbl>
              <c:idx val="0"/>
              <c:layout>
                <c:manualLayout>
                  <c:x val="-1.121685474623545E-3"/>
                  <c:y val="-2.55484021519667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D1E-4EDF-A8FF-B85D382917A5}"/>
                </c:ext>
              </c:extLst>
            </c:dLbl>
            <c:dLbl>
              <c:idx val="5"/>
              <c:layout>
                <c:manualLayout>
                  <c:x val="0"/>
                  <c:y val="-4.2580670253277872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1E-4EDF-A8FF-B85D382917A5}"/>
                </c:ext>
              </c:extLst>
            </c:dLbl>
            <c:dLbl>
              <c:idx val="30"/>
              <c:layout>
                <c:manualLayout>
                  <c:x val="-8.2255984577573564E-17"/>
                  <c:y val="-4.8258092953715026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1E-4EDF-A8FF-B85D382917A5}"/>
                </c:ext>
              </c:extLst>
            </c:dLbl>
            <c:dLbl>
              <c:idx val="51"/>
              <c:layout>
                <c:manualLayout>
                  <c:x val="-6.7301128477412651E-3"/>
                  <c:y val="-3.406453620262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D1E-4EDF-A8FF-B85D382917A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3.3'!$A$59:$A$110</c:f>
              <c:strCache>
                <c:ptCount val="52"/>
                <c:pt idx="0">
                  <c:v>Montana</c:v>
                </c:pt>
                <c:pt idx="1">
                  <c:v>Hawaii</c:v>
                </c:pt>
                <c:pt idx="2">
                  <c:v>Utah</c:v>
                </c:pt>
                <c:pt idx="3">
                  <c:v>South Dakota</c:v>
                </c:pt>
                <c:pt idx="4">
                  <c:v>Arizona</c:v>
                </c:pt>
                <c:pt idx="5">
                  <c:v>Alabama</c:v>
                </c:pt>
                <c:pt idx="6">
                  <c:v>Idaho</c:v>
                </c:pt>
                <c:pt idx="7">
                  <c:v>New Hampshire</c:v>
                </c:pt>
                <c:pt idx="8">
                  <c:v>Mississippi</c:v>
                </c:pt>
                <c:pt idx="9">
                  <c:v>Iowa</c:v>
                </c:pt>
                <c:pt idx="10">
                  <c:v>Maryland</c:v>
                </c:pt>
                <c:pt idx="11">
                  <c:v>North Carolina</c:v>
                </c:pt>
                <c:pt idx="12">
                  <c:v>Rhode Island</c:v>
                </c:pt>
                <c:pt idx="13">
                  <c:v>Delaware</c:v>
                </c:pt>
                <c:pt idx="14">
                  <c:v>Kansas</c:v>
                </c:pt>
                <c:pt idx="15">
                  <c:v>Nebraska</c:v>
                </c:pt>
                <c:pt idx="16">
                  <c:v>North Dakota</c:v>
                </c:pt>
                <c:pt idx="17">
                  <c:v>Connecticut</c:v>
                </c:pt>
                <c:pt idx="18">
                  <c:v>Wisconsin</c:v>
                </c:pt>
                <c:pt idx="19">
                  <c:v>Vermont</c:v>
                </c:pt>
                <c:pt idx="20">
                  <c:v>Ohio</c:v>
                </c:pt>
                <c:pt idx="21">
                  <c:v>D.C.</c:v>
                </c:pt>
                <c:pt idx="22">
                  <c:v>Texas</c:v>
                </c:pt>
                <c:pt idx="23">
                  <c:v>Maine</c:v>
                </c:pt>
                <c:pt idx="24">
                  <c:v>Pennsylvania</c:v>
                </c:pt>
                <c:pt idx="25">
                  <c:v>Missouri</c:v>
                </c:pt>
                <c:pt idx="26">
                  <c:v>Indiana</c:v>
                </c:pt>
                <c:pt idx="27">
                  <c:v>Oregon</c:v>
                </c:pt>
                <c:pt idx="28">
                  <c:v>Alaska</c:v>
                </c:pt>
                <c:pt idx="29">
                  <c:v>California</c:v>
                </c:pt>
                <c:pt idx="30">
                  <c:v>U.S.</c:v>
                </c:pt>
                <c:pt idx="31">
                  <c:v>New York</c:v>
                </c:pt>
                <c:pt idx="32">
                  <c:v>Michigan</c:v>
                </c:pt>
                <c:pt idx="33">
                  <c:v>Arkansas</c:v>
                </c:pt>
                <c:pt idx="34">
                  <c:v>Wyoming</c:v>
                </c:pt>
                <c:pt idx="35">
                  <c:v>Oklahoma</c:v>
                </c:pt>
                <c:pt idx="36">
                  <c:v>Colorado</c:v>
                </c:pt>
                <c:pt idx="37">
                  <c:v>Florida</c:v>
                </c:pt>
                <c:pt idx="38">
                  <c:v>Minnesota</c:v>
                </c:pt>
                <c:pt idx="39">
                  <c:v>Nevada</c:v>
                </c:pt>
                <c:pt idx="40">
                  <c:v>Illinois</c:v>
                </c:pt>
                <c:pt idx="41">
                  <c:v>Massachusetts</c:v>
                </c:pt>
                <c:pt idx="42">
                  <c:v>Louisiana</c:v>
                </c:pt>
                <c:pt idx="43">
                  <c:v>New Jersey</c:v>
                </c:pt>
                <c:pt idx="44">
                  <c:v>Washington</c:v>
                </c:pt>
                <c:pt idx="45">
                  <c:v>South Carolina</c:v>
                </c:pt>
                <c:pt idx="46">
                  <c:v>Virginia</c:v>
                </c:pt>
                <c:pt idx="47">
                  <c:v>Kentucky</c:v>
                </c:pt>
                <c:pt idx="48">
                  <c:v>West Virginia</c:v>
                </c:pt>
                <c:pt idx="49">
                  <c:v>Georgia</c:v>
                </c:pt>
                <c:pt idx="50">
                  <c:v>Tennessee</c:v>
                </c:pt>
                <c:pt idx="51">
                  <c:v>New Mexico</c:v>
                </c:pt>
              </c:strCache>
            </c:strRef>
          </c:cat>
          <c:val>
            <c:numRef>
              <c:f>'Table 3.3'!$B$59:$B$110</c:f>
              <c:numCache>
                <c:formatCode>"$"#,##0_);[Red]\("$"#,##0\)</c:formatCode>
                <c:ptCount val="52"/>
                <c:pt idx="0">
                  <c:v>44</c:v>
                </c:pt>
                <c:pt idx="1">
                  <c:v>177</c:v>
                </c:pt>
                <c:pt idx="2">
                  <c:v>209</c:v>
                </c:pt>
                <c:pt idx="3">
                  <c:v>219</c:v>
                </c:pt>
                <c:pt idx="4">
                  <c:v>262</c:v>
                </c:pt>
                <c:pt idx="5">
                  <c:v>334</c:v>
                </c:pt>
                <c:pt idx="6">
                  <c:v>373</c:v>
                </c:pt>
                <c:pt idx="7">
                  <c:v>379</c:v>
                </c:pt>
                <c:pt idx="8">
                  <c:v>412</c:v>
                </c:pt>
                <c:pt idx="9">
                  <c:v>420</c:v>
                </c:pt>
                <c:pt idx="10">
                  <c:v>482</c:v>
                </c:pt>
                <c:pt idx="11">
                  <c:v>502</c:v>
                </c:pt>
                <c:pt idx="12">
                  <c:v>546</c:v>
                </c:pt>
                <c:pt idx="13">
                  <c:v>573</c:v>
                </c:pt>
                <c:pt idx="14">
                  <c:v>573</c:v>
                </c:pt>
                <c:pt idx="15">
                  <c:v>585</c:v>
                </c:pt>
                <c:pt idx="16">
                  <c:v>597</c:v>
                </c:pt>
                <c:pt idx="17">
                  <c:v>603</c:v>
                </c:pt>
                <c:pt idx="18">
                  <c:v>650</c:v>
                </c:pt>
                <c:pt idx="19">
                  <c:v>670</c:v>
                </c:pt>
                <c:pt idx="20">
                  <c:v>716</c:v>
                </c:pt>
                <c:pt idx="21">
                  <c:v>716</c:v>
                </c:pt>
                <c:pt idx="22">
                  <c:v>752</c:v>
                </c:pt>
                <c:pt idx="23">
                  <c:v>938</c:v>
                </c:pt>
                <c:pt idx="24">
                  <c:v>1114</c:v>
                </c:pt>
                <c:pt idx="25">
                  <c:v>1127</c:v>
                </c:pt>
                <c:pt idx="26">
                  <c:v>1203</c:v>
                </c:pt>
                <c:pt idx="27">
                  <c:v>1214</c:v>
                </c:pt>
                <c:pt idx="28">
                  <c:v>1225</c:v>
                </c:pt>
                <c:pt idx="29">
                  <c:v>1261</c:v>
                </c:pt>
                <c:pt idx="30">
                  <c:v>1271</c:v>
                </c:pt>
                <c:pt idx="31">
                  <c:v>1289</c:v>
                </c:pt>
                <c:pt idx="32">
                  <c:v>1298</c:v>
                </c:pt>
                <c:pt idx="33">
                  <c:v>1344</c:v>
                </c:pt>
                <c:pt idx="34">
                  <c:v>1377</c:v>
                </c:pt>
                <c:pt idx="35">
                  <c:v>1383</c:v>
                </c:pt>
                <c:pt idx="36">
                  <c:v>1447</c:v>
                </c:pt>
                <c:pt idx="37">
                  <c:v>1466</c:v>
                </c:pt>
                <c:pt idx="38">
                  <c:v>1549</c:v>
                </c:pt>
                <c:pt idx="39">
                  <c:v>1622</c:v>
                </c:pt>
                <c:pt idx="40">
                  <c:v>1685</c:v>
                </c:pt>
                <c:pt idx="41">
                  <c:v>1881</c:v>
                </c:pt>
                <c:pt idx="42">
                  <c:v>2127</c:v>
                </c:pt>
                <c:pt idx="43">
                  <c:v>2219</c:v>
                </c:pt>
                <c:pt idx="44">
                  <c:v>2238</c:v>
                </c:pt>
                <c:pt idx="45">
                  <c:v>2308</c:v>
                </c:pt>
                <c:pt idx="46">
                  <c:v>2341</c:v>
                </c:pt>
                <c:pt idx="47">
                  <c:v>2463</c:v>
                </c:pt>
                <c:pt idx="48">
                  <c:v>2598</c:v>
                </c:pt>
                <c:pt idx="49">
                  <c:v>2683</c:v>
                </c:pt>
                <c:pt idx="50">
                  <c:v>3049</c:v>
                </c:pt>
                <c:pt idx="51">
                  <c:v>3662</c:v>
                </c:pt>
              </c:numCache>
            </c:numRef>
          </c:val>
          <c:extLst>
            <c:ext xmlns:c16="http://schemas.microsoft.com/office/drawing/2014/chart" uri="{C3380CC4-5D6E-409C-BE32-E72D297353CC}">
              <c16:uniqueId val="{00000000-A138-4E6A-990F-70097FADE783}"/>
            </c:ext>
          </c:extLst>
        </c:ser>
        <c:dLbls>
          <c:showLegendKey val="0"/>
          <c:showVal val="0"/>
          <c:showCatName val="0"/>
          <c:showSerName val="0"/>
          <c:showPercent val="0"/>
          <c:showBubbleSize val="0"/>
        </c:dLbls>
        <c:gapWidth val="35"/>
        <c:overlap val="-27"/>
        <c:axId val="47725055"/>
        <c:axId val="47725535"/>
      </c:barChart>
      <c:catAx>
        <c:axId val="4772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47725535"/>
        <c:crosses val="autoZero"/>
        <c:auto val="1"/>
        <c:lblAlgn val="ctr"/>
        <c:lblOffset val="100"/>
        <c:noMultiLvlLbl val="0"/>
      </c:catAx>
      <c:valAx>
        <c:axId val="47725535"/>
        <c:scaling>
          <c:orientation val="minMax"/>
        </c:scaling>
        <c:delete val="1"/>
        <c:axPos val="l"/>
        <c:numFmt formatCode="&quot;$&quot;#,##0_);[Red]\(&quot;$&quot;#,##0\)" sourceLinked="1"/>
        <c:majorTickMark val="none"/>
        <c:minorTickMark val="none"/>
        <c:tickLblPos val="nextTo"/>
        <c:crossAx val="477250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07950568678917E-2"/>
          <c:y val="8.0265117100747019E-2"/>
          <c:w val="0.96284740449110529"/>
          <c:h val="0.68660050306211728"/>
        </c:manualLayout>
      </c:layout>
      <c:barChart>
        <c:barDir val="col"/>
        <c:grouping val="stacked"/>
        <c:varyColors val="0"/>
        <c:ser>
          <c:idx val="0"/>
          <c:order val="0"/>
          <c:tx>
            <c:strRef>
              <c:f>'Table 2.2'!$B$3</c:f>
              <c:strCache>
                <c:ptCount val="1"/>
                <c:pt idx="0">
                  <c:v>FTE Enrollment</c:v>
                </c:pt>
              </c:strCache>
            </c:strRef>
          </c:tx>
          <c:spPr>
            <a:solidFill>
              <a:schemeClr val="accent1"/>
            </a:solidFill>
            <a:ln>
              <a:noFill/>
            </a:ln>
            <a:effectLst/>
          </c:spPr>
          <c:invertIfNegative val="0"/>
          <c:cat>
            <c:strRef>
              <c:f>'Table 2.2'!$A$4:$A$55</c:f>
              <c:strCache>
                <c:ptCount val="52"/>
                <c:pt idx="0">
                  <c:v>Vermont</c:v>
                </c:pt>
                <c:pt idx="1">
                  <c:v>Delaware</c:v>
                </c:pt>
                <c:pt idx="2">
                  <c:v>New Hampshire</c:v>
                </c:pt>
                <c:pt idx="3">
                  <c:v>Iowa</c:v>
                </c:pt>
                <c:pt idx="4">
                  <c:v>Arizona</c:v>
                </c:pt>
                <c:pt idx="5">
                  <c:v>Indiana</c:v>
                </c:pt>
                <c:pt idx="6">
                  <c:v>Pennsylvania</c:v>
                </c:pt>
                <c:pt idx="7">
                  <c:v>Colorado</c:v>
                </c:pt>
                <c:pt idx="8">
                  <c:v>Michigan</c:v>
                </c:pt>
                <c:pt idx="9">
                  <c:v>Alabama</c:v>
                </c:pt>
                <c:pt idx="10">
                  <c:v>Rhode Island</c:v>
                </c:pt>
                <c:pt idx="11">
                  <c:v>South Carolina</c:v>
                </c:pt>
                <c:pt idx="12">
                  <c:v>Ohio</c:v>
                </c:pt>
                <c:pt idx="13">
                  <c:v>Oregon</c:v>
                </c:pt>
                <c:pt idx="14">
                  <c:v>Mississippi</c:v>
                </c:pt>
                <c:pt idx="15">
                  <c:v>Montana</c:v>
                </c:pt>
                <c:pt idx="16">
                  <c:v>Minnesota</c:v>
                </c:pt>
                <c:pt idx="17">
                  <c:v>South Dakota</c:v>
                </c:pt>
                <c:pt idx="18">
                  <c:v>Oklahoma</c:v>
                </c:pt>
                <c:pt idx="19">
                  <c:v>Missouri</c:v>
                </c:pt>
                <c:pt idx="20">
                  <c:v>North Dakota</c:v>
                </c:pt>
                <c:pt idx="21">
                  <c:v>Kentucky</c:v>
                </c:pt>
                <c:pt idx="22">
                  <c:v>West Virginia</c:v>
                </c:pt>
                <c:pt idx="23">
                  <c:v>Arkansas</c:v>
                </c:pt>
                <c:pt idx="24">
                  <c:v>Wisconsin</c:v>
                </c:pt>
                <c:pt idx="25">
                  <c:v>Idaho</c:v>
                </c:pt>
                <c:pt idx="26">
                  <c:v>Virginia</c:v>
                </c:pt>
                <c:pt idx="27">
                  <c:v>Louisiana</c:v>
                </c:pt>
                <c:pt idx="28">
                  <c:v>Maine</c:v>
                </c:pt>
                <c:pt idx="29">
                  <c:v>Connecticut</c:v>
                </c:pt>
                <c:pt idx="30">
                  <c:v>Utah</c:v>
                </c:pt>
                <c:pt idx="31">
                  <c:v>New Jersey</c:v>
                </c:pt>
                <c:pt idx="32">
                  <c:v>U.S.</c:v>
                </c:pt>
                <c:pt idx="33">
                  <c:v>Maryland</c:v>
                </c:pt>
                <c:pt idx="34">
                  <c:v>Tennessee</c:v>
                </c:pt>
                <c:pt idx="35">
                  <c:v>Kansas</c:v>
                </c:pt>
                <c:pt idx="36">
                  <c:v>Texas</c:v>
                </c:pt>
                <c:pt idx="37">
                  <c:v>Nebraska</c:v>
                </c:pt>
                <c:pt idx="38">
                  <c:v>Washington</c:v>
                </c:pt>
                <c:pt idx="39">
                  <c:v>Massachusetts</c:v>
                </c:pt>
                <c:pt idx="40">
                  <c:v>North Carolina</c:v>
                </c:pt>
                <c:pt idx="41">
                  <c:v>Georgia</c:v>
                </c:pt>
                <c:pt idx="42">
                  <c:v>New York</c:v>
                </c:pt>
                <c:pt idx="43">
                  <c:v>Illinois</c:v>
                </c:pt>
                <c:pt idx="44">
                  <c:v>Hawaii</c:v>
                </c:pt>
                <c:pt idx="45">
                  <c:v>California</c:v>
                </c:pt>
                <c:pt idx="46">
                  <c:v>Nevada</c:v>
                </c:pt>
                <c:pt idx="47">
                  <c:v>Florida</c:v>
                </c:pt>
                <c:pt idx="48">
                  <c:v>Alaska</c:v>
                </c:pt>
                <c:pt idx="49">
                  <c:v>D.C.</c:v>
                </c:pt>
                <c:pt idx="50">
                  <c:v>Wyoming</c:v>
                </c:pt>
                <c:pt idx="51">
                  <c:v>New Mexico</c:v>
                </c:pt>
              </c:strCache>
            </c:strRef>
          </c:cat>
          <c:val>
            <c:numRef>
              <c:f>'Table 2.2'!$B$4:$B$55</c:f>
            </c:numRef>
          </c:val>
          <c:extLst>
            <c:ext xmlns:c16="http://schemas.microsoft.com/office/drawing/2014/chart" uri="{C3380CC4-5D6E-409C-BE32-E72D297353CC}">
              <c16:uniqueId val="{00000000-233C-4995-B550-2692A52073D9}"/>
            </c:ext>
          </c:extLst>
        </c:ser>
        <c:ser>
          <c:idx val="1"/>
          <c:order val="1"/>
          <c:tx>
            <c:strRef>
              <c:f>'Table 2.2'!$C$3</c:f>
              <c:strCache>
                <c:ptCount val="1"/>
                <c:pt idx="0">
                  <c:v>Eduaction Appropriations</c:v>
                </c:pt>
              </c:strCache>
            </c:strRef>
          </c:tx>
          <c:spPr>
            <a:solidFill>
              <a:schemeClr val="accent2"/>
            </a:solidFill>
            <a:ln>
              <a:noFill/>
            </a:ln>
            <a:effectLst/>
          </c:spPr>
          <c:invertIfNegative val="0"/>
          <c:cat>
            <c:strRef>
              <c:f>'Table 2.2'!$A$4:$A$55</c:f>
              <c:strCache>
                <c:ptCount val="52"/>
                <c:pt idx="0">
                  <c:v>Vermont</c:v>
                </c:pt>
                <c:pt idx="1">
                  <c:v>Delaware</c:v>
                </c:pt>
                <c:pt idx="2">
                  <c:v>New Hampshire</c:v>
                </c:pt>
                <c:pt idx="3">
                  <c:v>Iowa</c:v>
                </c:pt>
                <c:pt idx="4">
                  <c:v>Arizona</c:v>
                </c:pt>
                <c:pt idx="5">
                  <c:v>Indiana</c:v>
                </c:pt>
                <c:pt idx="6">
                  <c:v>Pennsylvania</c:v>
                </c:pt>
                <c:pt idx="7">
                  <c:v>Colorado</c:v>
                </c:pt>
                <c:pt idx="8">
                  <c:v>Michigan</c:v>
                </c:pt>
                <c:pt idx="9">
                  <c:v>Alabama</c:v>
                </c:pt>
                <c:pt idx="10">
                  <c:v>Rhode Island</c:v>
                </c:pt>
                <c:pt idx="11">
                  <c:v>South Carolina</c:v>
                </c:pt>
                <c:pt idx="12">
                  <c:v>Ohio</c:v>
                </c:pt>
                <c:pt idx="13">
                  <c:v>Oregon</c:v>
                </c:pt>
                <c:pt idx="14">
                  <c:v>Mississippi</c:v>
                </c:pt>
                <c:pt idx="15">
                  <c:v>Montana</c:v>
                </c:pt>
                <c:pt idx="16">
                  <c:v>Minnesota</c:v>
                </c:pt>
                <c:pt idx="17">
                  <c:v>South Dakota</c:v>
                </c:pt>
                <c:pt idx="18">
                  <c:v>Oklahoma</c:v>
                </c:pt>
                <c:pt idx="19">
                  <c:v>Missouri</c:v>
                </c:pt>
                <c:pt idx="20">
                  <c:v>North Dakota</c:v>
                </c:pt>
                <c:pt idx="21">
                  <c:v>Kentucky</c:v>
                </c:pt>
                <c:pt idx="22">
                  <c:v>West Virginia</c:v>
                </c:pt>
                <c:pt idx="23">
                  <c:v>Arkansas</c:v>
                </c:pt>
                <c:pt idx="24">
                  <c:v>Wisconsin</c:v>
                </c:pt>
                <c:pt idx="25">
                  <c:v>Idaho</c:v>
                </c:pt>
                <c:pt idx="26">
                  <c:v>Virginia</c:v>
                </c:pt>
                <c:pt idx="27">
                  <c:v>Louisiana</c:v>
                </c:pt>
                <c:pt idx="28">
                  <c:v>Maine</c:v>
                </c:pt>
                <c:pt idx="29">
                  <c:v>Connecticut</c:v>
                </c:pt>
                <c:pt idx="30">
                  <c:v>Utah</c:v>
                </c:pt>
                <c:pt idx="31">
                  <c:v>New Jersey</c:v>
                </c:pt>
                <c:pt idx="32">
                  <c:v>U.S.</c:v>
                </c:pt>
                <c:pt idx="33">
                  <c:v>Maryland</c:v>
                </c:pt>
                <c:pt idx="34">
                  <c:v>Tennessee</c:v>
                </c:pt>
                <c:pt idx="35">
                  <c:v>Kansas</c:v>
                </c:pt>
                <c:pt idx="36">
                  <c:v>Texas</c:v>
                </c:pt>
                <c:pt idx="37">
                  <c:v>Nebraska</c:v>
                </c:pt>
                <c:pt idx="38">
                  <c:v>Washington</c:v>
                </c:pt>
                <c:pt idx="39">
                  <c:v>Massachusetts</c:v>
                </c:pt>
                <c:pt idx="40">
                  <c:v>North Carolina</c:v>
                </c:pt>
                <c:pt idx="41">
                  <c:v>Georgia</c:v>
                </c:pt>
                <c:pt idx="42">
                  <c:v>New York</c:v>
                </c:pt>
                <c:pt idx="43">
                  <c:v>Illinois</c:v>
                </c:pt>
                <c:pt idx="44">
                  <c:v>Hawaii</c:v>
                </c:pt>
                <c:pt idx="45">
                  <c:v>California</c:v>
                </c:pt>
                <c:pt idx="46">
                  <c:v>Nevada</c:v>
                </c:pt>
                <c:pt idx="47">
                  <c:v>Florida</c:v>
                </c:pt>
                <c:pt idx="48">
                  <c:v>Alaska</c:v>
                </c:pt>
                <c:pt idx="49">
                  <c:v>D.C.</c:v>
                </c:pt>
                <c:pt idx="50">
                  <c:v>Wyoming</c:v>
                </c:pt>
                <c:pt idx="51">
                  <c:v>New Mexico</c:v>
                </c:pt>
              </c:strCache>
            </c:strRef>
          </c:cat>
          <c:val>
            <c:numRef>
              <c:f>'Table 2.2'!$C$4:$C$55</c:f>
            </c:numRef>
          </c:val>
          <c:extLst>
            <c:ext xmlns:c16="http://schemas.microsoft.com/office/drawing/2014/chart" uri="{C3380CC4-5D6E-409C-BE32-E72D297353CC}">
              <c16:uniqueId val="{00000001-233C-4995-B550-2692A52073D9}"/>
            </c:ext>
          </c:extLst>
        </c:ser>
        <c:ser>
          <c:idx val="2"/>
          <c:order val="2"/>
          <c:tx>
            <c:strRef>
              <c:f>'Table 2.2'!$D$3</c:f>
              <c:strCache>
                <c:ptCount val="1"/>
                <c:pt idx="0">
                  <c:v>% Education Appropriations</c:v>
                </c:pt>
              </c:strCache>
            </c:strRef>
          </c:tx>
          <c:spPr>
            <a:solidFill>
              <a:srgbClr val="29679F"/>
            </a:solidFill>
            <a:ln>
              <a:solidFill>
                <a:schemeClr val="bg1"/>
              </a:solidFill>
            </a:ln>
            <a:effectLst/>
          </c:spPr>
          <c:invertIfNegative val="0"/>
          <c:dPt>
            <c:idx val="1"/>
            <c:invertIfNegative val="0"/>
            <c:bubble3D val="0"/>
            <c:spPr>
              <a:solidFill>
                <a:srgbClr val="92D050"/>
              </a:solidFill>
              <a:ln>
                <a:solidFill>
                  <a:schemeClr val="bg1"/>
                </a:solidFill>
              </a:ln>
              <a:effectLst/>
            </c:spPr>
            <c:extLst>
              <c:ext xmlns:c16="http://schemas.microsoft.com/office/drawing/2014/chart" uri="{C3380CC4-5D6E-409C-BE32-E72D297353CC}">
                <c16:uniqueId val="{00000011-F398-4429-B46C-E1008EA9A423}"/>
              </c:ext>
            </c:extLst>
          </c:dPt>
          <c:dPt>
            <c:idx val="9"/>
            <c:invertIfNegative val="0"/>
            <c:bubble3D val="0"/>
            <c:spPr>
              <a:solidFill>
                <a:srgbClr val="7030A0"/>
              </a:solidFill>
              <a:ln>
                <a:solidFill>
                  <a:schemeClr val="bg1"/>
                </a:solidFill>
              </a:ln>
              <a:effectLst/>
            </c:spPr>
            <c:extLst>
              <c:ext xmlns:c16="http://schemas.microsoft.com/office/drawing/2014/chart" uri="{C3380CC4-5D6E-409C-BE32-E72D297353CC}">
                <c16:uniqueId val="{00000002-F398-4429-B46C-E1008EA9A423}"/>
              </c:ext>
            </c:extLst>
          </c:dPt>
          <c:dPt>
            <c:idx val="11"/>
            <c:invertIfNegative val="0"/>
            <c:bubble3D val="0"/>
            <c:spPr>
              <a:solidFill>
                <a:srgbClr val="92D050"/>
              </a:solidFill>
              <a:ln>
                <a:solidFill>
                  <a:schemeClr val="bg1"/>
                </a:solidFill>
              </a:ln>
              <a:effectLst/>
            </c:spPr>
            <c:extLst>
              <c:ext xmlns:c16="http://schemas.microsoft.com/office/drawing/2014/chart" uri="{C3380CC4-5D6E-409C-BE32-E72D297353CC}">
                <c16:uniqueId val="{0000000F-F398-4429-B46C-E1008EA9A423}"/>
              </c:ext>
            </c:extLst>
          </c:dPt>
          <c:dPt>
            <c:idx val="14"/>
            <c:invertIfNegative val="0"/>
            <c:bubble3D val="0"/>
            <c:spPr>
              <a:solidFill>
                <a:srgbClr val="92D050"/>
              </a:solidFill>
              <a:ln>
                <a:solidFill>
                  <a:schemeClr val="bg1"/>
                </a:solidFill>
              </a:ln>
              <a:effectLst/>
            </c:spPr>
            <c:extLst>
              <c:ext xmlns:c16="http://schemas.microsoft.com/office/drawing/2014/chart" uri="{C3380CC4-5D6E-409C-BE32-E72D297353CC}">
                <c16:uniqueId val="{0000000E-F398-4429-B46C-E1008EA9A423}"/>
              </c:ext>
            </c:extLst>
          </c:dPt>
          <c:dPt>
            <c:idx val="18"/>
            <c:invertIfNegative val="0"/>
            <c:bubble3D val="0"/>
            <c:spPr>
              <a:solidFill>
                <a:srgbClr val="92D050"/>
              </a:solidFill>
              <a:ln>
                <a:solidFill>
                  <a:schemeClr val="bg1"/>
                </a:solidFill>
              </a:ln>
              <a:effectLst/>
            </c:spPr>
            <c:extLst>
              <c:ext xmlns:c16="http://schemas.microsoft.com/office/drawing/2014/chart" uri="{C3380CC4-5D6E-409C-BE32-E72D297353CC}">
                <c16:uniqueId val="{0000000D-F398-4429-B46C-E1008EA9A423}"/>
              </c:ext>
            </c:extLst>
          </c:dPt>
          <c:dPt>
            <c:idx val="21"/>
            <c:invertIfNegative val="0"/>
            <c:bubble3D val="0"/>
            <c:spPr>
              <a:solidFill>
                <a:srgbClr val="92D050"/>
              </a:solidFill>
              <a:ln>
                <a:solidFill>
                  <a:schemeClr val="bg1"/>
                </a:solidFill>
              </a:ln>
              <a:effectLst/>
            </c:spPr>
            <c:extLst>
              <c:ext xmlns:c16="http://schemas.microsoft.com/office/drawing/2014/chart" uri="{C3380CC4-5D6E-409C-BE32-E72D297353CC}">
                <c16:uniqueId val="{0000000C-F398-4429-B46C-E1008EA9A423}"/>
              </c:ext>
            </c:extLst>
          </c:dPt>
          <c:dPt>
            <c:idx val="22"/>
            <c:invertIfNegative val="0"/>
            <c:bubble3D val="0"/>
            <c:spPr>
              <a:solidFill>
                <a:srgbClr val="92D050"/>
              </a:solidFill>
              <a:ln>
                <a:solidFill>
                  <a:schemeClr val="bg1"/>
                </a:solidFill>
              </a:ln>
              <a:effectLst/>
            </c:spPr>
            <c:extLst>
              <c:ext xmlns:c16="http://schemas.microsoft.com/office/drawing/2014/chart" uri="{C3380CC4-5D6E-409C-BE32-E72D297353CC}">
                <c16:uniqueId val="{0000000B-F398-4429-B46C-E1008EA9A423}"/>
              </c:ext>
            </c:extLst>
          </c:dPt>
          <c:dPt>
            <c:idx val="23"/>
            <c:invertIfNegative val="0"/>
            <c:bubble3D val="0"/>
            <c:spPr>
              <a:solidFill>
                <a:srgbClr val="92D050"/>
              </a:solidFill>
              <a:ln>
                <a:solidFill>
                  <a:schemeClr val="bg1"/>
                </a:solidFill>
              </a:ln>
              <a:effectLst/>
            </c:spPr>
            <c:extLst>
              <c:ext xmlns:c16="http://schemas.microsoft.com/office/drawing/2014/chart" uri="{C3380CC4-5D6E-409C-BE32-E72D297353CC}">
                <c16:uniqueId val="{0000000A-F398-4429-B46C-E1008EA9A423}"/>
              </c:ext>
            </c:extLst>
          </c:dPt>
          <c:dPt>
            <c:idx val="26"/>
            <c:invertIfNegative val="0"/>
            <c:bubble3D val="0"/>
            <c:spPr>
              <a:solidFill>
                <a:srgbClr val="92D050"/>
              </a:solidFill>
              <a:ln>
                <a:solidFill>
                  <a:schemeClr val="bg1"/>
                </a:solidFill>
              </a:ln>
              <a:effectLst/>
            </c:spPr>
            <c:extLst>
              <c:ext xmlns:c16="http://schemas.microsoft.com/office/drawing/2014/chart" uri="{C3380CC4-5D6E-409C-BE32-E72D297353CC}">
                <c16:uniqueId val="{00000009-F398-4429-B46C-E1008EA9A423}"/>
              </c:ext>
            </c:extLst>
          </c:dPt>
          <c:dPt>
            <c:idx val="27"/>
            <c:invertIfNegative val="0"/>
            <c:bubble3D val="0"/>
            <c:spPr>
              <a:solidFill>
                <a:srgbClr val="92D050"/>
              </a:solidFill>
              <a:ln>
                <a:solidFill>
                  <a:schemeClr val="bg1"/>
                </a:solidFill>
              </a:ln>
              <a:effectLst/>
            </c:spPr>
            <c:extLst>
              <c:ext xmlns:c16="http://schemas.microsoft.com/office/drawing/2014/chart" uri="{C3380CC4-5D6E-409C-BE32-E72D297353CC}">
                <c16:uniqueId val="{00000012-F398-4429-B46C-E1008EA9A423}"/>
              </c:ext>
            </c:extLst>
          </c:dPt>
          <c:dPt>
            <c:idx val="32"/>
            <c:invertIfNegative val="0"/>
            <c:bubble3D val="0"/>
            <c:spPr>
              <a:solidFill>
                <a:srgbClr val="C00000"/>
              </a:solidFill>
              <a:ln>
                <a:solidFill>
                  <a:schemeClr val="bg1"/>
                </a:solidFill>
              </a:ln>
              <a:effectLst/>
            </c:spPr>
            <c:extLst>
              <c:ext xmlns:c16="http://schemas.microsoft.com/office/drawing/2014/chart" uri="{C3380CC4-5D6E-409C-BE32-E72D297353CC}">
                <c16:uniqueId val="{00000003-F398-4429-B46C-E1008EA9A423}"/>
              </c:ext>
            </c:extLst>
          </c:dPt>
          <c:dPt>
            <c:idx val="33"/>
            <c:invertIfNegative val="0"/>
            <c:bubble3D val="0"/>
            <c:spPr>
              <a:solidFill>
                <a:srgbClr val="92D050"/>
              </a:solidFill>
              <a:ln>
                <a:solidFill>
                  <a:schemeClr val="bg1"/>
                </a:solidFill>
              </a:ln>
              <a:effectLst/>
            </c:spPr>
            <c:extLst>
              <c:ext xmlns:c16="http://schemas.microsoft.com/office/drawing/2014/chart" uri="{C3380CC4-5D6E-409C-BE32-E72D297353CC}">
                <c16:uniqueId val="{00000008-F398-4429-B46C-E1008EA9A423}"/>
              </c:ext>
            </c:extLst>
          </c:dPt>
          <c:dPt>
            <c:idx val="34"/>
            <c:invertIfNegative val="0"/>
            <c:bubble3D val="0"/>
            <c:spPr>
              <a:solidFill>
                <a:srgbClr val="92D050"/>
              </a:solidFill>
              <a:ln>
                <a:solidFill>
                  <a:schemeClr val="bg1"/>
                </a:solidFill>
              </a:ln>
              <a:effectLst/>
            </c:spPr>
            <c:extLst>
              <c:ext xmlns:c16="http://schemas.microsoft.com/office/drawing/2014/chart" uri="{C3380CC4-5D6E-409C-BE32-E72D297353CC}">
                <c16:uniqueId val="{00000007-F398-4429-B46C-E1008EA9A423}"/>
              </c:ext>
            </c:extLst>
          </c:dPt>
          <c:dPt>
            <c:idx val="36"/>
            <c:invertIfNegative val="0"/>
            <c:bubble3D val="0"/>
            <c:spPr>
              <a:solidFill>
                <a:srgbClr val="92D050"/>
              </a:solidFill>
              <a:ln>
                <a:solidFill>
                  <a:schemeClr val="bg1"/>
                </a:solidFill>
              </a:ln>
              <a:effectLst/>
            </c:spPr>
            <c:extLst>
              <c:ext xmlns:c16="http://schemas.microsoft.com/office/drawing/2014/chart" uri="{C3380CC4-5D6E-409C-BE32-E72D297353CC}">
                <c16:uniqueId val="{00000006-F398-4429-B46C-E1008EA9A423}"/>
              </c:ext>
            </c:extLst>
          </c:dPt>
          <c:dPt>
            <c:idx val="40"/>
            <c:invertIfNegative val="0"/>
            <c:bubble3D val="0"/>
            <c:spPr>
              <a:solidFill>
                <a:srgbClr val="92D050"/>
              </a:solidFill>
              <a:ln>
                <a:solidFill>
                  <a:schemeClr val="bg1"/>
                </a:solidFill>
              </a:ln>
              <a:effectLst/>
            </c:spPr>
            <c:extLst>
              <c:ext xmlns:c16="http://schemas.microsoft.com/office/drawing/2014/chart" uri="{C3380CC4-5D6E-409C-BE32-E72D297353CC}">
                <c16:uniqueId val="{00000005-F398-4429-B46C-E1008EA9A423}"/>
              </c:ext>
            </c:extLst>
          </c:dPt>
          <c:dPt>
            <c:idx val="41"/>
            <c:invertIfNegative val="0"/>
            <c:bubble3D val="0"/>
            <c:spPr>
              <a:solidFill>
                <a:srgbClr val="92D050"/>
              </a:solidFill>
              <a:ln>
                <a:solidFill>
                  <a:schemeClr val="bg1"/>
                </a:solidFill>
              </a:ln>
              <a:effectLst/>
            </c:spPr>
            <c:extLst>
              <c:ext xmlns:c16="http://schemas.microsoft.com/office/drawing/2014/chart" uri="{C3380CC4-5D6E-409C-BE32-E72D297353CC}">
                <c16:uniqueId val="{00000004-F398-4429-B46C-E1008EA9A423}"/>
              </c:ext>
            </c:extLst>
          </c:dPt>
          <c:dPt>
            <c:idx val="47"/>
            <c:invertIfNegative val="0"/>
            <c:bubble3D val="0"/>
            <c:spPr>
              <a:solidFill>
                <a:srgbClr val="92D050"/>
              </a:solidFill>
              <a:ln>
                <a:solidFill>
                  <a:schemeClr val="bg1"/>
                </a:solidFill>
              </a:ln>
              <a:effectLst/>
            </c:spPr>
            <c:extLst>
              <c:ext xmlns:c16="http://schemas.microsoft.com/office/drawing/2014/chart" uri="{C3380CC4-5D6E-409C-BE32-E72D297353CC}">
                <c16:uniqueId val="{00000000-F398-4429-B46C-E1008EA9A423}"/>
              </c:ext>
            </c:extLst>
          </c:dPt>
          <c:dLbls>
            <c:dLbl>
              <c:idx val="1"/>
              <c:delete val="1"/>
              <c:extLst>
                <c:ext xmlns:c15="http://schemas.microsoft.com/office/drawing/2012/chart" uri="{CE6537A1-D6FC-4f65-9D91-7224C49458BB}"/>
                <c:ext xmlns:c16="http://schemas.microsoft.com/office/drawing/2014/chart" uri="{C3380CC4-5D6E-409C-BE32-E72D297353CC}">
                  <c16:uniqueId val="{00000011-F398-4429-B46C-E1008EA9A423}"/>
                </c:ext>
              </c:extLst>
            </c:dLbl>
            <c:dLbl>
              <c:idx val="9"/>
              <c:spPr>
                <a:solidFill>
                  <a:schemeClr val="bg1"/>
                </a:solidFill>
                <a:ln>
                  <a:solidFill>
                    <a:srgbClr val="7030A0"/>
                  </a:solid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98-4429-B46C-E1008EA9A423}"/>
                </c:ext>
              </c:extLst>
            </c:dLbl>
            <c:dLbl>
              <c:idx val="32"/>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98-4429-B46C-E1008EA9A423}"/>
                </c:ext>
              </c:extLst>
            </c:dLbl>
            <c:dLbl>
              <c:idx val="44"/>
              <c:delete val="1"/>
              <c:extLst>
                <c:ext xmlns:c15="http://schemas.microsoft.com/office/drawing/2012/chart" uri="{CE6537A1-D6FC-4f65-9D91-7224C49458BB}"/>
                <c:ext xmlns:c16="http://schemas.microsoft.com/office/drawing/2014/chart" uri="{C3380CC4-5D6E-409C-BE32-E72D297353CC}">
                  <c16:uniqueId val="{00000005-233C-4995-B550-2692A52073D9}"/>
                </c:ext>
              </c:extLst>
            </c:dLbl>
            <c:dLbl>
              <c:idx val="45"/>
              <c:delete val="1"/>
              <c:extLst>
                <c:ext xmlns:c15="http://schemas.microsoft.com/office/drawing/2012/chart" uri="{CE6537A1-D6FC-4f65-9D91-7224C49458BB}">
                  <c15:layout>
                    <c:manualLayout>
                      <c:w val="6.6114718614718612E-2"/>
                      <c:h val="4.7357778497580091E-2"/>
                    </c:manualLayout>
                  </c15:layout>
                </c:ext>
                <c:ext xmlns:c16="http://schemas.microsoft.com/office/drawing/2014/chart" uri="{C3380CC4-5D6E-409C-BE32-E72D297353CC}">
                  <c16:uniqueId val="{00000006-233C-4995-B550-2692A52073D9}"/>
                </c:ext>
              </c:extLst>
            </c:dLbl>
            <c:dLbl>
              <c:idx val="46"/>
              <c:delete val="1"/>
              <c:extLst>
                <c:ext xmlns:c15="http://schemas.microsoft.com/office/drawing/2012/chart" uri="{CE6537A1-D6FC-4f65-9D91-7224C49458BB}"/>
                <c:ext xmlns:c16="http://schemas.microsoft.com/office/drawing/2014/chart" uri="{C3380CC4-5D6E-409C-BE32-E72D297353CC}">
                  <c16:uniqueId val="{00000007-233C-4995-B550-2692A52073D9}"/>
                </c:ext>
              </c:extLst>
            </c:dLbl>
            <c:spPr>
              <a:solidFill>
                <a:schemeClr val="bg1"/>
              </a:solidFill>
              <a:ln>
                <a:solidFill>
                  <a:srgbClr val="C00000"/>
                </a:solid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latin typeface="+mn-lt"/>
                    <a:ea typeface="+mn-ea"/>
                    <a:cs typeface="+mn-cs"/>
                  </a:defRPr>
                </a:pPr>
                <a:endParaRPr lang="en-US"/>
              </a:p>
            </c:txPr>
            <c:dLblPos val="inBase"/>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2.2'!$A$4:$A$55</c:f>
              <c:strCache>
                <c:ptCount val="52"/>
                <c:pt idx="0">
                  <c:v>Vermont</c:v>
                </c:pt>
                <c:pt idx="1">
                  <c:v>Delaware</c:v>
                </c:pt>
                <c:pt idx="2">
                  <c:v>New Hampshire</c:v>
                </c:pt>
                <c:pt idx="3">
                  <c:v>Iowa</c:v>
                </c:pt>
                <c:pt idx="4">
                  <c:v>Arizona</c:v>
                </c:pt>
                <c:pt idx="5">
                  <c:v>Indiana</c:v>
                </c:pt>
                <c:pt idx="6">
                  <c:v>Pennsylvania</c:v>
                </c:pt>
                <c:pt idx="7">
                  <c:v>Colorado</c:v>
                </c:pt>
                <c:pt idx="8">
                  <c:v>Michigan</c:v>
                </c:pt>
                <c:pt idx="9">
                  <c:v>Alabama</c:v>
                </c:pt>
                <c:pt idx="10">
                  <c:v>Rhode Island</c:v>
                </c:pt>
                <c:pt idx="11">
                  <c:v>South Carolina</c:v>
                </c:pt>
                <c:pt idx="12">
                  <c:v>Ohio</c:v>
                </c:pt>
                <c:pt idx="13">
                  <c:v>Oregon</c:v>
                </c:pt>
                <c:pt idx="14">
                  <c:v>Mississippi</c:v>
                </c:pt>
                <c:pt idx="15">
                  <c:v>Montana</c:v>
                </c:pt>
                <c:pt idx="16">
                  <c:v>Minnesota</c:v>
                </c:pt>
                <c:pt idx="17">
                  <c:v>South Dakota</c:v>
                </c:pt>
                <c:pt idx="18">
                  <c:v>Oklahoma</c:v>
                </c:pt>
                <c:pt idx="19">
                  <c:v>Missouri</c:v>
                </c:pt>
                <c:pt idx="20">
                  <c:v>North Dakota</c:v>
                </c:pt>
                <c:pt idx="21">
                  <c:v>Kentucky</c:v>
                </c:pt>
                <c:pt idx="22">
                  <c:v>West Virginia</c:v>
                </c:pt>
                <c:pt idx="23">
                  <c:v>Arkansas</c:v>
                </c:pt>
                <c:pt idx="24">
                  <c:v>Wisconsin</c:v>
                </c:pt>
                <c:pt idx="25">
                  <c:v>Idaho</c:v>
                </c:pt>
                <c:pt idx="26">
                  <c:v>Virginia</c:v>
                </c:pt>
                <c:pt idx="27">
                  <c:v>Louisiana</c:v>
                </c:pt>
                <c:pt idx="28">
                  <c:v>Maine</c:v>
                </c:pt>
                <c:pt idx="29">
                  <c:v>Connecticut</c:v>
                </c:pt>
                <c:pt idx="30">
                  <c:v>Utah</c:v>
                </c:pt>
                <c:pt idx="31">
                  <c:v>New Jersey</c:v>
                </c:pt>
                <c:pt idx="32">
                  <c:v>U.S.</c:v>
                </c:pt>
                <c:pt idx="33">
                  <c:v>Maryland</c:v>
                </c:pt>
                <c:pt idx="34">
                  <c:v>Tennessee</c:v>
                </c:pt>
                <c:pt idx="35">
                  <c:v>Kansas</c:v>
                </c:pt>
                <c:pt idx="36">
                  <c:v>Texas</c:v>
                </c:pt>
                <c:pt idx="37">
                  <c:v>Nebraska</c:v>
                </c:pt>
                <c:pt idx="38">
                  <c:v>Washington</c:v>
                </c:pt>
                <c:pt idx="39">
                  <c:v>Massachusetts</c:v>
                </c:pt>
                <c:pt idx="40">
                  <c:v>North Carolina</c:v>
                </c:pt>
                <c:pt idx="41">
                  <c:v>Georgia</c:v>
                </c:pt>
                <c:pt idx="42">
                  <c:v>New York</c:v>
                </c:pt>
                <c:pt idx="43">
                  <c:v>Illinois</c:v>
                </c:pt>
                <c:pt idx="44">
                  <c:v>Hawaii</c:v>
                </c:pt>
                <c:pt idx="45">
                  <c:v>California</c:v>
                </c:pt>
                <c:pt idx="46">
                  <c:v>Nevada</c:v>
                </c:pt>
                <c:pt idx="47">
                  <c:v>Florida</c:v>
                </c:pt>
                <c:pt idx="48">
                  <c:v>Alaska</c:v>
                </c:pt>
                <c:pt idx="49">
                  <c:v>D.C.</c:v>
                </c:pt>
                <c:pt idx="50">
                  <c:v>Wyoming</c:v>
                </c:pt>
                <c:pt idx="51">
                  <c:v>New Mexico</c:v>
                </c:pt>
              </c:strCache>
            </c:strRef>
          </c:cat>
          <c:val>
            <c:numRef>
              <c:f>'Table 2.2'!$D$4:$D$55</c:f>
              <c:numCache>
                <c:formatCode>0.0%</c:formatCode>
                <c:ptCount val="52"/>
                <c:pt idx="0">
                  <c:v>0.24567707163709859</c:v>
                </c:pt>
                <c:pt idx="1">
                  <c:v>0.26122944093617323</c:v>
                </c:pt>
                <c:pt idx="2">
                  <c:v>0.32561629153269023</c:v>
                </c:pt>
                <c:pt idx="3">
                  <c:v>0.36657790282871927</c:v>
                </c:pt>
                <c:pt idx="4">
                  <c:v>0.36691474556785864</c:v>
                </c:pt>
                <c:pt idx="5">
                  <c:v>0.37857948139797071</c:v>
                </c:pt>
                <c:pt idx="6">
                  <c:v>0.38494726749760305</c:v>
                </c:pt>
                <c:pt idx="7">
                  <c:v>0.38684351684790558</c:v>
                </c:pt>
                <c:pt idx="8">
                  <c:v>0.3957449973964145</c:v>
                </c:pt>
                <c:pt idx="9">
                  <c:v>0.42597659218726253</c:v>
                </c:pt>
                <c:pt idx="10">
                  <c:v>0.44443204641821021</c:v>
                </c:pt>
                <c:pt idx="11">
                  <c:v>0.44994179278230501</c:v>
                </c:pt>
                <c:pt idx="12">
                  <c:v>0.45082586634999461</c:v>
                </c:pt>
                <c:pt idx="13">
                  <c:v>0.4639593359649597</c:v>
                </c:pt>
                <c:pt idx="14">
                  <c:v>0.46751306945481702</c:v>
                </c:pt>
                <c:pt idx="15">
                  <c:v>0.48130410757045494</c:v>
                </c:pt>
                <c:pt idx="16">
                  <c:v>0.51116795322705888</c:v>
                </c:pt>
                <c:pt idx="17">
                  <c:v>0.51879298653492201</c:v>
                </c:pt>
                <c:pt idx="18">
                  <c:v>0.52036173990235246</c:v>
                </c:pt>
                <c:pt idx="19">
                  <c:v>0.52086399240446235</c:v>
                </c:pt>
                <c:pt idx="20">
                  <c:v>0.52231216272312164</c:v>
                </c:pt>
                <c:pt idx="21">
                  <c:v>0.52881355932203389</c:v>
                </c:pt>
                <c:pt idx="22">
                  <c:v>0.53135043165920981</c:v>
                </c:pt>
                <c:pt idx="23">
                  <c:v>0.54128908019936561</c:v>
                </c:pt>
                <c:pt idx="24">
                  <c:v>0.54215227099444507</c:v>
                </c:pt>
                <c:pt idx="25">
                  <c:v>0.5674889785198387</c:v>
                </c:pt>
                <c:pt idx="26">
                  <c:v>0.58042625917362023</c:v>
                </c:pt>
                <c:pt idx="27">
                  <c:v>0.58114155609641205</c:v>
                </c:pt>
                <c:pt idx="28">
                  <c:v>0.58535952797769564</c:v>
                </c:pt>
                <c:pt idx="29">
                  <c:v>0.58586564210036096</c:v>
                </c:pt>
                <c:pt idx="30">
                  <c:v>0.61128715859363214</c:v>
                </c:pt>
                <c:pt idx="31">
                  <c:v>0.61725703905540419</c:v>
                </c:pt>
                <c:pt idx="32">
                  <c:v>0.6182897497569213</c:v>
                </c:pt>
                <c:pt idx="33">
                  <c:v>0.62072722320577423</c:v>
                </c:pt>
                <c:pt idx="34">
                  <c:v>0.62651864264767487</c:v>
                </c:pt>
                <c:pt idx="35">
                  <c:v>0.62686923701686492</c:v>
                </c:pt>
                <c:pt idx="36">
                  <c:v>0.64559378660997091</c:v>
                </c:pt>
                <c:pt idx="37">
                  <c:v>0.66618252239167275</c:v>
                </c:pt>
                <c:pt idx="38">
                  <c:v>0.67385306084272556</c:v>
                </c:pt>
                <c:pt idx="39">
                  <c:v>0.70278830925757063</c:v>
                </c:pt>
                <c:pt idx="40">
                  <c:v>0.7088146950092421</c:v>
                </c:pt>
                <c:pt idx="41">
                  <c:v>0.70965763354522138</c:v>
                </c:pt>
                <c:pt idx="42">
                  <c:v>0.71218711166341209</c:v>
                </c:pt>
                <c:pt idx="43">
                  <c:v>0.74125385645264563</c:v>
                </c:pt>
                <c:pt idx="44">
                  <c:v>0.77941827845858558</c:v>
                </c:pt>
                <c:pt idx="45">
                  <c:v>0.81310077025908711</c:v>
                </c:pt>
                <c:pt idx="46">
                  <c:v>0.81977156360771952</c:v>
                </c:pt>
                <c:pt idx="47">
                  <c:v>0.82029522926620557</c:v>
                </c:pt>
                <c:pt idx="48">
                  <c:v>0.82382050900431614</c:v>
                </c:pt>
                <c:pt idx="49">
                  <c:v>0.84909253429715126</c:v>
                </c:pt>
                <c:pt idx="50">
                  <c:v>0.85934338789773768</c:v>
                </c:pt>
                <c:pt idx="51">
                  <c:v>0.87233316912349845</c:v>
                </c:pt>
              </c:numCache>
            </c:numRef>
          </c:val>
          <c:extLst>
            <c:ext xmlns:c16="http://schemas.microsoft.com/office/drawing/2014/chart" uri="{C3380CC4-5D6E-409C-BE32-E72D297353CC}">
              <c16:uniqueId val="{00000002-233C-4995-B550-2692A52073D9}"/>
            </c:ext>
          </c:extLst>
        </c:ser>
        <c:ser>
          <c:idx val="3"/>
          <c:order val="3"/>
          <c:tx>
            <c:strRef>
              <c:f>'Table 2.2'!$E$3</c:f>
              <c:strCache>
                <c:ptCount val="1"/>
                <c:pt idx="0">
                  <c:v>Net Tuition Revenue</c:v>
                </c:pt>
              </c:strCache>
            </c:strRef>
          </c:tx>
          <c:spPr>
            <a:solidFill>
              <a:schemeClr val="accent4"/>
            </a:solidFill>
            <a:ln>
              <a:noFill/>
            </a:ln>
            <a:effectLst/>
          </c:spPr>
          <c:invertIfNegative val="0"/>
          <c:cat>
            <c:strRef>
              <c:f>'Table 2.2'!$A$4:$A$55</c:f>
              <c:strCache>
                <c:ptCount val="52"/>
                <c:pt idx="0">
                  <c:v>Vermont</c:v>
                </c:pt>
                <c:pt idx="1">
                  <c:v>Delaware</c:v>
                </c:pt>
                <c:pt idx="2">
                  <c:v>New Hampshire</c:v>
                </c:pt>
                <c:pt idx="3">
                  <c:v>Iowa</c:v>
                </c:pt>
                <c:pt idx="4">
                  <c:v>Arizona</c:v>
                </c:pt>
                <c:pt idx="5">
                  <c:v>Indiana</c:v>
                </c:pt>
                <c:pt idx="6">
                  <c:v>Pennsylvania</c:v>
                </c:pt>
                <c:pt idx="7">
                  <c:v>Colorado</c:v>
                </c:pt>
                <c:pt idx="8">
                  <c:v>Michigan</c:v>
                </c:pt>
                <c:pt idx="9">
                  <c:v>Alabama</c:v>
                </c:pt>
                <c:pt idx="10">
                  <c:v>Rhode Island</c:v>
                </c:pt>
                <c:pt idx="11">
                  <c:v>South Carolina</c:v>
                </c:pt>
                <c:pt idx="12">
                  <c:v>Ohio</c:v>
                </c:pt>
                <c:pt idx="13">
                  <c:v>Oregon</c:v>
                </c:pt>
                <c:pt idx="14">
                  <c:v>Mississippi</c:v>
                </c:pt>
                <c:pt idx="15">
                  <c:v>Montana</c:v>
                </c:pt>
                <c:pt idx="16">
                  <c:v>Minnesota</c:v>
                </c:pt>
                <c:pt idx="17">
                  <c:v>South Dakota</c:v>
                </c:pt>
                <c:pt idx="18">
                  <c:v>Oklahoma</c:v>
                </c:pt>
                <c:pt idx="19">
                  <c:v>Missouri</c:v>
                </c:pt>
                <c:pt idx="20">
                  <c:v>North Dakota</c:v>
                </c:pt>
                <c:pt idx="21">
                  <c:v>Kentucky</c:v>
                </c:pt>
                <c:pt idx="22">
                  <c:v>West Virginia</c:v>
                </c:pt>
                <c:pt idx="23">
                  <c:v>Arkansas</c:v>
                </c:pt>
                <c:pt idx="24">
                  <c:v>Wisconsin</c:v>
                </c:pt>
                <c:pt idx="25">
                  <c:v>Idaho</c:v>
                </c:pt>
                <c:pt idx="26">
                  <c:v>Virginia</c:v>
                </c:pt>
                <c:pt idx="27">
                  <c:v>Louisiana</c:v>
                </c:pt>
                <c:pt idx="28">
                  <c:v>Maine</c:v>
                </c:pt>
                <c:pt idx="29">
                  <c:v>Connecticut</c:v>
                </c:pt>
                <c:pt idx="30">
                  <c:v>Utah</c:v>
                </c:pt>
                <c:pt idx="31">
                  <c:v>New Jersey</c:v>
                </c:pt>
                <c:pt idx="32">
                  <c:v>U.S.</c:v>
                </c:pt>
                <c:pt idx="33">
                  <c:v>Maryland</c:v>
                </c:pt>
                <c:pt idx="34">
                  <c:v>Tennessee</c:v>
                </c:pt>
                <c:pt idx="35">
                  <c:v>Kansas</c:v>
                </c:pt>
                <c:pt idx="36">
                  <c:v>Texas</c:v>
                </c:pt>
                <c:pt idx="37">
                  <c:v>Nebraska</c:v>
                </c:pt>
                <c:pt idx="38">
                  <c:v>Washington</c:v>
                </c:pt>
                <c:pt idx="39">
                  <c:v>Massachusetts</c:v>
                </c:pt>
                <c:pt idx="40">
                  <c:v>North Carolina</c:v>
                </c:pt>
                <c:pt idx="41">
                  <c:v>Georgia</c:v>
                </c:pt>
                <c:pt idx="42">
                  <c:v>New York</c:v>
                </c:pt>
                <c:pt idx="43">
                  <c:v>Illinois</c:v>
                </c:pt>
                <c:pt idx="44">
                  <c:v>Hawaii</c:v>
                </c:pt>
                <c:pt idx="45">
                  <c:v>California</c:v>
                </c:pt>
                <c:pt idx="46">
                  <c:v>Nevada</c:v>
                </c:pt>
                <c:pt idx="47">
                  <c:v>Florida</c:v>
                </c:pt>
                <c:pt idx="48">
                  <c:v>Alaska</c:v>
                </c:pt>
                <c:pt idx="49">
                  <c:v>D.C.</c:v>
                </c:pt>
                <c:pt idx="50">
                  <c:v>Wyoming</c:v>
                </c:pt>
                <c:pt idx="51">
                  <c:v>New Mexico</c:v>
                </c:pt>
              </c:strCache>
            </c:strRef>
          </c:cat>
          <c:val>
            <c:numRef>
              <c:f>'Table 2.2'!$E$4:$E$55</c:f>
            </c:numRef>
          </c:val>
          <c:extLst>
            <c:ext xmlns:c16="http://schemas.microsoft.com/office/drawing/2014/chart" uri="{C3380CC4-5D6E-409C-BE32-E72D297353CC}">
              <c16:uniqueId val="{00000003-233C-4995-B550-2692A52073D9}"/>
            </c:ext>
          </c:extLst>
        </c:ser>
        <c:ser>
          <c:idx val="4"/>
          <c:order val="4"/>
          <c:tx>
            <c:strRef>
              <c:f>'Table 2.2'!$F$3</c:f>
              <c:strCache>
                <c:ptCount val="1"/>
                <c:pt idx="0">
                  <c:v>% Net Tuition Revenue</c:v>
                </c:pt>
              </c:strCache>
            </c:strRef>
          </c:tx>
          <c:spPr>
            <a:solidFill>
              <a:srgbClr val="79ADDD"/>
            </a:solidFill>
            <a:ln>
              <a:solidFill>
                <a:schemeClr val="bg1"/>
              </a:solidFill>
            </a:ln>
            <a:effectLst/>
          </c:spPr>
          <c:invertIfNegative val="0"/>
          <c:dLbls>
            <c:dLbl>
              <c:idx val="9"/>
              <c:layout>
                <c:manualLayout>
                  <c:x val="2.170138888888889E-3"/>
                  <c:y val="9.4867168046301908E-2"/>
                </c:manualLayout>
              </c:layout>
              <c:spPr>
                <a:solidFill>
                  <a:schemeClr val="bg1"/>
                </a:solidFill>
                <a:ln>
                  <a:solidFill>
                    <a:srgbClr val="7030A0"/>
                  </a:solid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9A77-43E5-BCE9-B0123EA23CC8}"/>
                </c:ext>
              </c:extLst>
            </c:dLbl>
            <c:dLbl>
              <c:idx val="32"/>
              <c:layout>
                <c:manualLayout>
                  <c:x val="0"/>
                  <c:y val="5.5545670973820578E-2"/>
                </c:manualLayout>
              </c:layout>
              <c:spPr>
                <a:solidFill>
                  <a:schemeClr val="bg1"/>
                </a:solidFill>
                <a:ln>
                  <a:solidFill>
                    <a:srgbClr val="C00000"/>
                  </a:solid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9A77-43E5-BCE9-B0123EA23CC8}"/>
                </c:ext>
              </c:extLst>
            </c:dLbl>
            <c:spPr>
              <a:solidFill>
                <a:schemeClr val="bg1"/>
              </a:solidFill>
              <a:ln>
                <a:solidFill>
                  <a:srgbClr val="7030A0"/>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0"/>
              </c:ext>
            </c:extLst>
          </c:dLbls>
          <c:cat>
            <c:strRef>
              <c:f>'Table 2.2'!$A$4:$A$55</c:f>
              <c:strCache>
                <c:ptCount val="52"/>
                <c:pt idx="0">
                  <c:v>Vermont</c:v>
                </c:pt>
                <c:pt idx="1">
                  <c:v>Delaware</c:v>
                </c:pt>
                <c:pt idx="2">
                  <c:v>New Hampshire</c:v>
                </c:pt>
                <c:pt idx="3">
                  <c:v>Iowa</c:v>
                </c:pt>
                <c:pt idx="4">
                  <c:v>Arizona</c:v>
                </c:pt>
                <c:pt idx="5">
                  <c:v>Indiana</c:v>
                </c:pt>
                <c:pt idx="6">
                  <c:v>Pennsylvania</c:v>
                </c:pt>
                <c:pt idx="7">
                  <c:v>Colorado</c:v>
                </c:pt>
                <c:pt idx="8">
                  <c:v>Michigan</c:v>
                </c:pt>
                <c:pt idx="9">
                  <c:v>Alabama</c:v>
                </c:pt>
                <c:pt idx="10">
                  <c:v>Rhode Island</c:v>
                </c:pt>
                <c:pt idx="11">
                  <c:v>South Carolina</c:v>
                </c:pt>
                <c:pt idx="12">
                  <c:v>Ohio</c:v>
                </c:pt>
                <c:pt idx="13">
                  <c:v>Oregon</c:v>
                </c:pt>
                <c:pt idx="14">
                  <c:v>Mississippi</c:v>
                </c:pt>
                <c:pt idx="15">
                  <c:v>Montana</c:v>
                </c:pt>
                <c:pt idx="16">
                  <c:v>Minnesota</c:v>
                </c:pt>
                <c:pt idx="17">
                  <c:v>South Dakota</c:v>
                </c:pt>
                <c:pt idx="18">
                  <c:v>Oklahoma</c:v>
                </c:pt>
                <c:pt idx="19">
                  <c:v>Missouri</c:v>
                </c:pt>
                <c:pt idx="20">
                  <c:v>North Dakota</c:v>
                </c:pt>
                <c:pt idx="21">
                  <c:v>Kentucky</c:v>
                </c:pt>
                <c:pt idx="22">
                  <c:v>West Virginia</c:v>
                </c:pt>
                <c:pt idx="23">
                  <c:v>Arkansas</c:v>
                </c:pt>
                <c:pt idx="24">
                  <c:v>Wisconsin</c:v>
                </c:pt>
                <c:pt idx="25">
                  <c:v>Idaho</c:v>
                </c:pt>
                <c:pt idx="26">
                  <c:v>Virginia</c:v>
                </c:pt>
                <c:pt idx="27">
                  <c:v>Louisiana</c:v>
                </c:pt>
                <c:pt idx="28">
                  <c:v>Maine</c:v>
                </c:pt>
                <c:pt idx="29">
                  <c:v>Connecticut</c:v>
                </c:pt>
                <c:pt idx="30">
                  <c:v>Utah</c:v>
                </c:pt>
                <c:pt idx="31">
                  <c:v>New Jersey</c:v>
                </c:pt>
                <c:pt idx="32">
                  <c:v>U.S.</c:v>
                </c:pt>
                <c:pt idx="33">
                  <c:v>Maryland</c:v>
                </c:pt>
                <c:pt idx="34">
                  <c:v>Tennessee</c:v>
                </c:pt>
                <c:pt idx="35">
                  <c:v>Kansas</c:v>
                </c:pt>
                <c:pt idx="36">
                  <c:v>Texas</c:v>
                </c:pt>
                <c:pt idx="37">
                  <c:v>Nebraska</c:v>
                </c:pt>
                <c:pt idx="38">
                  <c:v>Washington</c:v>
                </c:pt>
                <c:pt idx="39">
                  <c:v>Massachusetts</c:v>
                </c:pt>
                <c:pt idx="40">
                  <c:v>North Carolina</c:v>
                </c:pt>
                <c:pt idx="41">
                  <c:v>Georgia</c:v>
                </c:pt>
                <c:pt idx="42">
                  <c:v>New York</c:v>
                </c:pt>
                <c:pt idx="43">
                  <c:v>Illinois</c:v>
                </c:pt>
                <c:pt idx="44">
                  <c:v>Hawaii</c:v>
                </c:pt>
                <c:pt idx="45">
                  <c:v>California</c:v>
                </c:pt>
                <c:pt idx="46">
                  <c:v>Nevada</c:v>
                </c:pt>
                <c:pt idx="47">
                  <c:v>Florida</c:v>
                </c:pt>
                <c:pt idx="48">
                  <c:v>Alaska</c:v>
                </c:pt>
                <c:pt idx="49">
                  <c:v>D.C.</c:v>
                </c:pt>
                <c:pt idx="50">
                  <c:v>Wyoming</c:v>
                </c:pt>
                <c:pt idx="51">
                  <c:v>New Mexico</c:v>
                </c:pt>
              </c:strCache>
            </c:strRef>
          </c:cat>
          <c:val>
            <c:numRef>
              <c:f>'Table 2.2'!$F$4:$F$55</c:f>
              <c:numCache>
                <c:formatCode>0.0%</c:formatCode>
                <c:ptCount val="52"/>
                <c:pt idx="0">
                  <c:v>0.75432292836290138</c:v>
                </c:pt>
                <c:pt idx="1">
                  <c:v>0.73877055906382672</c:v>
                </c:pt>
                <c:pt idx="2">
                  <c:v>0.67438370846730977</c:v>
                </c:pt>
                <c:pt idx="3">
                  <c:v>0.63342209717128073</c:v>
                </c:pt>
                <c:pt idx="4">
                  <c:v>0.63308525443214136</c:v>
                </c:pt>
                <c:pt idx="5">
                  <c:v>0.62142051860202929</c:v>
                </c:pt>
                <c:pt idx="6">
                  <c:v>0.61505273250239689</c:v>
                </c:pt>
                <c:pt idx="7">
                  <c:v>0.61315648315209437</c:v>
                </c:pt>
                <c:pt idx="8">
                  <c:v>0.60425500260358556</c:v>
                </c:pt>
                <c:pt idx="9">
                  <c:v>0.57402340781273753</c:v>
                </c:pt>
                <c:pt idx="10">
                  <c:v>0.55556795358178979</c:v>
                </c:pt>
                <c:pt idx="11">
                  <c:v>0.55005820721769494</c:v>
                </c:pt>
                <c:pt idx="12">
                  <c:v>0.54917413365000545</c:v>
                </c:pt>
                <c:pt idx="13">
                  <c:v>0.53604066403504025</c:v>
                </c:pt>
                <c:pt idx="14">
                  <c:v>0.53248693054518292</c:v>
                </c:pt>
                <c:pt idx="15">
                  <c:v>0.51869589242954506</c:v>
                </c:pt>
                <c:pt idx="16">
                  <c:v>0.48883204677294112</c:v>
                </c:pt>
                <c:pt idx="17">
                  <c:v>0.48120701346507799</c:v>
                </c:pt>
                <c:pt idx="18">
                  <c:v>0.4796382600976476</c:v>
                </c:pt>
                <c:pt idx="19">
                  <c:v>0.47913600759553759</c:v>
                </c:pt>
                <c:pt idx="20">
                  <c:v>0.47768783727687836</c:v>
                </c:pt>
                <c:pt idx="21">
                  <c:v>0.47118644067796611</c:v>
                </c:pt>
                <c:pt idx="22">
                  <c:v>0.46864956834079025</c:v>
                </c:pt>
                <c:pt idx="23">
                  <c:v>0.45871091980063433</c:v>
                </c:pt>
                <c:pt idx="24">
                  <c:v>0.45784772900555493</c:v>
                </c:pt>
                <c:pt idx="25">
                  <c:v>0.43251102148016135</c:v>
                </c:pt>
                <c:pt idx="26">
                  <c:v>0.41957374082637983</c:v>
                </c:pt>
                <c:pt idx="27">
                  <c:v>0.41885844390358795</c:v>
                </c:pt>
                <c:pt idx="28">
                  <c:v>0.41464047202230436</c:v>
                </c:pt>
                <c:pt idx="29">
                  <c:v>0.41413435789963909</c:v>
                </c:pt>
                <c:pt idx="30">
                  <c:v>0.38871284140636791</c:v>
                </c:pt>
                <c:pt idx="31">
                  <c:v>0.38274296094459581</c:v>
                </c:pt>
                <c:pt idx="32">
                  <c:v>0.38171025024307864</c:v>
                </c:pt>
                <c:pt idx="33">
                  <c:v>0.37927277679422577</c:v>
                </c:pt>
                <c:pt idx="34">
                  <c:v>0.37348135735232507</c:v>
                </c:pt>
                <c:pt idx="35">
                  <c:v>0.37313076298313508</c:v>
                </c:pt>
                <c:pt idx="36">
                  <c:v>0.35440621339002909</c:v>
                </c:pt>
                <c:pt idx="37">
                  <c:v>0.33381747760832731</c:v>
                </c:pt>
                <c:pt idx="38">
                  <c:v>0.3261469391572745</c:v>
                </c:pt>
                <c:pt idx="39">
                  <c:v>0.29721169074242931</c:v>
                </c:pt>
                <c:pt idx="40">
                  <c:v>0.29118530499075784</c:v>
                </c:pt>
                <c:pt idx="41">
                  <c:v>0.29034236645477862</c:v>
                </c:pt>
                <c:pt idx="42">
                  <c:v>0.28781288833658797</c:v>
                </c:pt>
                <c:pt idx="43">
                  <c:v>0.25874614354735431</c:v>
                </c:pt>
                <c:pt idx="44">
                  <c:v>0.22058172154141445</c:v>
                </c:pt>
                <c:pt idx="45">
                  <c:v>0.18689922974091286</c:v>
                </c:pt>
                <c:pt idx="46">
                  <c:v>0.18022843639228042</c:v>
                </c:pt>
                <c:pt idx="47">
                  <c:v>0.17970477073379448</c:v>
                </c:pt>
                <c:pt idx="48">
                  <c:v>0.17617949099568389</c:v>
                </c:pt>
                <c:pt idx="49">
                  <c:v>0.15090746570284871</c:v>
                </c:pt>
                <c:pt idx="50">
                  <c:v>0.14065661210226227</c:v>
                </c:pt>
                <c:pt idx="51">
                  <c:v>0.12766683087650157</c:v>
                </c:pt>
              </c:numCache>
            </c:numRef>
          </c:val>
          <c:extLst>
            <c:ext xmlns:c16="http://schemas.microsoft.com/office/drawing/2014/chart" uri="{C3380CC4-5D6E-409C-BE32-E72D297353CC}">
              <c16:uniqueId val="{00000004-233C-4995-B550-2692A52073D9}"/>
            </c:ext>
          </c:extLst>
        </c:ser>
        <c:dLbls>
          <c:showLegendKey val="0"/>
          <c:showVal val="0"/>
          <c:showCatName val="0"/>
          <c:showSerName val="0"/>
          <c:showPercent val="0"/>
          <c:showBubbleSize val="0"/>
        </c:dLbls>
        <c:gapWidth val="35"/>
        <c:overlap val="100"/>
        <c:axId val="326938127"/>
        <c:axId val="326928047"/>
      </c:barChart>
      <c:catAx>
        <c:axId val="326938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26928047"/>
        <c:crosses val="autoZero"/>
        <c:auto val="1"/>
        <c:lblAlgn val="ctr"/>
        <c:lblOffset val="100"/>
        <c:noMultiLvlLbl val="0"/>
      </c:catAx>
      <c:valAx>
        <c:axId val="326928047"/>
        <c:scaling>
          <c:orientation val="minMax"/>
        </c:scaling>
        <c:delete val="1"/>
        <c:axPos val="l"/>
        <c:numFmt formatCode="0.0%" sourceLinked="1"/>
        <c:majorTickMark val="none"/>
        <c:minorTickMark val="none"/>
        <c:tickLblPos val="nextTo"/>
        <c:crossAx val="326938127"/>
        <c:crosses val="autoZero"/>
        <c:crossBetween val="between"/>
      </c:valAx>
      <c:spPr>
        <a:noFill/>
        <a:ln>
          <a:noFill/>
        </a:ln>
        <a:effectLst/>
      </c:spPr>
    </c:plotArea>
    <c:legend>
      <c:legendPos val="t"/>
      <c:layout>
        <c:manualLayout>
          <c:xMode val="edge"/>
          <c:yMode val="edge"/>
          <c:x val="0.29802856304546332"/>
          <c:y val="0.13354700854700854"/>
          <c:w val="0.39382450240594924"/>
          <c:h val="5.798947607510599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60863322289739E-2"/>
          <c:y val="3.5598705501618123E-2"/>
          <c:w val="0.94225105408341925"/>
          <c:h val="0.68408251153071886"/>
        </c:manualLayout>
      </c:layout>
      <c:barChart>
        <c:barDir val="col"/>
        <c:grouping val="clustered"/>
        <c:varyColors val="0"/>
        <c:ser>
          <c:idx val="0"/>
          <c:order val="0"/>
          <c:spPr>
            <a:solidFill>
              <a:srgbClr val="5B9BD5"/>
            </a:solidFill>
            <a:ln>
              <a:noFill/>
            </a:ln>
            <a:effectLst/>
          </c:spPr>
          <c:invertIfNegative val="0"/>
          <c:dPt>
            <c:idx val="6"/>
            <c:invertIfNegative val="0"/>
            <c:bubble3D val="0"/>
            <c:spPr>
              <a:solidFill>
                <a:srgbClr val="92D050"/>
              </a:solidFill>
              <a:ln>
                <a:noFill/>
              </a:ln>
              <a:effectLst/>
            </c:spPr>
            <c:extLst>
              <c:ext xmlns:c16="http://schemas.microsoft.com/office/drawing/2014/chart" uri="{C3380CC4-5D6E-409C-BE32-E72D297353CC}">
                <c16:uniqueId val="{00000011-5D8B-403F-AA4C-18ADA07F92F3}"/>
              </c:ext>
            </c:extLst>
          </c:dPt>
          <c:dPt>
            <c:idx val="7"/>
            <c:invertIfNegative val="0"/>
            <c:bubble3D val="0"/>
            <c:spPr>
              <a:solidFill>
                <a:srgbClr val="92D050"/>
              </a:solidFill>
              <a:ln>
                <a:noFill/>
              </a:ln>
              <a:effectLst/>
            </c:spPr>
            <c:extLst>
              <c:ext xmlns:c16="http://schemas.microsoft.com/office/drawing/2014/chart" uri="{C3380CC4-5D6E-409C-BE32-E72D297353CC}">
                <c16:uniqueId val="{0000000F-5D8B-403F-AA4C-18ADA07F92F3}"/>
              </c:ext>
            </c:extLst>
          </c:dPt>
          <c:dPt>
            <c:idx val="12"/>
            <c:invertIfNegative val="0"/>
            <c:bubble3D val="0"/>
            <c:spPr>
              <a:solidFill>
                <a:srgbClr val="92D050"/>
              </a:solidFill>
              <a:ln>
                <a:noFill/>
              </a:ln>
              <a:effectLst/>
            </c:spPr>
            <c:extLst>
              <c:ext xmlns:c16="http://schemas.microsoft.com/office/drawing/2014/chart" uri="{C3380CC4-5D6E-409C-BE32-E72D297353CC}">
                <c16:uniqueId val="{0000000E-5D8B-403F-AA4C-18ADA07F92F3}"/>
              </c:ext>
            </c:extLst>
          </c:dPt>
          <c:dPt>
            <c:idx val="14"/>
            <c:invertIfNegative val="0"/>
            <c:bubble3D val="0"/>
            <c:spPr>
              <a:solidFill>
                <a:srgbClr val="92D050"/>
              </a:solidFill>
              <a:ln>
                <a:noFill/>
              </a:ln>
              <a:effectLst/>
            </c:spPr>
            <c:extLst>
              <c:ext xmlns:c16="http://schemas.microsoft.com/office/drawing/2014/chart" uri="{C3380CC4-5D6E-409C-BE32-E72D297353CC}">
                <c16:uniqueId val="{0000000D-5D8B-403F-AA4C-18ADA07F92F3}"/>
              </c:ext>
            </c:extLst>
          </c:dPt>
          <c:dPt>
            <c:idx val="16"/>
            <c:invertIfNegative val="0"/>
            <c:bubble3D val="0"/>
            <c:spPr>
              <a:solidFill>
                <a:srgbClr val="92D050"/>
              </a:solidFill>
              <a:ln>
                <a:noFill/>
              </a:ln>
              <a:effectLst/>
            </c:spPr>
            <c:extLst>
              <c:ext xmlns:c16="http://schemas.microsoft.com/office/drawing/2014/chart" uri="{C3380CC4-5D6E-409C-BE32-E72D297353CC}">
                <c16:uniqueId val="{0000000C-5D8B-403F-AA4C-18ADA07F92F3}"/>
              </c:ext>
            </c:extLst>
          </c:dPt>
          <c:dPt>
            <c:idx val="17"/>
            <c:invertIfNegative val="0"/>
            <c:bubble3D val="0"/>
            <c:spPr>
              <a:solidFill>
                <a:srgbClr val="92D050"/>
              </a:solidFill>
              <a:ln>
                <a:noFill/>
              </a:ln>
              <a:effectLst/>
            </c:spPr>
            <c:extLst>
              <c:ext xmlns:c16="http://schemas.microsoft.com/office/drawing/2014/chart" uri="{C3380CC4-5D6E-409C-BE32-E72D297353CC}">
                <c16:uniqueId val="{00000010-5D8B-403F-AA4C-18ADA07F92F3}"/>
              </c:ext>
            </c:extLst>
          </c:dPt>
          <c:dPt>
            <c:idx val="19"/>
            <c:invertIfNegative val="0"/>
            <c:bubble3D val="0"/>
            <c:spPr>
              <a:solidFill>
                <a:srgbClr val="92D050"/>
              </a:solidFill>
              <a:ln>
                <a:noFill/>
              </a:ln>
              <a:effectLst/>
            </c:spPr>
            <c:extLst>
              <c:ext xmlns:c16="http://schemas.microsoft.com/office/drawing/2014/chart" uri="{C3380CC4-5D6E-409C-BE32-E72D297353CC}">
                <c16:uniqueId val="{0000000B-5D8B-403F-AA4C-18ADA07F92F3}"/>
              </c:ext>
            </c:extLst>
          </c:dPt>
          <c:dPt>
            <c:idx val="23"/>
            <c:invertIfNegative val="0"/>
            <c:bubble3D val="0"/>
            <c:spPr>
              <a:solidFill>
                <a:srgbClr val="92D050"/>
              </a:solidFill>
              <a:ln>
                <a:noFill/>
              </a:ln>
              <a:effectLst/>
            </c:spPr>
            <c:extLst>
              <c:ext xmlns:c16="http://schemas.microsoft.com/office/drawing/2014/chart" uri="{C3380CC4-5D6E-409C-BE32-E72D297353CC}">
                <c16:uniqueId val="{0000000A-5D8B-403F-AA4C-18ADA07F92F3}"/>
              </c:ext>
            </c:extLst>
          </c:dPt>
          <c:dPt>
            <c:idx val="28"/>
            <c:invertIfNegative val="0"/>
            <c:bubble3D val="0"/>
            <c:spPr>
              <a:solidFill>
                <a:srgbClr val="7030A0"/>
              </a:solidFill>
              <a:ln>
                <a:noFill/>
              </a:ln>
              <a:effectLst/>
            </c:spPr>
            <c:extLst>
              <c:ext xmlns:c16="http://schemas.microsoft.com/office/drawing/2014/chart" uri="{C3380CC4-5D6E-409C-BE32-E72D297353CC}">
                <c16:uniqueId val="{00000009-5D8B-403F-AA4C-18ADA07F92F3}"/>
              </c:ext>
            </c:extLst>
          </c:dPt>
          <c:dPt>
            <c:idx val="29"/>
            <c:invertIfNegative val="0"/>
            <c:bubble3D val="0"/>
            <c:spPr>
              <a:solidFill>
                <a:srgbClr val="92D050"/>
              </a:solidFill>
              <a:ln>
                <a:noFill/>
              </a:ln>
              <a:effectLst/>
            </c:spPr>
            <c:extLst>
              <c:ext xmlns:c16="http://schemas.microsoft.com/office/drawing/2014/chart" uri="{C3380CC4-5D6E-409C-BE32-E72D297353CC}">
                <c16:uniqueId val="{00000008-5D8B-403F-AA4C-18ADA07F92F3}"/>
              </c:ext>
            </c:extLst>
          </c:dPt>
          <c:dPt>
            <c:idx val="30"/>
            <c:invertIfNegative val="0"/>
            <c:bubble3D val="0"/>
            <c:spPr>
              <a:solidFill>
                <a:srgbClr val="92D050"/>
              </a:solidFill>
              <a:ln>
                <a:noFill/>
              </a:ln>
              <a:effectLst/>
            </c:spPr>
            <c:extLst>
              <c:ext xmlns:c16="http://schemas.microsoft.com/office/drawing/2014/chart" uri="{C3380CC4-5D6E-409C-BE32-E72D297353CC}">
                <c16:uniqueId val="{00000007-5D8B-403F-AA4C-18ADA07F92F3}"/>
              </c:ext>
            </c:extLst>
          </c:dPt>
          <c:dPt>
            <c:idx val="31"/>
            <c:invertIfNegative val="0"/>
            <c:bubble3D val="0"/>
            <c:spPr>
              <a:solidFill>
                <a:srgbClr val="C00000"/>
              </a:solidFill>
              <a:ln>
                <a:noFill/>
              </a:ln>
              <a:effectLst/>
            </c:spPr>
            <c:extLst>
              <c:ext xmlns:c16="http://schemas.microsoft.com/office/drawing/2014/chart" uri="{C3380CC4-5D6E-409C-BE32-E72D297353CC}">
                <c16:uniqueId val="{00000006-5D8B-403F-AA4C-18ADA07F92F3}"/>
              </c:ext>
            </c:extLst>
          </c:dPt>
          <c:dPt>
            <c:idx val="34"/>
            <c:invertIfNegative val="0"/>
            <c:bubble3D val="0"/>
            <c:spPr>
              <a:solidFill>
                <a:srgbClr val="92D050"/>
              </a:solidFill>
              <a:ln>
                <a:noFill/>
              </a:ln>
              <a:effectLst/>
            </c:spPr>
            <c:extLst>
              <c:ext xmlns:c16="http://schemas.microsoft.com/office/drawing/2014/chart" uri="{C3380CC4-5D6E-409C-BE32-E72D297353CC}">
                <c16:uniqueId val="{00000005-5D8B-403F-AA4C-18ADA07F92F3}"/>
              </c:ext>
            </c:extLst>
          </c:dPt>
          <c:dPt>
            <c:idx val="35"/>
            <c:invertIfNegative val="0"/>
            <c:bubble3D val="0"/>
            <c:spPr>
              <a:solidFill>
                <a:srgbClr val="92D050"/>
              </a:solidFill>
              <a:ln>
                <a:noFill/>
              </a:ln>
              <a:effectLst/>
            </c:spPr>
            <c:extLst>
              <c:ext xmlns:c16="http://schemas.microsoft.com/office/drawing/2014/chart" uri="{C3380CC4-5D6E-409C-BE32-E72D297353CC}">
                <c16:uniqueId val="{00000004-5D8B-403F-AA4C-18ADA07F92F3}"/>
              </c:ext>
            </c:extLst>
          </c:dPt>
          <c:dPt>
            <c:idx val="38"/>
            <c:invertIfNegative val="0"/>
            <c:bubble3D val="0"/>
            <c:spPr>
              <a:solidFill>
                <a:srgbClr val="92D050"/>
              </a:solidFill>
              <a:ln>
                <a:noFill/>
              </a:ln>
              <a:effectLst/>
            </c:spPr>
            <c:extLst>
              <c:ext xmlns:c16="http://schemas.microsoft.com/office/drawing/2014/chart" uri="{C3380CC4-5D6E-409C-BE32-E72D297353CC}">
                <c16:uniqueId val="{00000003-5D8B-403F-AA4C-18ADA07F92F3}"/>
              </c:ext>
            </c:extLst>
          </c:dPt>
          <c:dPt>
            <c:idx val="42"/>
            <c:invertIfNegative val="0"/>
            <c:bubble3D val="0"/>
            <c:spPr>
              <a:solidFill>
                <a:srgbClr val="92D050"/>
              </a:solidFill>
              <a:ln>
                <a:noFill/>
              </a:ln>
              <a:effectLst/>
            </c:spPr>
            <c:extLst>
              <c:ext xmlns:c16="http://schemas.microsoft.com/office/drawing/2014/chart" uri="{C3380CC4-5D6E-409C-BE32-E72D297353CC}">
                <c16:uniqueId val="{00000002-5D8B-403F-AA4C-18ADA07F92F3}"/>
              </c:ext>
            </c:extLst>
          </c:dPt>
          <c:dPt>
            <c:idx val="43"/>
            <c:invertIfNegative val="0"/>
            <c:bubble3D val="0"/>
            <c:spPr>
              <a:solidFill>
                <a:srgbClr val="92D050"/>
              </a:solidFill>
              <a:ln>
                <a:noFill/>
              </a:ln>
              <a:effectLst/>
            </c:spPr>
            <c:extLst>
              <c:ext xmlns:c16="http://schemas.microsoft.com/office/drawing/2014/chart" uri="{C3380CC4-5D6E-409C-BE32-E72D297353CC}">
                <c16:uniqueId val="{00000001-5D8B-403F-AA4C-18ADA07F92F3}"/>
              </c:ext>
            </c:extLst>
          </c:dPt>
          <c:dLbls>
            <c:dLbl>
              <c:idx val="0"/>
              <c:layout>
                <c:manualLayout>
                  <c:x val="2.6936026936026935E-2"/>
                  <c:y val="-5.58139534883720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D8B-403F-AA4C-18ADA07F92F3}"/>
                </c:ext>
              </c:extLst>
            </c:dLbl>
            <c:dLbl>
              <c:idx val="28"/>
              <c:layout>
                <c:manualLayout>
                  <c:x val="-5.0874582090156648E-2"/>
                  <c:y val="-4.5934561577861022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8B-403F-AA4C-18ADA07F92F3}"/>
                </c:ext>
              </c:extLst>
            </c:dLbl>
            <c:dLbl>
              <c:idx val="31"/>
              <c:layout>
                <c:manualLayout>
                  <c:x val="3.3277240240419483E-2"/>
                  <c:y val="-4.5121677751446175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8B-403F-AA4C-18ADA07F92F3}"/>
                </c:ext>
              </c:extLst>
            </c:dLbl>
            <c:dLbl>
              <c:idx val="51"/>
              <c:layout>
                <c:manualLayout>
                  <c:x val="-3.268808259429096E-3"/>
                  <c:y val="-1.94174757281553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D8B-403F-AA4C-18ADA07F92F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3.2'!$A$59:$A$110</c:f>
              <c:strCache>
                <c:ptCount val="52"/>
                <c:pt idx="0">
                  <c:v>New Hampshire</c:v>
                </c:pt>
                <c:pt idx="1">
                  <c:v>Vermont</c:v>
                </c:pt>
                <c:pt idx="2">
                  <c:v>Arizona</c:v>
                </c:pt>
                <c:pt idx="3">
                  <c:v>Indiana</c:v>
                </c:pt>
                <c:pt idx="4">
                  <c:v>Pennsylvania</c:v>
                </c:pt>
                <c:pt idx="5">
                  <c:v>Iowa</c:v>
                </c:pt>
                <c:pt idx="6">
                  <c:v>Delaware</c:v>
                </c:pt>
                <c:pt idx="7">
                  <c:v>Louisiana</c:v>
                </c:pt>
                <c:pt idx="8">
                  <c:v>Montana</c:v>
                </c:pt>
                <c:pt idx="9">
                  <c:v>Colorado</c:v>
                </c:pt>
                <c:pt idx="10">
                  <c:v>Rhode Island</c:v>
                </c:pt>
                <c:pt idx="11">
                  <c:v>Ohio</c:v>
                </c:pt>
                <c:pt idx="12">
                  <c:v>West Virginia</c:v>
                </c:pt>
                <c:pt idx="13">
                  <c:v>Oregon</c:v>
                </c:pt>
                <c:pt idx="14">
                  <c:v>Mississippi</c:v>
                </c:pt>
                <c:pt idx="15">
                  <c:v>Maine</c:v>
                </c:pt>
                <c:pt idx="16">
                  <c:v>Oklahoma</c:v>
                </c:pt>
                <c:pt idx="17">
                  <c:v>Arkansas</c:v>
                </c:pt>
                <c:pt idx="18">
                  <c:v>Wisconsin</c:v>
                </c:pt>
                <c:pt idx="19">
                  <c:v>South Carolina</c:v>
                </c:pt>
                <c:pt idx="20">
                  <c:v>North Dakota</c:v>
                </c:pt>
                <c:pt idx="21">
                  <c:v>New Jersey</c:v>
                </c:pt>
                <c:pt idx="22">
                  <c:v>Nevada</c:v>
                </c:pt>
                <c:pt idx="23">
                  <c:v>Kentucky</c:v>
                </c:pt>
                <c:pt idx="24">
                  <c:v>Michigan</c:v>
                </c:pt>
                <c:pt idx="25">
                  <c:v>South Dakota</c:v>
                </c:pt>
                <c:pt idx="26">
                  <c:v>Missouri</c:v>
                </c:pt>
                <c:pt idx="27">
                  <c:v>Minnesota</c:v>
                </c:pt>
                <c:pt idx="28">
                  <c:v>Alabama</c:v>
                </c:pt>
                <c:pt idx="29">
                  <c:v>Florida</c:v>
                </c:pt>
                <c:pt idx="30">
                  <c:v>Virginia</c:v>
                </c:pt>
                <c:pt idx="31">
                  <c:v>U.S.</c:v>
                </c:pt>
                <c:pt idx="32">
                  <c:v>Idaho</c:v>
                </c:pt>
                <c:pt idx="33">
                  <c:v>Utah</c:v>
                </c:pt>
                <c:pt idx="34">
                  <c:v>North Carolina</c:v>
                </c:pt>
                <c:pt idx="35">
                  <c:v>Georgia</c:v>
                </c:pt>
                <c:pt idx="36">
                  <c:v>California</c:v>
                </c:pt>
                <c:pt idx="37">
                  <c:v>Kansas</c:v>
                </c:pt>
                <c:pt idx="38">
                  <c:v>Maryland</c:v>
                </c:pt>
                <c:pt idx="39">
                  <c:v>Nebraska</c:v>
                </c:pt>
                <c:pt idx="40">
                  <c:v>Washington</c:v>
                </c:pt>
                <c:pt idx="41">
                  <c:v>Massachusetts</c:v>
                </c:pt>
                <c:pt idx="42">
                  <c:v>Texas</c:v>
                </c:pt>
                <c:pt idx="43">
                  <c:v>Tennessee</c:v>
                </c:pt>
                <c:pt idx="44">
                  <c:v>Connecticut</c:v>
                </c:pt>
                <c:pt idx="45">
                  <c:v>Hawaii</c:v>
                </c:pt>
                <c:pt idx="46">
                  <c:v>New York</c:v>
                </c:pt>
                <c:pt idx="47">
                  <c:v>Wyoming</c:v>
                </c:pt>
                <c:pt idx="48">
                  <c:v>D.C.</c:v>
                </c:pt>
                <c:pt idx="49">
                  <c:v>Alaska</c:v>
                </c:pt>
                <c:pt idx="50">
                  <c:v>New Mexico</c:v>
                </c:pt>
                <c:pt idx="51">
                  <c:v>Illinois</c:v>
                </c:pt>
              </c:strCache>
            </c:strRef>
          </c:cat>
          <c:val>
            <c:numRef>
              <c:f>'Table 3.2'!$B$59:$B$110</c:f>
              <c:numCache>
                <c:formatCode>"$"#,##0_);[Red]\("$"#,##0\)</c:formatCode>
                <c:ptCount val="52"/>
                <c:pt idx="0">
                  <c:v>4557</c:v>
                </c:pt>
                <c:pt idx="1">
                  <c:v>5470</c:v>
                </c:pt>
                <c:pt idx="2">
                  <c:v>6064</c:v>
                </c:pt>
                <c:pt idx="3">
                  <c:v>6716</c:v>
                </c:pt>
                <c:pt idx="4">
                  <c:v>7227</c:v>
                </c:pt>
                <c:pt idx="5">
                  <c:v>7296</c:v>
                </c:pt>
                <c:pt idx="6">
                  <c:v>7322</c:v>
                </c:pt>
                <c:pt idx="7">
                  <c:v>7402</c:v>
                </c:pt>
                <c:pt idx="8">
                  <c:v>7839</c:v>
                </c:pt>
                <c:pt idx="9">
                  <c:v>7933</c:v>
                </c:pt>
                <c:pt idx="10">
                  <c:v>7966</c:v>
                </c:pt>
                <c:pt idx="11">
                  <c:v>8352</c:v>
                </c:pt>
                <c:pt idx="12">
                  <c:v>8432</c:v>
                </c:pt>
                <c:pt idx="13">
                  <c:v>8580</c:v>
                </c:pt>
                <c:pt idx="14">
                  <c:v>8764</c:v>
                </c:pt>
                <c:pt idx="15">
                  <c:v>9028</c:v>
                </c:pt>
                <c:pt idx="16">
                  <c:v>9379</c:v>
                </c:pt>
                <c:pt idx="17">
                  <c:v>9557</c:v>
                </c:pt>
                <c:pt idx="18">
                  <c:v>9955</c:v>
                </c:pt>
                <c:pt idx="19">
                  <c:v>10049</c:v>
                </c:pt>
                <c:pt idx="20">
                  <c:v>10066</c:v>
                </c:pt>
                <c:pt idx="21">
                  <c:v>10194</c:v>
                </c:pt>
                <c:pt idx="22">
                  <c:v>10407</c:v>
                </c:pt>
                <c:pt idx="23">
                  <c:v>10608</c:v>
                </c:pt>
                <c:pt idx="24">
                  <c:v>10640</c:v>
                </c:pt>
                <c:pt idx="25">
                  <c:v>10711</c:v>
                </c:pt>
                <c:pt idx="26">
                  <c:v>10972</c:v>
                </c:pt>
                <c:pt idx="27">
                  <c:v>11191</c:v>
                </c:pt>
                <c:pt idx="28">
                  <c:v>11210</c:v>
                </c:pt>
                <c:pt idx="29">
                  <c:v>11503</c:v>
                </c:pt>
                <c:pt idx="30">
                  <c:v>11547</c:v>
                </c:pt>
                <c:pt idx="31">
                  <c:v>12082</c:v>
                </c:pt>
                <c:pt idx="32">
                  <c:v>12100</c:v>
                </c:pt>
                <c:pt idx="33">
                  <c:v>12153</c:v>
                </c:pt>
                <c:pt idx="34">
                  <c:v>12271</c:v>
                </c:pt>
                <c:pt idx="35">
                  <c:v>12727</c:v>
                </c:pt>
                <c:pt idx="36">
                  <c:v>12773</c:v>
                </c:pt>
                <c:pt idx="37">
                  <c:v>13121</c:v>
                </c:pt>
                <c:pt idx="38">
                  <c:v>13674</c:v>
                </c:pt>
                <c:pt idx="39">
                  <c:v>13760</c:v>
                </c:pt>
                <c:pt idx="40">
                  <c:v>14409</c:v>
                </c:pt>
                <c:pt idx="41">
                  <c:v>14644</c:v>
                </c:pt>
                <c:pt idx="42">
                  <c:v>14879</c:v>
                </c:pt>
                <c:pt idx="43">
                  <c:v>14955</c:v>
                </c:pt>
                <c:pt idx="44">
                  <c:v>15096</c:v>
                </c:pt>
                <c:pt idx="45">
                  <c:v>15837</c:v>
                </c:pt>
                <c:pt idx="46">
                  <c:v>16047</c:v>
                </c:pt>
                <c:pt idx="47">
                  <c:v>18689</c:v>
                </c:pt>
                <c:pt idx="48">
                  <c:v>21848</c:v>
                </c:pt>
                <c:pt idx="49">
                  <c:v>22141</c:v>
                </c:pt>
                <c:pt idx="50">
                  <c:v>23020</c:v>
                </c:pt>
                <c:pt idx="51">
                  <c:v>25468</c:v>
                </c:pt>
              </c:numCache>
            </c:numRef>
          </c:val>
          <c:extLst>
            <c:ext xmlns:c16="http://schemas.microsoft.com/office/drawing/2014/chart" uri="{C3380CC4-5D6E-409C-BE32-E72D297353CC}">
              <c16:uniqueId val="{00000000-5D8B-403F-AA4C-18ADA07F92F3}"/>
            </c:ext>
          </c:extLst>
        </c:ser>
        <c:dLbls>
          <c:showLegendKey val="0"/>
          <c:showVal val="0"/>
          <c:showCatName val="0"/>
          <c:showSerName val="0"/>
          <c:showPercent val="0"/>
          <c:showBubbleSize val="0"/>
        </c:dLbls>
        <c:gapWidth val="35"/>
        <c:overlap val="-27"/>
        <c:axId val="356238736"/>
        <c:axId val="356236336"/>
      </c:barChart>
      <c:catAx>
        <c:axId val="35623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56236336"/>
        <c:crosses val="autoZero"/>
        <c:auto val="1"/>
        <c:lblAlgn val="ctr"/>
        <c:lblOffset val="100"/>
        <c:noMultiLvlLbl val="0"/>
      </c:catAx>
      <c:valAx>
        <c:axId val="356236336"/>
        <c:scaling>
          <c:orientation val="minMax"/>
        </c:scaling>
        <c:delete val="1"/>
        <c:axPos val="l"/>
        <c:numFmt formatCode="&quot;$&quot;#,##0_);[Red]\(&quot;$&quot;#,##0\)" sourceLinked="1"/>
        <c:majorTickMark val="none"/>
        <c:minorTickMark val="none"/>
        <c:tickLblPos val="nextTo"/>
        <c:crossAx val="356238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051493781360195E-2"/>
          <c:y val="0.29200828639488458"/>
          <c:w val="0.95568121392100225"/>
          <c:h val="0.50190790846153477"/>
        </c:manualLayout>
      </c:layout>
      <c:barChart>
        <c:barDir val="col"/>
        <c:grouping val="clustered"/>
        <c:varyColors val="0"/>
        <c:ser>
          <c:idx val="0"/>
          <c:order val="0"/>
          <c:spPr>
            <a:solidFill>
              <a:srgbClr val="5B9BD5"/>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F35F-4F92-B299-347A1B66489B}"/>
              </c:ext>
            </c:extLst>
          </c:dPt>
          <c:dPt>
            <c:idx val="4"/>
            <c:invertIfNegative val="0"/>
            <c:bubble3D val="0"/>
            <c:spPr>
              <a:solidFill>
                <a:srgbClr val="92D050"/>
              </a:solidFill>
              <a:ln>
                <a:noFill/>
              </a:ln>
              <a:effectLst/>
            </c:spPr>
            <c:extLst>
              <c:ext xmlns:c16="http://schemas.microsoft.com/office/drawing/2014/chart" uri="{C3380CC4-5D6E-409C-BE32-E72D297353CC}">
                <c16:uniqueId val="{00000002-F35F-4F92-B299-347A1B66489B}"/>
              </c:ext>
            </c:extLst>
          </c:dPt>
          <c:dPt>
            <c:idx val="8"/>
            <c:invertIfNegative val="0"/>
            <c:bubble3D val="0"/>
            <c:spPr>
              <a:solidFill>
                <a:srgbClr val="92D050"/>
              </a:solidFill>
              <a:ln>
                <a:noFill/>
              </a:ln>
              <a:effectLst/>
            </c:spPr>
            <c:extLst>
              <c:ext xmlns:c16="http://schemas.microsoft.com/office/drawing/2014/chart" uri="{C3380CC4-5D6E-409C-BE32-E72D297353CC}">
                <c16:uniqueId val="{00000003-F35F-4F92-B299-347A1B66489B}"/>
              </c:ext>
            </c:extLst>
          </c:dPt>
          <c:dPt>
            <c:idx val="9"/>
            <c:invertIfNegative val="0"/>
            <c:bubble3D val="0"/>
            <c:spPr>
              <a:solidFill>
                <a:srgbClr val="92D050"/>
              </a:solidFill>
              <a:ln>
                <a:noFill/>
              </a:ln>
              <a:effectLst/>
            </c:spPr>
            <c:extLst>
              <c:ext xmlns:c16="http://schemas.microsoft.com/office/drawing/2014/chart" uri="{C3380CC4-5D6E-409C-BE32-E72D297353CC}">
                <c16:uniqueId val="{00000004-F35F-4F92-B299-347A1B66489B}"/>
              </c:ext>
            </c:extLst>
          </c:dPt>
          <c:dPt>
            <c:idx val="15"/>
            <c:invertIfNegative val="0"/>
            <c:bubble3D val="0"/>
            <c:spPr>
              <a:solidFill>
                <a:srgbClr val="92D050"/>
              </a:solidFill>
              <a:ln>
                <a:noFill/>
              </a:ln>
              <a:effectLst/>
            </c:spPr>
            <c:extLst>
              <c:ext xmlns:c16="http://schemas.microsoft.com/office/drawing/2014/chart" uri="{C3380CC4-5D6E-409C-BE32-E72D297353CC}">
                <c16:uniqueId val="{00000005-F35F-4F92-B299-347A1B66489B}"/>
              </c:ext>
            </c:extLst>
          </c:dPt>
          <c:dPt>
            <c:idx val="17"/>
            <c:invertIfNegative val="0"/>
            <c:bubble3D val="0"/>
            <c:spPr>
              <a:solidFill>
                <a:srgbClr val="92D050"/>
              </a:solidFill>
              <a:ln>
                <a:noFill/>
              </a:ln>
              <a:effectLst/>
            </c:spPr>
            <c:extLst>
              <c:ext xmlns:c16="http://schemas.microsoft.com/office/drawing/2014/chart" uri="{C3380CC4-5D6E-409C-BE32-E72D297353CC}">
                <c16:uniqueId val="{00000006-F35F-4F92-B299-347A1B66489B}"/>
              </c:ext>
            </c:extLst>
          </c:dPt>
          <c:dPt>
            <c:idx val="19"/>
            <c:invertIfNegative val="0"/>
            <c:bubble3D val="0"/>
            <c:spPr>
              <a:solidFill>
                <a:srgbClr val="92D050"/>
              </a:solidFill>
              <a:ln>
                <a:noFill/>
              </a:ln>
              <a:effectLst/>
            </c:spPr>
            <c:extLst>
              <c:ext xmlns:c16="http://schemas.microsoft.com/office/drawing/2014/chart" uri="{C3380CC4-5D6E-409C-BE32-E72D297353CC}">
                <c16:uniqueId val="{00000007-F35F-4F92-B299-347A1B66489B}"/>
              </c:ext>
            </c:extLst>
          </c:dPt>
          <c:dPt>
            <c:idx val="20"/>
            <c:invertIfNegative val="0"/>
            <c:bubble3D val="0"/>
            <c:spPr>
              <a:solidFill>
                <a:srgbClr val="92D050"/>
              </a:solidFill>
              <a:ln>
                <a:noFill/>
              </a:ln>
              <a:effectLst/>
            </c:spPr>
            <c:extLst>
              <c:ext xmlns:c16="http://schemas.microsoft.com/office/drawing/2014/chart" uri="{C3380CC4-5D6E-409C-BE32-E72D297353CC}">
                <c16:uniqueId val="{00000008-F35F-4F92-B299-347A1B66489B}"/>
              </c:ext>
            </c:extLst>
          </c:dPt>
          <c:dPt>
            <c:idx val="21"/>
            <c:invertIfNegative val="0"/>
            <c:bubble3D val="0"/>
            <c:spPr>
              <a:solidFill>
                <a:srgbClr val="92D050"/>
              </a:solidFill>
              <a:ln>
                <a:noFill/>
              </a:ln>
              <a:effectLst/>
            </c:spPr>
            <c:extLst>
              <c:ext xmlns:c16="http://schemas.microsoft.com/office/drawing/2014/chart" uri="{C3380CC4-5D6E-409C-BE32-E72D297353CC}">
                <c16:uniqueId val="{00000009-F35F-4F92-B299-347A1B66489B}"/>
              </c:ext>
            </c:extLst>
          </c:dPt>
          <c:dPt>
            <c:idx val="24"/>
            <c:invertIfNegative val="0"/>
            <c:bubble3D val="0"/>
            <c:spPr>
              <a:solidFill>
                <a:srgbClr val="92D050"/>
              </a:solidFill>
              <a:ln>
                <a:noFill/>
              </a:ln>
              <a:effectLst/>
            </c:spPr>
            <c:extLst>
              <c:ext xmlns:c16="http://schemas.microsoft.com/office/drawing/2014/chart" uri="{C3380CC4-5D6E-409C-BE32-E72D297353CC}">
                <c16:uniqueId val="{0000000A-F35F-4F92-B299-347A1B66489B}"/>
              </c:ext>
            </c:extLst>
          </c:dPt>
          <c:dPt>
            <c:idx val="25"/>
            <c:invertIfNegative val="0"/>
            <c:bubble3D val="0"/>
            <c:spPr>
              <a:solidFill>
                <a:srgbClr val="92D050"/>
              </a:solidFill>
              <a:ln>
                <a:noFill/>
              </a:ln>
              <a:effectLst/>
            </c:spPr>
            <c:extLst>
              <c:ext xmlns:c16="http://schemas.microsoft.com/office/drawing/2014/chart" uri="{C3380CC4-5D6E-409C-BE32-E72D297353CC}">
                <c16:uniqueId val="{0000000B-F35F-4F92-B299-347A1B66489B}"/>
              </c:ext>
            </c:extLst>
          </c:dPt>
          <c:dPt>
            <c:idx val="27"/>
            <c:invertIfNegative val="0"/>
            <c:bubble3D val="0"/>
            <c:spPr>
              <a:solidFill>
                <a:srgbClr val="92D050"/>
              </a:solidFill>
              <a:ln>
                <a:noFill/>
              </a:ln>
              <a:effectLst/>
            </c:spPr>
            <c:extLst>
              <c:ext xmlns:c16="http://schemas.microsoft.com/office/drawing/2014/chart" uri="{C3380CC4-5D6E-409C-BE32-E72D297353CC}">
                <c16:uniqueId val="{0000000C-F35F-4F92-B299-347A1B66489B}"/>
              </c:ext>
            </c:extLst>
          </c:dPt>
          <c:dPt>
            <c:idx val="28"/>
            <c:invertIfNegative val="0"/>
            <c:bubble3D val="0"/>
            <c:spPr>
              <a:solidFill>
                <a:srgbClr val="C00000"/>
              </a:solidFill>
              <a:ln>
                <a:noFill/>
              </a:ln>
              <a:effectLst/>
            </c:spPr>
            <c:extLst>
              <c:ext xmlns:c16="http://schemas.microsoft.com/office/drawing/2014/chart" uri="{C3380CC4-5D6E-409C-BE32-E72D297353CC}">
                <c16:uniqueId val="{0000000D-F35F-4F92-B299-347A1B66489B}"/>
              </c:ext>
            </c:extLst>
          </c:dPt>
          <c:dPt>
            <c:idx val="29"/>
            <c:invertIfNegative val="0"/>
            <c:bubble3D val="0"/>
            <c:spPr>
              <a:solidFill>
                <a:srgbClr val="7030A0"/>
              </a:solidFill>
              <a:ln>
                <a:noFill/>
              </a:ln>
              <a:effectLst/>
            </c:spPr>
            <c:extLst>
              <c:ext xmlns:c16="http://schemas.microsoft.com/office/drawing/2014/chart" uri="{C3380CC4-5D6E-409C-BE32-E72D297353CC}">
                <c16:uniqueId val="{0000000E-F35F-4F92-B299-347A1B66489B}"/>
              </c:ext>
            </c:extLst>
          </c:dPt>
          <c:dPt>
            <c:idx val="31"/>
            <c:invertIfNegative val="0"/>
            <c:bubble3D val="0"/>
            <c:spPr>
              <a:solidFill>
                <a:srgbClr val="92D050"/>
              </a:solidFill>
              <a:ln>
                <a:noFill/>
              </a:ln>
              <a:effectLst/>
            </c:spPr>
            <c:extLst>
              <c:ext xmlns:c16="http://schemas.microsoft.com/office/drawing/2014/chart" uri="{C3380CC4-5D6E-409C-BE32-E72D297353CC}">
                <c16:uniqueId val="{0000000F-F35F-4F92-B299-347A1B66489B}"/>
              </c:ext>
            </c:extLst>
          </c:dPt>
          <c:dPt>
            <c:idx val="34"/>
            <c:invertIfNegative val="0"/>
            <c:bubble3D val="0"/>
            <c:spPr>
              <a:solidFill>
                <a:srgbClr val="92D050"/>
              </a:solidFill>
              <a:ln>
                <a:noFill/>
              </a:ln>
              <a:effectLst/>
            </c:spPr>
            <c:extLst>
              <c:ext xmlns:c16="http://schemas.microsoft.com/office/drawing/2014/chart" uri="{C3380CC4-5D6E-409C-BE32-E72D297353CC}">
                <c16:uniqueId val="{00000010-F35F-4F92-B299-347A1B66489B}"/>
              </c:ext>
            </c:extLst>
          </c:dPt>
          <c:dPt>
            <c:idx val="45"/>
            <c:invertIfNegative val="0"/>
            <c:bubble3D val="0"/>
            <c:spPr>
              <a:solidFill>
                <a:srgbClr val="92D050"/>
              </a:solidFill>
              <a:ln>
                <a:noFill/>
              </a:ln>
              <a:effectLst/>
            </c:spPr>
            <c:extLst>
              <c:ext xmlns:c16="http://schemas.microsoft.com/office/drawing/2014/chart" uri="{C3380CC4-5D6E-409C-BE32-E72D297353CC}">
                <c16:uniqueId val="{00000011-F35F-4F92-B299-347A1B66489B}"/>
              </c:ext>
            </c:extLst>
          </c:dPt>
          <c:dLbls>
            <c:dLbl>
              <c:idx val="0"/>
              <c:layout>
                <c:manualLayout>
                  <c:x val="3.2867710312800532E-3"/>
                  <c:y val="-2.71102895871842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5F-4F92-B299-347A1B66489B}"/>
                </c:ext>
              </c:extLst>
            </c:dLbl>
            <c:dLbl>
              <c:idx val="28"/>
              <c:layout>
                <c:manualLayout>
                  <c:x val="-5.8093376043528239E-2"/>
                  <c:y val="7.3937153419593345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35F-4F92-B299-347A1B66489B}"/>
                </c:ext>
              </c:extLst>
            </c:dLbl>
            <c:dLbl>
              <c:idx val="29"/>
              <c:layout>
                <c:manualLayout>
                  <c:x val="5.9017726479228122E-2"/>
                  <c:y val="-9.8582871226124465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35F-4F92-B299-347A1B66489B}"/>
                </c:ext>
              </c:extLst>
            </c:dLbl>
            <c:dLbl>
              <c:idx val="49"/>
              <c:layout>
                <c:manualLayout>
                  <c:x val="0"/>
                  <c:y val="-1.47874306839186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35F-4F92-B299-347A1B66489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3.2B'!$A$64:$A$113</c:f>
              <c:strCache>
                <c:ptCount val="50"/>
                <c:pt idx="0">
                  <c:v>Louisiana</c:v>
                </c:pt>
                <c:pt idx="1">
                  <c:v>Indiana</c:v>
                </c:pt>
                <c:pt idx="2">
                  <c:v>New Jersey</c:v>
                </c:pt>
                <c:pt idx="3">
                  <c:v>Idaho</c:v>
                </c:pt>
                <c:pt idx="4">
                  <c:v>Florida</c:v>
                </c:pt>
                <c:pt idx="5">
                  <c:v>Montana</c:v>
                </c:pt>
                <c:pt idx="6">
                  <c:v>Iowa</c:v>
                </c:pt>
                <c:pt idx="7">
                  <c:v>South Dakota</c:v>
                </c:pt>
                <c:pt idx="8">
                  <c:v>Kentucky</c:v>
                </c:pt>
                <c:pt idx="9">
                  <c:v>North Carolina</c:v>
                </c:pt>
                <c:pt idx="10">
                  <c:v>Maine</c:v>
                </c:pt>
                <c:pt idx="11">
                  <c:v>Rhode Island</c:v>
                </c:pt>
                <c:pt idx="12">
                  <c:v>North Dakota</c:v>
                </c:pt>
                <c:pt idx="13">
                  <c:v>New Hampshire</c:v>
                </c:pt>
                <c:pt idx="14">
                  <c:v>Vermont</c:v>
                </c:pt>
                <c:pt idx="15">
                  <c:v>Mississippi</c:v>
                </c:pt>
                <c:pt idx="16">
                  <c:v>Pennsylvania</c:v>
                </c:pt>
                <c:pt idx="17">
                  <c:v>Virginia</c:v>
                </c:pt>
                <c:pt idx="18">
                  <c:v>Nevada</c:v>
                </c:pt>
                <c:pt idx="19">
                  <c:v>Georgia</c:v>
                </c:pt>
                <c:pt idx="20">
                  <c:v>Oklahoma</c:v>
                </c:pt>
                <c:pt idx="21">
                  <c:v>South Carolina</c:v>
                </c:pt>
                <c:pt idx="22">
                  <c:v>Ohio</c:v>
                </c:pt>
                <c:pt idx="23">
                  <c:v>Minnesota</c:v>
                </c:pt>
                <c:pt idx="24">
                  <c:v>Arkansas</c:v>
                </c:pt>
                <c:pt idx="25">
                  <c:v>West Virginia</c:v>
                </c:pt>
                <c:pt idx="26">
                  <c:v>Colorado</c:v>
                </c:pt>
                <c:pt idx="27">
                  <c:v>Maryland</c:v>
                </c:pt>
                <c:pt idx="28">
                  <c:v>U.S.</c:v>
                </c:pt>
                <c:pt idx="29">
                  <c:v>Alabama</c:v>
                </c:pt>
                <c:pt idx="30">
                  <c:v>Oregon</c:v>
                </c:pt>
                <c:pt idx="31">
                  <c:v>Texas</c:v>
                </c:pt>
                <c:pt idx="32">
                  <c:v>California</c:v>
                </c:pt>
                <c:pt idx="33">
                  <c:v>New York</c:v>
                </c:pt>
                <c:pt idx="34">
                  <c:v>Delaware</c:v>
                </c:pt>
                <c:pt idx="35">
                  <c:v>Arizona</c:v>
                </c:pt>
                <c:pt idx="36">
                  <c:v>Wyoming</c:v>
                </c:pt>
                <c:pt idx="37">
                  <c:v>Massachusetts</c:v>
                </c:pt>
                <c:pt idx="38">
                  <c:v>Kansas</c:v>
                </c:pt>
                <c:pt idx="39">
                  <c:v>Washington</c:v>
                </c:pt>
                <c:pt idx="40">
                  <c:v>Missouri</c:v>
                </c:pt>
                <c:pt idx="41">
                  <c:v>Hawaii</c:v>
                </c:pt>
                <c:pt idx="42">
                  <c:v>Wisconsin</c:v>
                </c:pt>
                <c:pt idx="43">
                  <c:v>Utah</c:v>
                </c:pt>
                <c:pt idx="44">
                  <c:v>Michigan</c:v>
                </c:pt>
                <c:pt idx="45">
                  <c:v>Tennessee</c:v>
                </c:pt>
                <c:pt idx="46">
                  <c:v>Nebraska</c:v>
                </c:pt>
                <c:pt idx="47">
                  <c:v>Connecticut</c:v>
                </c:pt>
                <c:pt idx="48">
                  <c:v>Illinois</c:v>
                </c:pt>
                <c:pt idx="49">
                  <c:v>New Mexico</c:v>
                </c:pt>
              </c:strCache>
            </c:strRef>
          </c:cat>
          <c:val>
            <c:numRef>
              <c:f>'Table 3.2B'!$B$64:$B$113</c:f>
              <c:numCache>
                <c:formatCode>"$"#,##0_);[Red]\("$"#,##0\)</c:formatCode>
                <c:ptCount val="50"/>
                <c:pt idx="0">
                  <c:v>5069</c:v>
                </c:pt>
                <c:pt idx="1">
                  <c:v>5474</c:v>
                </c:pt>
                <c:pt idx="2">
                  <c:v>5644</c:v>
                </c:pt>
                <c:pt idx="3">
                  <c:v>6529</c:v>
                </c:pt>
                <c:pt idx="4">
                  <c:v>6565</c:v>
                </c:pt>
                <c:pt idx="5">
                  <c:v>6726</c:v>
                </c:pt>
                <c:pt idx="6">
                  <c:v>6998</c:v>
                </c:pt>
                <c:pt idx="7">
                  <c:v>7060</c:v>
                </c:pt>
                <c:pt idx="8">
                  <c:v>7549</c:v>
                </c:pt>
                <c:pt idx="9">
                  <c:v>7836</c:v>
                </c:pt>
                <c:pt idx="10">
                  <c:v>8055</c:v>
                </c:pt>
                <c:pt idx="11">
                  <c:v>8069</c:v>
                </c:pt>
                <c:pt idx="12">
                  <c:v>8111</c:v>
                </c:pt>
                <c:pt idx="13">
                  <c:v>8345</c:v>
                </c:pt>
                <c:pt idx="14">
                  <c:v>8392</c:v>
                </c:pt>
                <c:pt idx="15">
                  <c:v>8498</c:v>
                </c:pt>
                <c:pt idx="16">
                  <c:v>8532</c:v>
                </c:pt>
                <c:pt idx="17">
                  <c:v>8639</c:v>
                </c:pt>
                <c:pt idx="18">
                  <c:v>8649</c:v>
                </c:pt>
                <c:pt idx="19">
                  <c:v>8686</c:v>
                </c:pt>
                <c:pt idx="20">
                  <c:v>8829</c:v>
                </c:pt>
                <c:pt idx="21">
                  <c:v>9006</c:v>
                </c:pt>
                <c:pt idx="22">
                  <c:v>9564</c:v>
                </c:pt>
                <c:pt idx="23">
                  <c:v>9568</c:v>
                </c:pt>
                <c:pt idx="24">
                  <c:v>10204</c:v>
                </c:pt>
                <c:pt idx="25">
                  <c:v>10260</c:v>
                </c:pt>
                <c:pt idx="26">
                  <c:v>10329</c:v>
                </c:pt>
                <c:pt idx="27">
                  <c:v>10840</c:v>
                </c:pt>
                <c:pt idx="28">
                  <c:v>11096</c:v>
                </c:pt>
                <c:pt idx="29">
                  <c:v>11468</c:v>
                </c:pt>
                <c:pt idx="30">
                  <c:v>11591</c:v>
                </c:pt>
                <c:pt idx="31">
                  <c:v>11683</c:v>
                </c:pt>
                <c:pt idx="32">
                  <c:v>11709</c:v>
                </c:pt>
                <c:pt idx="33">
                  <c:v>11747</c:v>
                </c:pt>
                <c:pt idx="34">
                  <c:v>11757</c:v>
                </c:pt>
                <c:pt idx="35">
                  <c:v>12140</c:v>
                </c:pt>
                <c:pt idx="36">
                  <c:v>12344</c:v>
                </c:pt>
                <c:pt idx="37">
                  <c:v>12570</c:v>
                </c:pt>
                <c:pt idx="38">
                  <c:v>12626</c:v>
                </c:pt>
                <c:pt idx="39">
                  <c:v>12883</c:v>
                </c:pt>
                <c:pt idx="40">
                  <c:v>13630</c:v>
                </c:pt>
                <c:pt idx="41">
                  <c:v>13987</c:v>
                </c:pt>
                <c:pt idx="42">
                  <c:v>14099</c:v>
                </c:pt>
                <c:pt idx="43">
                  <c:v>14123</c:v>
                </c:pt>
                <c:pt idx="44">
                  <c:v>14501</c:v>
                </c:pt>
                <c:pt idx="45">
                  <c:v>14971</c:v>
                </c:pt>
                <c:pt idx="46">
                  <c:v>15198</c:v>
                </c:pt>
                <c:pt idx="47">
                  <c:v>15773</c:v>
                </c:pt>
                <c:pt idx="48">
                  <c:v>18974</c:v>
                </c:pt>
                <c:pt idx="49">
                  <c:v>19954</c:v>
                </c:pt>
              </c:numCache>
            </c:numRef>
          </c:val>
          <c:extLst>
            <c:ext xmlns:c16="http://schemas.microsoft.com/office/drawing/2014/chart" uri="{C3380CC4-5D6E-409C-BE32-E72D297353CC}">
              <c16:uniqueId val="{00000000-F35F-4F92-B299-347A1B66489B}"/>
            </c:ext>
          </c:extLst>
        </c:ser>
        <c:dLbls>
          <c:showLegendKey val="0"/>
          <c:showVal val="0"/>
          <c:showCatName val="0"/>
          <c:showSerName val="0"/>
          <c:showPercent val="0"/>
          <c:showBubbleSize val="0"/>
        </c:dLbls>
        <c:gapWidth val="35"/>
        <c:overlap val="-27"/>
        <c:axId val="326841167"/>
        <c:axId val="326846447"/>
      </c:barChart>
      <c:catAx>
        <c:axId val="32684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26846447"/>
        <c:crosses val="autoZero"/>
        <c:auto val="1"/>
        <c:lblAlgn val="ctr"/>
        <c:lblOffset val="100"/>
        <c:noMultiLvlLbl val="0"/>
      </c:catAx>
      <c:valAx>
        <c:axId val="326846447"/>
        <c:scaling>
          <c:orientation val="minMax"/>
        </c:scaling>
        <c:delete val="1"/>
        <c:axPos val="l"/>
        <c:numFmt formatCode="&quot;$&quot;#,##0_);[Red]\(&quot;$&quot;#,##0\)" sourceLinked="1"/>
        <c:majorTickMark val="none"/>
        <c:minorTickMark val="none"/>
        <c:tickLblPos val="nextTo"/>
        <c:crossAx val="326841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64405814994558E-2"/>
          <c:y val="0.19251340501137451"/>
          <c:w val="0.96427110080797862"/>
          <c:h val="0.60161964276758184"/>
        </c:manualLayout>
      </c:layout>
      <c:barChart>
        <c:barDir val="col"/>
        <c:grouping val="clustered"/>
        <c:varyColors val="0"/>
        <c:ser>
          <c:idx val="0"/>
          <c:order val="0"/>
          <c:spPr>
            <a:solidFill>
              <a:srgbClr val="5B9BD5"/>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1-58C1-457B-AC7C-DC5480693C33}"/>
              </c:ext>
            </c:extLst>
          </c:dPt>
          <c:dPt>
            <c:idx val="14"/>
            <c:invertIfNegative val="0"/>
            <c:bubble3D val="0"/>
            <c:spPr>
              <a:solidFill>
                <a:srgbClr val="92D050"/>
              </a:solidFill>
              <a:ln>
                <a:noFill/>
              </a:ln>
              <a:effectLst/>
            </c:spPr>
            <c:extLst>
              <c:ext xmlns:c16="http://schemas.microsoft.com/office/drawing/2014/chart" uri="{C3380CC4-5D6E-409C-BE32-E72D297353CC}">
                <c16:uniqueId val="{00000002-58C1-457B-AC7C-DC5480693C33}"/>
              </c:ext>
            </c:extLst>
          </c:dPt>
          <c:dPt>
            <c:idx val="15"/>
            <c:invertIfNegative val="0"/>
            <c:bubble3D val="0"/>
            <c:spPr>
              <a:solidFill>
                <a:srgbClr val="92D050"/>
              </a:solidFill>
              <a:ln>
                <a:noFill/>
              </a:ln>
              <a:effectLst/>
            </c:spPr>
            <c:extLst>
              <c:ext xmlns:c16="http://schemas.microsoft.com/office/drawing/2014/chart" uri="{C3380CC4-5D6E-409C-BE32-E72D297353CC}">
                <c16:uniqueId val="{00000003-58C1-457B-AC7C-DC5480693C33}"/>
              </c:ext>
            </c:extLst>
          </c:dPt>
          <c:dPt>
            <c:idx val="19"/>
            <c:invertIfNegative val="0"/>
            <c:bubble3D val="0"/>
            <c:spPr>
              <a:solidFill>
                <a:srgbClr val="92D050"/>
              </a:solidFill>
              <a:ln>
                <a:noFill/>
              </a:ln>
              <a:effectLst/>
            </c:spPr>
            <c:extLst>
              <c:ext xmlns:c16="http://schemas.microsoft.com/office/drawing/2014/chart" uri="{C3380CC4-5D6E-409C-BE32-E72D297353CC}">
                <c16:uniqueId val="{00000004-58C1-457B-AC7C-DC5480693C33}"/>
              </c:ext>
            </c:extLst>
          </c:dPt>
          <c:dPt>
            <c:idx val="21"/>
            <c:invertIfNegative val="0"/>
            <c:bubble3D val="0"/>
            <c:spPr>
              <a:solidFill>
                <a:srgbClr val="92D050"/>
              </a:solidFill>
              <a:ln>
                <a:noFill/>
              </a:ln>
              <a:effectLst/>
            </c:spPr>
            <c:extLst>
              <c:ext xmlns:c16="http://schemas.microsoft.com/office/drawing/2014/chart" uri="{C3380CC4-5D6E-409C-BE32-E72D297353CC}">
                <c16:uniqueId val="{00000005-58C1-457B-AC7C-DC5480693C33}"/>
              </c:ext>
            </c:extLst>
          </c:dPt>
          <c:dPt>
            <c:idx val="22"/>
            <c:invertIfNegative val="0"/>
            <c:bubble3D val="0"/>
            <c:spPr>
              <a:solidFill>
                <a:srgbClr val="92D050"/>
              </a:solidFill>
              <a:ln>
                <a:noFill/>
              </a:ln>
              <a:effectLst/>
            </c:spPr>
            <c:extLst>
              <c:ext xmlns:c16="http://schemas.microsoft.com/office/drawing/2014/chart" uri="{C3380CC4-5D6E-409C-BE32-E72D297353CC}">
                <c16:uniqueId val="{00000006-58C1-457B-AC7C-DC5480693C33}"/>
              </c:ext>
            </c:extLst>
          </c:dPt>
          <c:dPt>
            <c:idx val="23"/>
            <c:invertIfNegative val="0"/>
            <c:bubble3D val="0"/>
            <c:spPr>
              <a:solidFill>
                <a:srgbClr val="92D050"/>
              </a:solidFill>
              <a:ln>
                <a:noFill/>
              </a:ln>
              <a:effectLst/>
            </c:spPr>
            <c:extLst>
              <c:ext xmlns:c16="http://schemas.microsoft.com/office/drawing/2014/chart" uri="{C3380CC4-5D6E-409C-BE32-E72D297353CC}">
                <c16:uniqueId val="{00000007-58C1-457B-AC7C-DC5480693C33}"/>
              </c:ext>
            </c:extLst>
          </c:dPt>
          <c:dPt>
            <c:idx val="27"/>
            <c:invertIfNegative val="0"/>
            <c:bubble3D val="0"/>
            <c:spPr>
              <a:solidFill>
                <a:srgbClr val="92D050"/>
              </a:solidFill>
              <a:ln>
                <a:noFill/>
              </a:ln>
              <a:effectLst/>
            </c:spPr>
            <c:extLst>
              <c:ext xmlns:c16="http://schemas.microsoft.com/office/drawing/2014/chart" uri="{C3380CC4-5D6E-409C-BE32-E72D297353CC}">
                <c16:uniqueId val="{00000008-58C1-457B-AC7C-DC5480693C33}"/>
              </c:ext>
            </c:extLst>
          </c:dPt>
          <c:dPt>
            <c:idx val="28"/>
            <c:invertIfNegative val="0"/>
            <c:bubble3D val="0"/>
            <c:spPr>
              <a:solidFill>
                <a:srgbClr val="C00000"/>
              </a:solidFill>
              <a:ln>
                <a:noFill/>
              </a:ln>
              <a:effectLst/>
            </c:spPr>
            <c:extLst>
              <c:ext xmlns:c16="http://schemas.microsoft.com/office/drawing/2014/chart" uri="{C3380CC4-5D6E-409C-BE32-E72D297353CC}">
                <c16:uniqueId val="{00000009-58C1-457B-AC7C-DC5480693C33}"/>
              </c:ext>
            </c:extLst>
          </c:dPt>
          <c:dPt>
            <c:idx val="32"/>
            <c:invertIfNegative val="0"/>
            <c:bubble3D val="0"/>
            <c:spPr>
              <a:solidFill>
                <a:srgbClr val="7030A0"/>
              </a:solidFill>
              <a:ln>
                <a:noFill/>
              </a:ln>
              <a:effectLst/>
            </c:spPr>
            <c:extLst>
              <c:ext xmlns:c16="http://schemas.microsoft.com/office/drawing/2014/chart" uri="{C3380CC4-5D6E-409C-BE32-E72D297353CC}">
                <c16:uniqueId val="{0000000A-58C1-457B-AC7C-DC5480693C33}"/>
              </c:ext>
            </c:extLst>
          </c:dPt>
          <c:dPt>
            <c:idx val="33"/>
            <c:invertIfNegative val="0"/>
            <c:bubble3D val="0"/>
            <c:spPr>
              <a:solidFill>
                <a:srgbClr val="92D050"/>
              </a:solidFill>
              <a:ln>
                <a:noFill/>
              </a:ln>
              <a:effectLst/>
            </c:spPr>
            <c:extLst>
              <c:ext xmlns:c16="http://schemas.microsoft.com/office/drawing/2014/chart" uri="{C3380CC4-5D6E-409C-BE32-E72D297353CC}">
                <c16:uniqueId val="{0000000B-58C1-457B-AC7C-DC5480693C33}"/>
              </c:ext>
            </c:extLst>
          </c:dPt>
          <c:dPt>
            <c:idx val="34"/>
            <c:invertIfNegative val="0"/>
            <c:bubble3D val="0"/>
            <c:spPr>
              <a:solidFill>
                <a:srgbClr val="92D050"/>
              </a:solidFill>
              <a:ln>
                <a:noFill/>
              </a:ln>
              <a:effectLst/>
            </c:spPr>
            <c:extLst>
              <c:ext xmlns:c16="http://schemas.microsoft.com/office/drawing/2014/chart" uri="{C3380CC4-5D6E-409C-BE32-E72D297353CC}">
                <c16:uniqueId val="{0000000C-58C1-457B-AC7C-DC5480693C33}"/>
              </c:ext>
            </c:extLst>
          </c:dPt>
          <c:dPt>
            <c:idx val="36"/>
            <c:invertIfNegative val="0"/>
            <c:bubble3D val="0"/>
            <c:spPr>
              <a:solidFill>
                <a:srgbClr val="92D050"/>
              </a:solidFill>
              <a:ln>
                <a:noFill/>
              </a:ln>
              <a:effectLst/>
            </c:spPr>
            <c:extLst>
              <c:ext xmlns:c16="http://schemas.microsoft.com/office/drawing/2014/chart" uri="{C3380CC4-5D6E-409C-BE32-E72D297353CC}">
                <c16:uniqueId val="{0000000D-58C1-457B-AC7C-DC5480693C33}"/>
              </c:ext>
            </c:extLst>
          </c:dPt>
          <c:dPt>
            <c:idx val="39"/>
            <c:invertIfNegative val="0"/>
            <c:bubble3D val="0"/>
            <c:spPr>
              <a:solidFill>
                <a:srgbClr val="92D050"/>
              </a:solidFill>
              <a:ln>
                <a:noFill/>
              </a:ln>
              <a:effectLst/>
            </c:spPr>
            <c:extLst>
              <c:ext xmlns:c16="http://schemas.microsoft.com/office/drawing/2014/chart" uri="{C3380CC4-5D6E-409C-BE32-E72D297353CC}">
                <c16:uniqueId val="{0000000E-58C1-457B-AC7C-DC5480693C33}"/>
              </c:ext>
            </c:extLst>
          </c:dPt>
          <c:dPt>
            <c:idx val="41"/>
            <c:invertIfNegative val="0"/>
            <c:bubble3D val="0"/>
            <c:spPr>
              <a:solidFill>
                <a:srgbClr val="92D050"/>
              </a:solidFill>
              <a:ln>
                <a:noFill/>
              </a:ln>
              <a:effectLst/>
            </c:spPr>
            <c:extLst>
              <c:ext xmlns:c16="http://schemas.microsoft.com/office/drawing/2014/chart" uri="{C3380CC4-5D6E-409C-BE32-E72D297353CC}">
                <c16:uniqueId val="{0000000F-58C1-457B-AC7C-DC5480693C33}"/>
              </c:ext>
            </c:extLst>
          </c:dPt>
          <c:dPt>
            <c:idx val="43"/>
            <c:invertIfNegative val="0"/>
            <c:bubble3D val="0"/>
            <c:spPr>
              <a:solidFill>
                <a:srgbClr val="92D050"/>
              </a:solidFill>
              <a:ln>
                <a:noFill/>
              </a:ln>
              <a:effectLst/>
            </c:spPr>
            <c:extLst>
              <c:ext xmlns:c16="http://schemas.microsoft.com/office/drawing/2014/chart" uri="{C3380CC4-5D6E-409C-BE32-E72D297353CC}">
                <c16:uniqueId val="{00000010-58C1-457B-AC7C-DC5480693C33}"/>
              </c:ext>
            </c:extLst>
          </c:dPt>
          <c:dPt>
            <c:idx val="45"/>
            <c:invertIfNegative val="0"/>
            <c:bubble3D val="0"/>
            <c:spPr>
              <a:solidFill>
                <a:srgbClr val="92D050"/>
              </a:solidFill>
              <a:ln>
                <a:noFill/>
              </a:ln>
              <a:effectLst/>
            </c:spPr>
            <c:extLst>
              <c:ext xmlns:c16="http://schemas.microsoft.com/office/drawing/2014/chart" uri="{C3380CC4-5D6E-409C-BE32-E72D297353CC}">
                <c16:uniqueId val="{00000011-58C1-457B-AC7C-DC5480693C33}"/>
              </c:ext>
            </c:extLst>
          </c:dPt>
          <c:dLbls>
            <c:dLbl>
              <c:idx val="0"/>
              <c:layout>
                <c:manualLayout>
                  <c:x val="1.1185682326621924E-3"/>
                  <c:y val="-3.27332298470697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8C1-457B-AC7C-DC5480693C33}"/>
                </c:ext>
              </c:extLst>
            </c:dLbl>
            <c:dLbl>
              <c:idx val="28"/>
              <c:layout>
                <c:manualLayout>
                  <c:x val="-5.6955511920476244E-2"/>
                  <c:y val="-9.5068348153765185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8C1-457B-AC7C-DC5480693C33}"/>
                </c:ext>
              </c:extLst>
            </c:dLbl>
            <c:dLbl>
              <c:idx val="32"/>
              <c:layout>
                <c:manualLayout>
                  <c:x val="6.0265531862729003E-2"/>
                  <c:y val="-2.1390378334597168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8C1-457B-AC7C-DC5480693C33}"/>
                </c:ext>
              </c:extLst>
            </c:dLbl>
            <c:dLbl>
              <c:idx val="51"/>
              <c:layout>
                <c:manualLayout>
                  <c:x val="-1.0027954178788535E-2"/>
                  <c:y val="-1.188354351922067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8C1-457B-AC7C-DC5480693C3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3.2B'!$A$116:$A$167</c:f>
              <c:strCache>
                <c:ptCount val="52"/>
                <c:pt idx="0">
                  <c:v>New Hampshire</c:v>
                </c:pt>
                <c:pt idx="1">
                  <c:v>Arizona</c:v>
                </c:pt>
                <c:pt idx="2">
                  <c:v>Vermont</c:v>
                </c:pt>
                <c:pt idx="3">
                  <c:v>Delaware</c:v>
                </c:pt>
                <c:pt idx="4">
                  <c:v>Pennsylvania</c:v>
                </c:pt>
                <c:pt idx="5">
                  <c:v>Rhode Island</c:v>
                </c:pt>
                <c:pt idx="6">
                  <c:v>Oregon</c:v>
                </c:pt>
                <c:pt idx="7">
                  <c:v>Colorado</c:v>
                </c:pt>
                <c:pt idx="8">
                  <c:v>Wisconsin</c:v>
                </c:pt>
                <c:pt idx="9">
                  <c:v>Indiana</c:v>
                </c:pt>
                <c:pt idx="10">
                  <c:v>Ohio</c:v>
                </c:pt>
                <c:pt idx="11">
                  <c:v>Iowa</c:v>
                </c:pt>
                <c:pt idx="12">
                  <c:v>Michigan</c:v>
                </c:pt>
                <c:pt idx="13">
                  <c:v>Montana</c:v>
                </c:pt>
                <c:pt idx="14">
                  <c:v>Louisiana</c:v>
                </c:pt>
                <c:pt idx="15">
                  <c:v>Oklahoma</c:v>
                </c:pt>
                <c:pt idx="16">
                  <c:v>Maine</c:v>
                </c:pt>
                <c:pt idx="17">
                  <c:v>South Dakota</c:v>
                </c:pt>
                <c:pt idx="18">
                  <c:v>Missouri</c:v>
                </c:pt>
                <c:pt idx="19">
                  <c:v>West Virginia</c:v>
                </c:pt>
                <c:pt idx="20">
                  <c:v>Idaho</c:v>
                </c:pt>
                <c:pt idx="21">
                  <c:v>Texas</c:v>
                </c:pt>
                <c:pt idx="22">
                  <c:v>Arkansas</c:v>
                </c:pt>
                <c:pt idx="23">
                  <c:v>South Carolina</c:v>
                </c:pt>
                <c:pt idx="24">
                  <c:v>California</c:v>
                </c:pt>
                <c:pt idx="25">
                  <c:v>Utah</c:v>
                </c:pt>
                <c:pt idx="26">
                  <c:v>North Dakota</c:v>
                </c:pt>
                <c:pt idx="27">
                  <c:v>Kentucky</c:v>
                </c:pt>
                <c:pt idx="28">
                  <c:v>U.S.</c:v>
                </c:pt>
                <c:pt idx="29">
                  <c:v>New Jersey</c:v>
                </c:pt>
                <c:pt idx="30">
                  <c:v>Minnesota</c:v>
                </c:pt>
                <c:pt idx="31">
                  <c:v>Nevada</c:v>
                </c:pt>
                <c:pt idx="32">
                  <c:v>Alabama</c:v>
                </c:pt>
                <c:pt idx="33">
                  <c:v>Mississippi</c:v>
                </c:pt>
                <c:pt idx="34">
                  <c:v>Virginia</c:v>
                </c:pt>
                <c:pt idx="35">
                  <c:v>Kansas</c:v>
                </c:pt>
                <c:pt idx="36">
                  <c:v>Georgia</c:v>
                </c:pt>
                <c:pt idx="37">
                  <c:v>Washington</c:v>
                </c:pt>
                <c:pt idx="38">
                  <c:v>Massachusetts</c:v>
                </c:pt>
                <c:pt idx="39">
                  <c:v>Maryland</c:v>
                </c:pt>
                <c:pt idx="40">
                  <c:v>Nebraska</c:v>
                </c:pt>
                <c:pt idx="41">
                  <c:v>Tennessee</c:v>
                </c:pt>
                <c:pt idx="42">
                  <c:v>New York</c:v>
                </c:pt>
                <c:pt idx="43">
                  <c:v>Florida</c:v>
                </c:pt>
                <c:pt idx="44">
                  <c:v>Connecticut</c:v>
                </c:pt>
                <c:pt idx="45">
                  <c:v>North Carolina</c:v>
                </c:pt>
                <c:pt idx="46">
                  <c:v>Hawaii</c:v>
                </c:pt>
                <c:pt idx="47">
                  <c:v>D.C.</c:v>
                </c:pt>
                <c:pt idx="48">
                  <c:v>Alaska</c:v>
                </c:pt>
                <c:pt idx="49">
                  <c:v>New Mexico</c:v>
                </c:pt>
                <c:pt idx="50">
                  <c:v>Illinois</c:v>
                </c:pt>
                <c:pt idx="51">
                  <c:v>Wyoming</c:v>
                </c:pt>
              </c:strCache>
            </c:strRef>
          </c:cat>
          <c:val>
            <c:numRef>
              <c:f>'Table 3.2B'!$B$116:$B$167</c:f>
              <c:numCache>
                <c:formatCode>"$"#,##0_);[Red]\("$"#,##0\)</c:formatCode>
                <c:ptCount val="52"/>
                <c:pt idx="0">
                  <c:v>4073</c:v>
                </c:pt>
                <c:pt idx="1">
                  <c:v>4732</c:v>
                </c:pt>
                <c:pt idx="2">
                  <c:v>5905</c:v>
                </c:pt>
                <c:pt idx="3">
                  <c:v>6849</c:v>
                </c:pt>
                <c:pt idx="4">
                  <c:v>7265</c:v>
                </c:pt>
                <c:pt idx="5">
                  <c:v>7266</c:v>
                </c:pt>
                <c:pt idx="6">
                  <c:v>8390</c:v>
                </c:pt>
                <c:pt idx="7">
                  <c:v>8443</c:v>
                </c:pt>
                <c:pt idx="8">
                  <c:v>8860</c:v>
                </c:pt>
                <c:pt idx="9">
                  <c:v>8952</c:v>
                </c:pt>
                <c:pt idx="10">
                  <c:v>9007</c:v>
                </c:pt>
                <c:pt idx="11">
                  <c:v>9840</c:v>
                </c:pt>
                <c:pt idx="12">
                  <c:v>9992</c:v>
                </c:pt>
                <c:pt idx="13">
                  <c:v>10022</c:v>
                </c:pt>
                <c:pt idx="14">
                  <c:v>10660</c:v>
                </c:pt>
                <c:pt idx="15">
                  <c:v>10671</c:v>
                </c:pt>
                <c:pt idx="16">
                  <c:v>11183</c:v>
                </c:pt>
                <c:pt idx="17">
                  <c:v>11265</c:v>
                </c:pt>
                <c:pt idx="18">
                  <c:v>11838</c:v>
                </c:pt>
                <c:pt idx="19">
                  <c:v>11882</c:v>
                </c:pt>
                <c:pt idx="20">
                  <c:v>12081</c:v>
                </c:pt>
                <c:pt idx="21">
                  <c:v>12218</c:v>
                </c:pt>
                <c:pt idx="22">
                  <c:v>12279</c:v>
                </c:pt>
                <c:pt idx="23">
                  <c:v>12660</c:v>
                </c:pt>
                <c:pt idx="24">
                  <c:v>12793</c:v>
                </c:pt>
                <c:pt idx="25">
                  <c:v>13022</c:v>
                </c:pt>
                <c:pt idx="26">
                  <c:v>13127</c:v>
                </c:pt>
                <c:pt idx="27">
                  <c:v>13246</c:v>
                </c:pt>
                <c:pt idx="28">
                  <c:v>13349</c:v>
                </c:pt>
                <c:pt idx="29">
                  <c:v>13392</c:v>
                </c:pt>
                <c:pt idx="30">
                  <c:v>13419</c:v>
                </c:pt>
                <c:pt idx="31">
                  <c:v>13944</c:v>
                </c:pt>
                <c:pt idx="32">
                  <c:v>14394</c:v>
                </c:pt>
                <c:pt idx="33">
                  <c:v>14559</c:v>
                </c:pt>
                <c:pt idx="34">
                  <c:v>14666</c:v>
                </c:pt>
                <c:pt idx="35">
                  <c:v>14889</c:v>
                </c:pt>
                <c:pt idx="36">
                  <c:v>14952</c:v>
                </c:pt>
                <c:pt idx="37">
                  <c:v>15603</c:v>
                </c:pt>
                <c:pt idx="38">
                  <c:v>15967</c:v>
                </c:pt>
                <c:pt idx="39">
                  <c:v>17353</c:v>
                </c:pt>
                <c:pt idx="40">
                  <c:v>17594</c:v>
                </c:pt>
                <c:pt idx="41">
                  <c:v>18334</c:v>
                </c:pt>
                <c:pt idx="42">
                  <c:v>18963</c:v>
                </c:pt>
                <c:pt idx="43">
                  <c:v>18977</c:v>
                </c:pt>
                <c:pt idx="44">
                  <c:v>19115</c:v>
                </c:pt>
                <c:pt idx="45">
                  <c:v>19393</c:v>
                </c:pt>
                <c:pt idx="46">
                  <c:v>19758</c:v>
                </c:pt>
                <c:pt idx="47">
                  <c:v>21803</c:v>
                </c:pt>
                <c:pt idx="48">
                  <c:v>22748</c:v>
                </c:pt>
                <c:pt idx="49">
                  <c:v>26763</c:v>
                </c:pt>
                <c:pt idx="50">
                  <c:v>29345</c:v>
                </c:pt>
                <c:pt idx="51">
                  <c:v>31215</c:v>
                </c:pt>
              </c:numCache>
            </c:numRef>
          </c:val>
          <c:extLst>
            <c:ext xmlns:c16="http://schemas.microsoft.com/office/drawing/2014/chart" uri="{C3380CC4-5D6E-409C-BE32-E72D297353CC}">
              <c16:uniqueId val="{00000000-58C1-457B-AC7C-DC5480693C33}"/>
            </c:ext>
          </c:extLst>
        </c:ser>
        <c:dLbls>
          <c:showLegendKey val="0"/>
          <c:showVal val="0"/>
          <c:showCatName val="0"/>
          <c:showSerName val="0"/>
          <c:showPercent val="0"/>
          <c:showBubbleSize val="0"/>
        </c:dLbls>
        <c:gapWidth val="35"/>
        <c:overlap val="-27"/>
        <c:axId val="326867567"/>
        <c:axId val="326860847"/>
      </c:barChart>
      <c:catAx>
        <c:axId val="326867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26860847"/>
        <c:crosses val="autoZero"/>
        <c:auto val="1"/>
        <c:lblAlgn val="ctr"/>
        <c:lblOffset val="100"/>
        <c:noMultiLvlLbl val="0"/>
      </c:catAx>
      <c:valAx>
        <c:axId val="326860847"/>
        <c:scaling>
          <c:orientation val="minMax"/>
        </c:scaling>
        <c:delete val="1"/>
        <c:axPos val="l"/>
        <c:numFmt formatCode="&quot;$&quot;#,##0_);[Red]\(&quot;$&quot;#,##0\)" sourceLinked="1"/>
        <c:majorTickMark val="none"/>
        <c:minorTickMark val="none"/>
        <c:tickLblPos val="nextTo"/>
        <c:crossAx val="326867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181716833890748E-2"/>
          <c:y val="3.2206119162640902E-3"/>
          <c:w val="0.96544035674470452"/>
          <c:h val="0.68560868297259947"/>
        </c:manualLayout>
      </c:layout>
      <c:barChart>
        <c:barDir val="col"/>
        <c:grouping val="clustered"/>
        <c:varyColors val="0"/>
        <c:ser>
          <c:idx val="0"/>
          <c:order val="0"/>
          <c:tx>
            <c:strRef>
              <c:f>'Table 2.2'!$B$113</c:f>
              <c:strCache>
                <c:ptCount val="1"/>
                <c:pt idx="0">
                  <c:v>Net Tuition Revenue</c:v>
                </c:pt>
              </c:strCache>
            </c:strRef>
          </c:tx>
          <c:spPr>
            <a:solidFill>
              <a:srgbClr val="5B9BD5"/>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4-3B51-4A90-8E9F-8EB2537372A8}"/>
              </c:ext>
            </c:extLst>
          </c:dPt>
          <c:dPt>
            <c:idx val="8"/>
            <c:invertIfNegative val="0"/>
            <c:bubble3D val="0"/>
            <c:spPr>
              <a:solidFill>
                <a:srgbClr val="92D050"/>
              </a:solidFill>
              <a:ln>
                <a:noFill/>
              </a:ln>
              <a:effectLst/>
            </c:spPr>
            <c:extLst>
              <c:ext xmlns:c16="http://schemas.microsoft.com/office/drawing/2014/chart" uri="{C3380CC4-5D6E-409C-BE32-E72D297353CC}">
                <c16:uniqueId val="{00000005-3B51-4A90-8E9F-8EB2537372A8}"/>
              </c:ext>
            </c:extLst>
          </c:dPt>
          <c:dPt>
            <c:idx val="9"/>
            <c:invertIfNegative val="0"/>
            <c:bubble3D val="0"/>
            <c:spPr>
              <a:solidFill>
                <a:srgbClr val="92D050"/>
              </a:solidFill>
              <a:ln>
                <a:noFill/>
              </a:ln>
              <a:effectLst/>
            </c:spPr>
            <c:extLst>
              <c:ext xmlns:c16="http://schemas.microsoft.com/office/drawing/2014/chart" uri="{C3380CC4-5D6E-409C-BE32-E72D297353CC}">
                <c16:uniqueId val="{00000006-3B51-4A90-8E9F-8EB2537372A8}"/>
              </c:ext>
            </c:extLst>
          </c:dPt>
          <c:dPt>
            <c:idx val="10"/>
            <c:invertIfNegative val="0"/>
            <c:bubble3D val="0"/>
            <c:spPr>
              <a:solidFill>
                <a:srgbClr val="92D050"/>
              </a:solidFill>
              <a:ln>
                <a:noFill/>
              </a:ln>
              <a:effectLst/>
            </c:spPr>
            <c:extLst>
              <c:ext xmlns:c16="http://schemas.microsoft.com/office/drawing/2014/chart" uri="{C3380CC4-5D6E-409C-BE32-E72D297353CC}">
                <c16:uniqueId val="{00000007-3B51-4A90-8E9F-8EB2537372A8}"/>
              </c:ext>
            </c:extLst>
          </c:dPt>
          <c:dPt>
            <c:idx val="17"/>
            <c:invertIfNegative val="0"/>
            <c:bubble3D val="0"/>
            <c:spPr>
              <a:solidFill>
                <a:srgbClr val="92D050"/>
              </a:solidFill>
              <a:ln>
                <a:noFill/>
              </a:ln>
              <a:effectLst/>
            </c:spPr>
            <c:extLst>
              <c:ext xmlns:c16="http://schemas.microsoft.com/office/drawing/2014/chart" uri="{C3380CC4-5D6E-409C-BE32-E72D297353CC}">
                <c16:uniqueId val="{00000008-3B51-4A90-8E9F-8EB2537372A8}"/>
              </c:ext>
            </c:extLst>
          </c:dPt>
          <c:dPt>
            <c:idx val="18"/>
            <c:invertIfNegative val="0"/>
            <c:bubble3D val="0"/>
            <c:spPr>
              <a:solidFill>
                <a:srgbClr val="C00000"/>
              </a:solidFill>
              <a:ln>
                <a:noFill/>
              </a:ln>
              <a:effectLst/>
            </c:spPr>
            <c:extLst>
              <c:ext xmlns:c16="http://schemas.microsoft.com/office/drawing/2014/chart" uri="{C3380CC4-5D6E-409C-BE32-E72D297353CC}">
                <c16:uniqueId val="{00000001-3B51-4A90-8E9F-8EB2537372A8}"/>
              </c:ext>
            </c:extLst>
          </c:dPt>
          <c:dPt>
            <c:idx val="21"/>
            <c:invertIfNegative val="0"/>
            <c:bubble3D val="0"/>
            <c:spPr>
              <a:solidFill>
                <a:srgbClr val="92D050"/>
              </a:solidFill>
              <a:ln>
                <a:noFill/>
              </a:ln>
              <a:effectLst/>
            </c:spPr>
            <c:extLst>
              <c:ext xmlns:c16="http://schemas.microsoft.com/office/drawing/2014/chart" uri="{C3380CC4-5D6E-409C-BE32-E72D297353CC}">
                <c16:uniqueId val="{00000009-3B51-4A90-8E9F-8EB2537372A8}"/>
              </c:ext>
            </c:extLst>
          </c:dPt>
          <c:dPt>
            <c:idx val="22"/>
            <c:invertIfNegative val="0"/>
            <c:bubble3D val="0"/>
            <c:spPr>
              <a:solidFill>
                <a:srgbClr val="92D050"/>
              </a:solidFill>
              <a:ln>
                <a:noFill/>
              </a:ln>
              <a:effectLst/>
            </c:spPr>
            <c:extLst>
              <c:ext xmlns:c16="http://schemas.microsoft.com/office/drawing/2014/chart" uri="{C3380CC4-5D6E-409C-BE32-E72D297353CC}">
                <c16:uniqueId val="{0000000A-3B51-4A90-8E9F-8EB2537372A8}"/>
              </c:ext>
            </c:extLst>
          </c:dPt>
          <c:dPt>
            <c:idx val="23"/>
            <c:invertIfNegative val="0"/>
            <c:bubble3D val="0"/>
            <c:spPr>
              <a:solidFill>
                <a:srgbClr val="92D050"/>
              </a:solidFill>
              <a:ln>
                <a:noFill/>
              </a:ln>
              <a:effectLst/>
            </c:spPr>
            <c:extLst>
              <c:ext xmlns:c16="http://schemas.microsoft.com/office/drawing/2014/chart" uri="{C3380CC4-5D6E-409C-BE32-E72D297353CC}">
                <c16:uniqueId val="{0000000B-3B51-4A90-8E9F-8EB2537372A8}"/>
              </c:ext>
            </c:extLst>
          </c:dPt>
          <c:dPt>
            <c:idx val="24"/>
            <c:invertIfNegative val="0"/>
            <c:bubble3D val="0"/>
            <c:spPr>
              <a:solidFill>
                <a:srgbClr val="92D050"/>
              </a:solidFill>
              <a:ln>
                <a:noFill/>
              </a:ln>
              <a:effectLst/>
            </c:spPr>
            <c:extLst>
              <c:ext xmlns:c16="http://schemas.microsoft.com/office/drawing/2014/chart" uri="{C3380CC4-5D6E-409C-BE32-E72D297353CC}">
                <c16:uniqueId val="{0000000C-3B51-4A90-8E9F-8EB2537372A8}"/>
              </c:ext>
            </c:extLst>
          </c:dPt>
          <c:dPt>
            <c:idx val="29"/>
            <c:invertIfNegative val="0"/>
            <c:bubble3D val="0"/>
            <c:spPr>
              <a:solidFill>
                <a:srgbClr val="92D050"/>
              </a:solidFill>
              <a:ln>
                <a:noFill/>
              </a:ln>
              <a:effectLst/>
            </c:spPr>
            <c:extLst>
              <c:ext xmlns:c16="http://schemas.microsoft.com/office/drawing/2014/chart" uri="{C3380CC4-5D6E-409C-BE32-E72D297353CC}">
                <c16:uniqueId val="{0000000D-3B51-4A90-8E9F-8EB2537372A8}"/>
              </c:ext>
            </c:extLst>
          </c:dPt>
          <c:dPt>
            <c:idx val="37"/>
            <c:invertIfNegative val="0"/>
            <c:bubble3D val="0"/>
            <c:spPr>
              <a:solidFill>
                <a:srgbClr val="92D050"/>
              </a:solidFill>
              <a:ln>
                <a:noFill/>
              </a:ln>
              <a:effectLst/>
            </c:spPr>
            <c:extLst>
              <c:ext xmlns:c16="http://schemas.microsoft.com/office/drawing/2014/chart" uri="{C3380CC4-5D6E-409C-BE32-E72D297353CC}">
                <c16:uniqueId val="{0000000E-3B51-4A90-8E9F-8EB2537372A8}"/>
              </c:ext>
            </c:extLst>
          </c:dPt>
          <c:dPt>
            <c:idx val="45"/>
            <c:invertIfNegative val="0"/>
            <c:bubble3D val="0"/>
            <c:spPr>
              <a:solidFill>
                <a:srgbClr val="92D050"/>
              </a:solidFill>
              <a:ln>
                <a:noFill/>
              </a:ln>
              <a:effectLst/>
            </c:spPr>
            <c:extLst>
              <c:ext xmlns:c16="http://schemas.microsoft.com/office/drawing/2014/chart" uri="{C3380CC4-5D6E-409C-BE32-E72D297353CC}">
                <c16:uniqueId val="{0000000F-3B51-4A90-8E9F-8EB2537372A8}"/>
              </c:ext>
            </c:extLst>
          </c:dPt>
          <c:dPt>
            <c:idx val="48"/>
            <c:invertIfNegative val="0"/>
            <c:bubble3D val="0"/>
            <c:spPr>
              <a:solidFill>
                <a:srgbClr val="7030A0"/>
              </a:solidFill>
              <a:ln>
                <a:noFill/>
              </a:ln>
              <a:effectLst/>
            </c:spPr>
            <c:extLst>
              <c:ext xmlns:c16="http://schemas.microsoft.com/office/drawing/2014/chart" uri="{C3380CC4-5D6E-409C-BE32-E72D297353CC}">
                <c16:uniqueId val="{00000002-3B51-4A90-8E9F-8EB2537372A8}"/>
              </c:ext>
            </c:extLst>
          </c:dPt>
          <c:dPt>
            <c:idx val="51"/>
            <c:invertIfNegative val="0"/>
            <c:bubble3D val="0"/>
            <c:spPr>
              <a:solidFill>
                <a:srgbClr val="92D050"/>
              </a:solidFill>
              <a:ln>
                <a:noFill/>
              </a:ln>
              <a:effectLst/>
            </c:spPr>
            <c:extLst>
              <c:ext xmlns:c16="http://schemas.microsoft.com/office/drawing/2014/chart" uri="{C3380CC4-5D6E-409C-BE32-E72D297353CC}">
                <c16:uniqueId val="{00000003-3B51-4A90-8E9F-8EB2537372A8}"/>
              </c:ext>
            </c:extLst>
          </c:dPt>
          <c:dLbls>
            <c:dLbl>
              <c:idx val="0"/>
              <c:layout>
                <c:manualLayout>
                  <c:x val="1.1148272017837235E-3"/>
                  <c:y val="-3.8647342995169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51-4A90-8E9F-8EB2537372A8}"/>
                </c:ext>
              </c:extLst>
            </c:dLbl>
            <c:dLbl>
              <c:idx val="18"/>
              <c:layout>
                <c:manualLayout>
                  <c:x val="1.2263099219620958E-2"/>
                  <c:y val="-6.1191626409017714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51-4A90-8E9F-8EB2537372A8}"/>
                </c:ext>
              </c:extLst>
            </c:dLbl>
            <c:dLbl>
              <c:idx val="48"/>
              <c:layout>
                <c:manualLayout>
                  <c:x val="-5.189049702681487E-2"/>
                  <c:y val="-2.7548209366391227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51-4A90-8E9F-8EB2537372A8}"/>
                </c:ext>
              </c:extLst>
            </c:dLbl>
            <c:dLbl>
              <c:idx val="51"/>
              <c:layout>
                <c:manualLayout>
                  <c:x val="-2.229654403567447E-3"/>
                  <c:y val="-3.13947482604092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51-4A90-8E9F-8EB2537372A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2.2'!$A$114:$A$165</c:f>
              <c:strCache>
                <c:ptCount val="52"/>
                <c:pt idx="0">
                  <c:v>Nevada</c:v>
                </c:pt>
                <c:pt idx="1">
                  <c:v>Florida</c:v>
                </c:pt>
                <c:pt idx="2">
                  <c:v>California</c:v>
                </c:pt>
                <c:pt idx="3">
                  <c:v>Wyoming</c:v>
                </c:pt>
                <c:pt idx="4">
                  <c:v>New Mexico</c:v>
                </c:pt>
                <c:pt idx="5">
                  <c:v>D.C.</c:v>
                </c:pt>
                <c:pt idx="6">
                  <c:v>Hawaii</c:v>
                </c:pt>
                <c:pt idx="7">
                  <c:v>Alaska</c:v>
                </c:pt>
                <c:pt idx="8">
                  <c:v>North Carolina</c:v>
                </c:pt>
                <c:pt idx="9">
                  <c:v>Georgia</c:v>
                </c:pt>
                <c:pt idx="10">
                  <c:v>Louisiana</c:v>
                </c:pt>
                <c:pt idx="11">
                  <c:v>Massachusetts</c:v>
                </c:pt>
                <c:pt idx="12">
                  <c:v>New Jersey</c:v>
                </c:pt>
                <c:pt idx="13">
                  <c:v>Maine</c:v>
                </c:pt>
                <c:pt idx="14">
                  <c:v>New York</c:v>
                </c:pt>
                <c:pt idx="15">
                  <c:v>Nebraska</c:v>
                </c:pt>
                <c:pt idx="16">
                  <c:v>Washington</c:v>
                </c:pt>
                <c:pt idx="17">
                  <c:v>West Virginia</c:v>
                </c:pt>
                <c:pt idx="18">
                  <c:v>U.S.</c:v>
                </c:pt>
                <c:pt idx="19">
                  <c:v>Utah</c:v>
                </c:pt>
                <c:pt idx="20">
                  <c:v>Kansas</c:v>
                </c:pt>
                <c:pt idx="21">
                  <c:v>Arkansas</c:v>
                </c:pt>
                <c:pt idx="22">
                  <c:v>Texas</c:v>
                </c:pt>
                <c:pt idx="23">
                  <c:v>Virginia</c:v>
                </c:pt>
                <c:pt idx="24">
                  <c:v>Maryland</c:v>
                </c:pt>
                <c:pt idx="25">
                  <c:v>Wisconsin</c:v>
                </c:pt>
                <c:pt idx="26">
                  <c:v>Montana</c:v>
                </c:pt>
                <c:pt idx="27">
                  <c:v>Oklahoma</c:v>
                </c:pt>
                <c:pt idx="28">
                  <c:v>Illinois</c:v>
                </c:pt>
                <c:pt idx="29">
                  <c:v>Tennessee</c:v>
                </c:pt>
                <c:pt idx="30">
                  <c:v>North Dakota</c:v>
                </c:pt>
                <c:pt idx="31">
                  <c:v>Idaho</c:v>
                </c:pt>
                <c:pt idx="32">
                  <c:v>New Hampshire</c:v>
                </c:pt>
                <c:pt idx="33">
                  <c:v>Kentucky</c:v>
                </c:pt>
                <c:pt idx="34">
                  <c:v>Oregon</c:v>
                </c:pt>
                <c:pt idx="35">
                  <c:v>South Dakota</c:v>
                </c:pt>
                <c:pt idx="36">
                  <c:v>Rhode Island</c:v>
                </c:pt>
                <c:pt idx="37">
                  <c:v>Mississippi</c:v>
                </c:pt>
                <c:pt idx="38">
                  <c:v>Missouri</c:v>
                </c:pt>
                <c:pt idx="39">
                  <c:v>Ohio</c:v>
                </c:pt>
                <c:pt idx="40">
                  <c:v>Arizona</c:v>
                </c:pt>
                <c:pt idx="41">
                  <c:v>Connecticut</c:v>
                </c:pt>
                <c:pt idx="42">
                  <c:v>Minnesota</c:v>
                </c:pt>
                <c:pt idx="43">
                  <c:v>Indiana</c:v>
                </c:pt>
                <c:pt idx="44">
                  <c:v>Pennsylvania</c:v>
                </c:pt>
                <c:pt idx="45">
                  <c:v>South Carolina</c:v>
                </c:pt>
                <c:pt idx="46">
                  <c:v>Colorado</c:v>
                </c:pt>
                <c:pt idx="47">
                  <c:v>Iowa</c:v>
                </c:pt>
                <c:pt idx="48">
                  <c:v>Alabama</c:v>
                </c:pt>
                <c:pt idx="49">
                  <c:v>Michigan</c:v>
                </c:pt>
                <c:pt idx="50">
                  <c:v>Vermont</c:v>
                </c:pt>
                <c:pt idx="51">
                  <c:v>Delaware</c:v>
                </c:pt>
              </c:strCache>
            </c:strRef>
          </c:cat>
          <c:val>
            <c:numRef>
              <c:f>'Table 2.2'!$B$114:$B$165</c:f>
              <c:numCache>
                <c:formatCode>"$"#,##0_);[Red]\("$"#,##0\)</c:formatCode>
                <c:ptCount val="52"/>
                <c:pt idx="0">
                  <c:v>2288</c:v>
                </c:pt>
                <c:pt idx="1">
                  <c:v>2520</c:v>
                </c:pt>
                <c:pt idx="2">
                  <c:v>2936</c:v>
                </c:pt>
                <c:pt idx="3">
                  <c:v>3059</c:v>
                </c:pt>
                <c:pt idx="4">
                  <c:v>3369</c:v>
                </c:pt>
                <c:pt idx="5">
                  <c:v>3883</c:v>
                </c:pt>
                <c:pt idx="6">
                  <c:v>4482</c:v>
                </c:pt>
                <c:pt idx="7">
                  <c:v>4735</c:v>
                </c:pt>
                <c:pt idx="8">
                  <c:v>5041</c:v>
                </c:pt>
                <c:pt idx="9">
                  <c:v>5207</c:v>
                </c:pt>
                <c:pt idx="10">
                  <c:v>5335</c:v>
                </c:pt>
                <c:pt idx="11">
                  <c:v>6193</c:v>
                </c:pt>
                <c:pt idx="12">
                  <c:v>6321</c:v>
                </c:pt>
                <c:pt idx="13">
                  <c:v>6395</c:v>
                </c:pt>
                <c:pt idx="14">
                  <c:v>6485</c:v>
                </c:pt>
                <c:pt idx="15">
                  <c:v>6895</c:v>
                </c:pt>
                <c:pt idx="16">
                  <c:v>6974</c:v>
                </c:pt>
                <c:pt idx="17">
                  <c:v>7437</c:v>
                </c:pt>
                <c:pt idx="18">
                  <c:v>7459</c:v>
                </c:pt>
                <c:pt idx="19">
                  <c:v>7728</c:v>
                </c:pt>
                <c:pt idx="20">
                  <c:v>7810</c:v>
                </c:pt>
                <c:pt idx="21">
                  <c:v>8099</c:v>
                </c:pt>
                <c:pt idx="22">
                  <c:v>8168</c:v>
                </c:pt>
                <c:pt idx="23">
                  <c:v>8347</c:v>
                </c:pt>
                <c:pt idx="24">
                  <c:v>8355</c:v>
                </c:pt>
                <c:pt idx="25">
                  <c:v>8407</c:v>
                </c:pt>
                <c:pt idx="26">
                  <c:v>8448</c:v>
                </c:pt>
                <c:pt idx="27">
                  <c:v>8645</c:v>
                </c:pt>
                <c:pt idx="28">
                  <c:v>8890</c:v>
                </c:pt>
                <c:pt idx="29">
                  <c:v>8915</c:v>
                </c:pt>
                <c:pt idx="30">
                  <c:v>9206</c:v>
                </c:pt>
                <c:pt idx="31">
                  <c:v>9222</c:v>
                </c:pt>
                <c:pt idx="32">
                  <c:v>9438</c:v>
                </c:pt>
                <c:pt idx="33">
                  <c:v>9452</c:v>
                </c:pt>
                <c:pt idx="34">
                  <c:v>9913</c:v>
                </c:pt>
                <c:pt idx="35">
                  <c:v>9935</c:v>
                </c:pt>
                <c:pt idx="36">
                  <c:v>9958</c:v>
                </c:pt>
                <c:pt idx="37">
                  <c:v>9982</c:v>
                </c:pt>
                <c:pt idx="38">
                  <c:v>10093</c:v>
                </c:pt>
                <c:pt idx="39">
                  <c:v>10174</c:v>
                </c:pt>
                <c:pt idx="40">
                  <c:v>10463</c:v>
                </c:pt>
                <c:pt idx="41">
                  <c:v>10671</c:v>
                </c:pt>
                <c:pt idx="42">
                  <c:v>10702</c:v>
                </c:pt>
                <c:pt idx="43">
                  <c:v>11024</c:v>
                </c:pt>
                <c:pt idx="44">
                  <c:v>11547</c:v>
                </c:pt>
                <c:pt idx="45">
                  <c:v>12285</c:v>
                </c:pt>
                <c:pt idx="46">
                  <c:v>12574</c:v>
                </c:pt>
                <c:pt idx="47">
                  <c:v>12607</c:v>
                </c:pt>
                <c:pt idx="48">
                  <c:v>15106</c:v>
                </c:pt>
                <c:pt idx="49">
                  <c:v>16246</c:v>
                </c:pt>
                <c:pt idx="50">
                  <c:v>16795</c:v>
                </c:pt>
                <c:pt idx="51">
                  <c:v>20707</c:v>
                </c:pt>
              </c:numCache>
            </c:numRef>
          </c:val>
          <c:extLst>
            <c:ext xmlns:c16="http://schemas.microsoft.com/office/drawing/2014/chart" uri="{C3380CC4-5D6E-409C-BE32-E72D297353CC}">
              <c16:uniqueId val="{00000000-EAE0-4CDE-9F30-391A0F849D28}"/>
            </c:ext>
          </c:extLst>
        </c:ser>
        <c:dLbls>
          <c:showLegendKey val="0"/>
          <c:showVal val="0"/>
          <c:showCatName val="0"/>
          <c:showSerName val="0"/>
          <c:showPercent val="0"/>
          <c:showBubbleSize val="0"/>
        </c:dLbls>
        <c:gapWidth val="35"/>
        <c:overlap val="-27"/>
        <c:axId val="838364815"/>
        <c:axId val="838365775"/>
      </c:barChart>
      <c:catAx>
        <c:axId val="83836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838365775"/>
        <c:crosses val="autoZero"/>
        <c:auto val="1"/>
        <c:lblAlgn val="ctr"/>
        <c:lblOffset val="100"/>
        <c:noMultiLvlLbl val="0"/>
      </c:catAx>
      <c:valAx>
        <c:axId val="838365775"/>
        <c:scaling>
          <c:orientation val="minMax"/>
        </c:scaling>
        <c:delete val="1"/>
        <c:axPos val="l"/>
        <c:numFmt formatCode="&quot;$&quot;#,##0_);[Red]\(&quot;$&quot;#,##0\)" sourceLinked="1"/>
        <c:majorTickMark val="none"/>
        <c:minorTickMark val="none"/>
        <c:tickLblPos val="nextTo"/>
        <c:crossAx val="838364815"/>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296788482834993E-3"/>
          <c:y val="0.58682192034007952"/>
          <c:w val="0.95902547065337762"/>
          <c:h val="0.19531172907670113"/>
        </c:manualLayout>
      </c:layout>
      <c:barChart>
        <c:barDir val="col"/>
        <c:grouping val="clustered"/>
        <c:varyColors val="0"/>
        <c:ser>
          <c:idx val="0"/>
          <c:order val="0"/>
          <c:spPr>
            <a:solidFill>
              <a:srgbClr val="5B9BD5"/>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1-2E57-493C-B86E-3283BFE2F5F1}"/>
              </c:ext>
            </c:extLst>
          </c:dPt>
          <c:dPt>
            <c:idx val="3"/>
            <c:invertIfNegative val="0"/>
            <c:bubble3D val="0"/>
            <c:spPr>
              <a:solidFill>
                <a:srgbClr val="92D050"/>
              </a:solidFill>
              <a:ln>
                <a:noFill/>
              </a:ln>
              <a:effectLst/>
            </c:spPr>
            <c:extLst>
              <c:ext xmlns:c16="http://schemas.microsoft.com/office/drawing/2014/chart" uri="{C3380CC4-5D6E-409C-BE32-E72D297353CC}">
                <c16:uniqueId val="{00000002-2E57-493C-B86E-3283BFE2F5F1}"/>
              </c:ext>
            </c:extLst>
          </c:dPt>
          <c:dPt>
            <c:idx val="9"/>
            <c:invertIfNegative val="0"/>
            <c:bubble3D val="0"/>
            <c:spPr>
              <a:solidFill>
                <a:srgbClr val="92D050"/>
              </a:solidFill>
              <a:ln>
                <a:noFill/>
              </a:ln>
              <a:effectLst/>
            </c:spPr>
            <c:extLst>
              <c:ext xmlns:c16="http://schemas.microsoft.com/office/drawing/2014/chart" uri="{C3380CC4-5D6E-409C-BE32-E72D297353CC}">
                <c16:uniqueId val="{00000003-2E57-493C-B86E-3283BFE2F5F1}"/>
              </c:ext>
            </c:extLst>
          </c:dPt>
          <c:dPt>
            <c:idx val="12"/>
            <c:invertIfNegative val="0"/>
            <c:bubble3D val="0"/>
            <c:spPr>
              <a:solidFill>
                <a:srgbClr val="92D050"/>
              </a:solidFill>
              <a:ln>
                <a:noFill/>
              </a:ln>
              <a:effectLst/>
            </c:spPr>
            <c:extLst>
              <c:ext xmlns:c16="http://schemas.microsoft.com/office/drawing/2014/chart" uri="{C3380CC4-5D6E-409C-BE32-E72D297353CC}">
                <c16:uniqueId val="{00000004-2E57-493C-B86E-3283BFE2F5F1}"/>
              </c:ext>
            </c:extLst>
          </c:dPt>
          <c:dPt>
            <c:idx val="17"/>
            <c:invertIfNegative val="0"/>
            <c:bubble3D val="0"/>
            <c:spPr>
              <a:solidFill>
                <a:srgbClr val="C00000"/>
              </a:solidFill>
              <a:ln>
                <a:noFill/>
              </a:ln>
              <a:effectLst/>
            </c:spPr>
            <c:extLst>
              <c:ext xmlns:c16="http://schemas.microsoft.com/office/drawing/2014/chart" uri="{C3380CC4-5D6E-409C-BE32-E72D297353CC}">
                <c16:uniqueId val="{00000005-2E57-493C-B86E-3283BFE2F5F1}"/>
              </c:ext>
            </c:extLst>
          </c:dPt>
          <c:dPt>
            <c:idx val="20"/>
            <c:invertIfNegative val="0"/>
            <c:bubble3D val="0"/>
            <c:spPr>
              <a:solidFill>
                <a:srgbClr val="92D050"/>
              </a:solidFill>
              <a:ln>
                <a:noFill/>
              </a:ln>
              <a:effectLst/>
            </c:spPr>
            <c:extLst>
              <c:ext xmlns:c16="http://schemas.microsoft.com/office/drawing/2014/chart" uri="{C3380CC4-5D6E-409C-BE32-E72D297353CC}">
                <c16:uniqueId val="{00000006-2E57-493C-B86E-3283BFE2F5F1}"/>
              </c:ext>
            </c:extLst>
          </c:dPt>
          <c:dPt>
            <c:idx val="24"/>
            <c:invertIfNegative val="0"/>
            <c:bubble3D val="0"/>
            <c:spPr>
              <a:solidFill>
                <a:srgbClr val="92D050"/>
              </a:solidFill>
              <a:ln>
                <a:noFill/>
              </a:ln>
              <a:effectLst/>
            </c:spPr>
            <c:extLst>
              <c:ext xmlns:c16="http://schemas.microsoft.com/office/drawing/2014/chart" uri="{C3380CC4-5D6E-409C-BE32-E72D297353CC}">
                <c16:uniqueId val="{00000007-2E57-493C-B86E-3283BFE2F5F1}"/>
              </c:ext>
            </c:extLst>
          </c:dPt>
          <c:dPt>
            <c:idx val="26"/>
            <c:invertIfNegative val="0"/>
            <c:bubble3D val="0"/>
            <c:spPr>
              <a:solidFill>
                <a:srgbClr val="92D050"/>
              </a:solidFill>
              <a:ln>
                <a:noFill/>
              </a:ln>
              <a:effectLst/>
            </c:spPr>
            <c:extLst>
              <c:ext xmlns:c16="http://schemas.microsoft.com/office/drawing/2014/chart" uri="{C3380CC4-5D6E-409C-BE32-E72D297353CC}">
                <c16:uniqueId val="{00000008-2E57-493C-B86E-3283BFE2F5F1}"/>
              </c:ext>
            </c:extLst>
          </c:dPt>
          <c:dPt>
            <c:idx val="27"/>
            <c:invertIfNegative val="0"/>
            <c:bubble3D val="0"/>
            <c:spPr>
              <a:solidFill>
                <a:srgbClr val="92D050"/>
              </a:solidFill>
              <a:ln>
                <a:noFill/>
              </a:ln>
              <a:effectLst/>
            </c:spPr>
            <c:extLst>
              <c:ext xmlns:c16="http://schemas.microsoft.com/office/drawing/2014/chart" uri="{C3380CC4-5D6E-409C-BE32-E72D297353CC}">
                <c16:uniqueId val="{00000009-2E57-493C-B86E-3283BFE2F5F1}"/>
              </c:ext>
            </c:extLst>
          </c:dPt>
          <c:dPt>
            <c:idx val="28"/>
            <c:invertIfNegative val="0"/>
            <c:bubble3D val="0"/>
            <c:spPr>
              <a:solidFill>
                <a:srgbClr val="92D050"/>
              </a:solidFill>
              <a:ln>
                <a:noFill/>
              </a:ln>
              <a:effectLst/>
            </c:spPr>
            <c:extLst>
              <c:ext xmlns:c16="http://schemas.microsoft.com/office/drawing/2014/chart" uri="{C3380CC4-5D6E-409C-BE32-E72D297353CC}">
                <c16:uniqueId val="{0000000A-2E57-493C-B86E-3283BFE2F5F1}"/>
              </c:ext>
            </c:extLst>
          </c:dPt>
          <c:dPt>
            <c:idx val="30"/>
            <c:invertIfNegative val="0"/>
            <c:bubble3D val="0"/>
            <c:spPr>
              <a:solidFill>
                <a:srgbClr val="92D050"/>
              </a:solidFill>
              <a:ln>
                <a:noFill/>
              </a:ln>
              <a:effectLst/>
            </c:spPr>
            <c:extLst>
              <c:ext xmlns:c16="http://schemas.microsoft.com/office/drawing/2014/chart" uri="{C3380CC4-5D6E-409C-BE32-E72D297353CC}">
                <c16:uniqueId val="{0000000B-2E57-493C-B86E-3283BFE2F5F1}"/>
              </c:ext>
            </c:extLst>
          </c:dPt>
          <c:dPt>
            <c:idx val="31"/>
            <c:invertIfNegative val="0"/>
            <c:bubble3D val="0"/>
            <c:spPr>
              <a:solidFill>
                <a:srgbClr val="92D050"/>
              </a:solidFill>
              <a:ln>
                <a:noFill/>
              </a:ln>
              <a:effectLst/>
            </c:spPr>
            <c:extLst>
              <c:ext xmlns:c16="http://schemas.microsoft.com/office/drawing/2014/chart" uri="{C3380CC4-5D6E-409C-BE32-E72D297353CC}">
                <c16:uniqueId val="{0000000C-2E57-493C-B86E-3283BFE2F5F1}"/>
              </c:ext>
            </c:extLst>
          </c:dPt>
          <c:dPt>
            <c:idx val="33"/>
            <c:invertIfNegative val="0"/>
            <c:bubble3D val="0"/>
            <c:spPr>
              <a:solidFill>
                <a:srgbClr val="92D050"/>
              </a:solidFill>
              <a:ln>
                <a:noFill/>
              </a:ln>
              <a:effectLst/>
            </c:spPr>
            <c:extLst>
              <c:ext xmlns:c16="http://schemas.microsoft.com/office/drawing/2014/chart" uri="{C3380CC4-5D6E-409C-BE32-E72D297353CC}">
                <c16:uniqueId val="{0000000D-2E57-493C-B86E-3283BFE2F5F1}"/>
              </c:ext>
            </c:extLst>
          </c:dPt>
          <c:dPt>
            <c:idx val="34"/>
            <c:invertIfNegative val="0"/>
            <c:bubble3D val="0"/>
            <c:spPr>
              <a:solidFill>
                <a:srgbClr val="92D050"/>
              </a:solidFill>
              <a:ln>
                <a:noFill/>
              </a:ln>
              <a:effectLst/>
            </c:spPr>
            <c:extLst>
              <c:ext xmlns:c16="http://schemas.microsoft.com/office/drawing/2014/chart" uri="{C3380CC4-5D6E-409C-BE32-E72D297353CC}">
                <c16:uniqueId val="{00000011-2E57-493C-B86E-3283BFE2F5F1}"/>
              </c:ext>
            </c:extLst>
          </c:dPt>
          <c:dPt>
            <c:idx val="36"/>
            <c:invertIfNegative val="0"/>
            <c:bubble3D val="0"/>
            <c:spPr>
              <a:solidFill>
                <a:srgbClr val="92D050"/>
              </a:solidFill>
              <a:ln>
                <a:noFill/>
              </a:ln>
              <a:effectLst/>
            </c:spPr>
            <c:extLst>
              <c:ext xmlns:c16="http://schemas.microsoft.com/office/drawing/2014/chart" uri="{C3380CC4-5D6E-409C-BE32-E72D297353CC}">
                <c16:uniqueId val="{0000000E-2E57-493C-B86E-3283BFE2F5F1}"/>
              </c:ext>
            </c:extLst>
          </c:dPt>
          <c:dPt>
            <c:idx val="45"/>
            <c:invertIfNegative val="0"/>
            <c:bubble3D val="0"/>
            <c:spPr>
              <a:solidFill>
                <a:srgbClr val="92D050"/>
              </a:solidFill>
              <a:ln>
                <a:noFill/>
              </a:ln>
              <a:effectLst/>
            </c:spPr>
            <c:extLst>
              <c:ext xmlns:c16="http://schemas.microsoft.com/office/drawing/2014/chart" uri="{C3380CC4-5D6E-409C-BE32-E72D297353CC}">
                <c16:uniqueId val="{0000000F-2E57-493C-B86E-3283BFE2F5F1}"/>
              </c:ext>
            </c:extLst>
          </c:dPt>
          <c:dPt>
            <c:idx val="46"/>
            <c:invertIfNegative val="0"/>
            <c:bubble3D val="0"/>
            <c:spPr>
              <a:solidFill>
                <a:srgbClr val="7030A0"/>
              </a:solidFill>
              <a:ln>
                <a:noFill/>
              </a:ln>
              <a:effectLst/>
            </c:spPr>
            <c:extLst>
              <c:ext xmlns:c16="http://schemas.microsoft.com/office/drawing/2014/chart" uri="{C3380CC4-5D6E-409C-BE32-E72D297353CC}">
                <c16:uniqueId val="{00000010-2E57-493C-B86E-3283BFE2F5F1}"/>
              </c:ext>
            </c:extLst>
          </c:dPt>
          <c:dLbls>
            <c:dLbl>
              <c:idx val="0"/>
              <c:layout>
                <c:manualLayout>
                  <c:x val="0"/>
                  <c:y val="-3.35128728636957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E57-493C-B86E-3283BFE2F5F1}"/>
                </c:ext>
              </c:extLst>
            </c:dLbl>
            <c:dLbl>
              <c:idx val="17"/>
              <c:layout>
                <c:manualLayout>
                  <c:x val="-6.6445182724252493E-3"/>
                  <c:y val="-1.7405734925341341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57-493C-B86E-3283BFE2F5F1}"/>
                </c:ext>
              </c:extLst>
            </c:dLbl>
            <c:dLbl>
              <c:idx val="46"/>
              <c:layout>
                <c:manualLayout>
                  <c:x val="-2.3255813953488372E-2"/>
                  <c:y val="-6.1966961604789178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E57-493C-B86E-3283BFE2F5F1}"/>
                </c:ext>
              </c:extLst>
            </c:dLbl>
            <c:dLbl>
              <c:idx val="49"/>
              <c:layout>
                <c:manualLayout>
                  <c:x val="-1.4396456256921373E-2"/>
                  <c:y val="-8.70286746267067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E57-493C-B86E-3283BFE2F5F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4.1A'!$A$117:$A$166</c:f>
              <c:strCache>
                <c:ptCount val="50"/>
                <c:pt idx="0">
                  <c:v>California</c:v>
                </c:pt>
                <c:pt idx="1">
                  <c:v>Massachusetts</c:v>
                </c:pt>
                <c:pt idx="2">
                  <c:v>Tennessee</c:v>
                </c:pt>
                <c:pt idx="3">
                  <c:v>North Carolina</c:v>
                </c:pt>
                <c:pt idx="4">
                  <c:v>New Mexico</c:v>
                </c:pt>
                <c:pt idx="5">
                  <c:v>Montana</c:v>
                </c:pt>
                <c:pt idx="6">
                  <c:v>Nevada</c:v>
                </c:pt>
                <c:pt idx="7">
                  <c:v>Maine</c:v>
                </c:pt>
                <c:pt idx="8">
                  <c:v>Hawaii</c:v>
                </c:pt>
                <c:pt idx="9">
                  <c:v>Texas</c:v>
                </c:pt>
                <c:pt idx="10">
                  <c:v>Washington</c:v>
                </c:pt>
                <c:pt idx="11">
                  <c:v>Wyoming</c:v>
                </c:pt>
                <c:pt idx="12">
                  <c:v>Virginia</c:v>
                </c:pt>
                <c:pt idx="13">
                  <c:v>New Jersey</c:v>
                </c:pt>
                <c:pt idx="14">
                  <c:v>Arizona</c:v>
                </c:pt>
                <c:pt idx="15">
                  <c:v>Nebraska</c:v>
                </c:pt>
                <c:pt idx="16">
                  <c:v>Wisconsin</c:v>
                </c:pt>
                <c:pt idx="17">
                  <c:v>U.S.</c:v>
                </c:pt>
                <c:pt idx="18">
                  <c:v>Oregon</c:v>
                </c:pt>
                <c:pt idx="19">
                  <c:v>Kansas</c:v>
                </c:pt>
                <c:pt idx="20">
                  <c:v>Florida</c:v>
                </c:pt>
                <c:pt idx="21">
                  <c:v>Idaho</c:v>
                </c:pt>
                <c:pt idx="22">
                  <c:v>North Dakota</c:v>
                </c:pt>
                <c:pt idx="23">
                  <c:v>Indiana</c:v>
                </c:pt>
                <c:pt idx="24">
                  <c:v>Georgia</c:v>
                </c:pt>
                <c:pt idx="25">
                  <c:v>Utah</c:v>
                </c:pt>
                <c:pt idx="26">
                  <c:v>Oklahoma</c:v>
                </c:pt>
                <c:pt idx="27">
                  <c:v>West Virginia</c:v>
                </c:pt>
                <c:pt idx="28">
                  <c:v>Louisiana</c:v>
                </c:pt>
                <c:pt idx="29">
                  <c:v>Ohio</c:v>
                </c:pt>
                <c:pt idx="30">
                  <c:v>Maryland</c:v>
                </c:pt>
                <c:pt idx="31">
                  <c:v>Kentucky</c:v>
                </c:pt>
                <c:pt idx="32">
                  <c:v>Colorado</c:v>
                </c:pt>
                <c:pt idx="33">
                  <c:v>Mississippi</c:v>
                </c:pt>
                <c:pt idx="34">
                  <c:v>Arkansas</c:v>
                </c:pt>
                <c:pt idx="35">
                  <c:v>Vermont</c:v>
                </c:pt>
                <c:pt idx="36">
                  <c:v>South Carolina</c:v>
                </c:pt>
                <c:pt idx="37">
                  <c:v>New Hampshire</c:v>
                </c:pt>
                <c:pt idx="38">
                  <c:v>Pennsylvania</c:v>
                </c:pt>
                <c:pt idx="39">
                  <c:v>New York</c:v>
                </c:pt>
                <c:pt idx="40">
                  <c:v>Connecticut</c:v>
                </c:pt>
                <c:pt idx="41">
                  <c:v>Minnesota</c:v>
                </c:pt>
                <c:pt idx="42">
                  <c:v>Illinois</c:v>
                </c:pt>
                <c:pt idx="43">
                  <c:v>Michigan</c:v>
                </c:pt>
                <c:pt idx="44">
                  <c:v>Missouri</c:v>
                </c:pt>
                <c:pt idx="45">
                  <c:v>Delaware</c:v>
                </c:pt>
                <c:pt idx="46">
                  <c:v>Alabama</c:v>
                </c:pt>
                <c:pt idx="47">
                  <c:v>Rhode Island</c:v>
                </c:pt>
                <c:pt idx="48">
                  <c:v>Iowa</c:v>
                </c:pt>
                <c:pt idx="49">
                  <c:v>South Dakota</c:v>
                </c:pt>
              </c:strCache>
            </c:strRef>
          </c:cat>
          <c:val>
            <c:numRef>
              <c:f>'Table 4.1A'!$B$117:$B$166</c:f>
              <c:numCache>
                <c:formatCode>"$"#,##0_);[Red]\("$"#,##0\)</c:formatCode>
                <c:ptCount val="50"/>
                <c:pt idx="0">
                  <c:v>603</c:v>
                </c:pt>
                <c:pt idx="1">
                  <c:v>942</c:v>
                </c:pt>
                <c:pt idx="2">
                  <c:v>1299</c:v>
                </c:pt>
                <c:pt idx="3">
                  <c:v>1415</c:v>
                </c:pt>
                <c:pt idx="4">
                  <c:v>1657</c:v>
                </c:pt>
                <c:pt idx="5">
                  <c:v>1732</c:v>
                </c:pt>
                <c:pt idx="6">
                  <c:v>1955</c:v>
                </c:pt>
                <c:pt idx="7">
                  <c:v>2112</c:v>
                </c:pt>
                <c:pt idx="8">
                  <c:v>2146</c:v>
                </c:pt>
                <c:pt idx="9">
                  <c:v>2151</c:v>
                </c:pt>
                <c:pt idx="10">
                  <c:v>2153</c:v>
                </c:pt>
                <c:pt idx="11">
                  <c:v>2196</c:v>
                </c:pt>
                <c:pt idx="12">
                  <c:v>2434</c:v>
                </c:pt>
                <c:pt idx="13">
                  <c:v>2453</c:v>
                </c:pt>
                <c:pt idx="14">
                  <c:v>2524</c:v>
                </c:pt>
                <c:pt idx="15">
                  <c:v>2621</c:v>
                </c:pt>
                <c:pt idx="16">
                  <c:v>2639</c:v>
                </c:pt>
                <c:pt idx="17">
                  <c:v>2668</c:v>
                </c:pt>
                <c:pt idx="18">
                  <c:v>2675</c:v>
                </c:pt>
                <c:pt idx="19">
                  <c:v>2736</c:v>
                </c:pt>
                <c:pt idx="20">
                  <c:v>2910</c:v>
                </c:pt>
                <c:pt idx="21">
                  <c:v>2941</c:v>
                </c:pt>
                <c:pt idx="22">
                  <c:v>3228</c:v>
                </c:pt>
                <c:pt idx="23">
                  <c:v>3342</c:v>
                </c:pt>
                <c:pt idx="24">
                  <c:v>3344</c:v>
                </c:pt>
                <c:pt idx="25">
                  <c:v>3377</c:v>
                </c:pt>
                <c:pt idx="26">
                  <c:v>3390</c:v>
                </c:pt>
                <c:pt idx="27">
                  <c:v>3445</c:v>
                </c:pt>
                <c:pt idx="28">
                  <c:v>3611</c:v>
                </c:pt>
                <c:pt idx="29">
                  <c:v>3832</c:v>
                </c:pt>
                <c:pt idx="30">
                  <c:v>4088</c:v>
                </c:pt>
                <c:pt idx="31">
                  <c:v>4558</c:v>
                </c:pt>
                <c:pt idx="32">
                  <c:v>4599</c:v>
                </c:pt>
                <c:pt idx="33">
                  <c:v>4799</c:v>
                </c:pt>
                <c:pt idx="34">
                  <c:v>4816</c:v>
                </c:pt>
                <c:pt idx="35">
                  <c:v>4823</c:v>
                </c:pt>
                <c:pt idx="36">
                  <c:v>4864</c:v>
                </c:pt>
                <c:pt idx="37">
                  <c:v>4908</c:v>
                </c:pt>
                <c:pt idx="38">
                  <c:v>4938</c:v>
                </c:pt>
                <c:pt idx="39">
                  <c:v>5029</c:v>
                </c:pt>
                <c:pt idx="40">
                  <c:v>5327</c:v>
                </c:pt>
                <c:pt idx="41">
                  <c:v>5412</c:v>
                </c:pt>
                <c:pt idx="42">
                  <c:v>5418</c:v>
                </c:pt>
                <c:pt idx="43">
                  <c:v>5654</c:v>
                </c:pt>
                <c:pt idx="44">
                  <c:v>5682</c:v>
                </c:pt>
                <c:pt idx="45">
                  <c:v>5693</c:v>
                </c:pt>
                <c:pt idx="46">
                  <c:v>5744</c:v>
                </c:pt>
                <c:pt idx="47">
                  <c:v>6361</c:v>
                </c:pt>
                <c:pt idx="48">
                  <c:v>6914</c:v>
                </c:pt>
                <c:pt idx="49">
                  <c:v>7670</c:v>
                </c:pt>
              </c:numCache>
            </c:numRef>
          </c:val>
          <c:extLst>
            <c:ext xmlns:c16="http://schemas.microsoft.com/office/drawing/2014/chart" uri="{C3380CC4-5D6E-409C-BE32-E72D297353CC}">
              <c16:uniqueId val="{00000000-2E57-493C-B86E-3283BFE2F5F1}"/>
            </c:ext>
          </c:extLst>
        </c:ser>
        <c:dLbls>
          <c:showLegendKey val="0"/>
          <c:showVal val="0"/>
          <c:showCatName val="0"/>
          <c:showSerName val="0"/>
          <c:showPercent val="0"/>
          <c:showBubbleSize val="0"/>
        </c:dLbls>
        <c:gapWidth val="35"/>
        <c:overlap val="-27"/>
        <c:axId val="326903087"/>
        <c:axId val="326901647"/>
      </c:barChart>
      <c:catAx>
        <c:axId val="32690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26901647"/>
        <c:crosses val="autoZero"/>
        <c:auto val="1"/>
        <c:lblAlgn val="ctr"/>
        <c:lblOffset val="100"/>
        <c:noMultiLvlLbl val="0"/>
      </c:catAx>
      <c:valAx>
        <c:axId val="326901647"/>
        <c:scaling>
          <c:orientation val="minMax"/>
        </c:scaling>
        <c:delete val="1"/>
        <c:axPos val="l"/>
        <c:numFmt formatCode="&quot;$&quot;#,##0_);[Red]\(&quot;$&quot;#,##0\)" sourceLinked="1"/>
        <c:majorTickMark val="none"/>
        <c:minorTickMark val="none"/>
        <c:tickLblPos val="nextTo"/>
        <c:crossAx val="3269030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47582941784636E-2"/>
          <c:y val="0.28032979976442873"/>
          <c:w val="0.92365832737393228"/>
          <c:h val="0.52740046186806144"/>
        </c:manualLayout>
      </c:layout>
      <c:barChart>
        <c:barDir val="col"/>
        <c:grouping val="clustered"/>
        <c:varyColors val="0"/>
        <c:ser>
          <c:idx val="0"/>
          <c:order val="0"/>
          <c:spPr>
            <a:solidFill>
              <a:srgbClr val="5B9BD5"/>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483A-4FF2-95C4-7515ABD1D238}"/>
              </c:ext>
            </c:extLst>
          </c:dPt>
          <c:dPt>
            <c:idx val="7"/>
            <c:invertIfNegative val="0"/>
            <c:bubble3D val="0"/>
            <c:spPr>
              <a:solidFill>
                <a:srgbClr val="92D050"/>
              </a:solidFill>
              <a:ln>
                <a:noFill/>
              </a:ln>
              <a:effectLst/>
            </c:spPr>
            <c:extLst>
              <c:ext xmlns:c16="http://schemas.microsoft.com/office/drawing/2014/chart" uri="{C3380CC4-5D6E-409C-BE32-E72D297353CC}">
                <c16:uniqueId val="{00000005-483A-4FF2-95C4-7515ABD1D238}"/>
              </c:ext>
            </c:extLst>
          </c:dPt>
          <c:dPt>
            <c:idx val="8"/>
            <c:invertIfNegative val="0"/>
            <c:bubble3D val="0"/>
            <c:spPr>
              <a:solidFill>
                <a:srgbClr val="92D050"/>
              </a:solidFill>
              <a:ln>
                <a:noFill/>
              </a:ln>
              <a:effectLst/>
            </c:spPr>
            <c:extLst>
              <c:ext xmlns:c16="http://schemas.microsoft.com/office/drawing/2014/chart" uri="{C3380CC4-5D6E-409C-BE32-E72D297353CC}">
                <c16:uniqueId val="{00000006-483A-4FF2-95C4-7515ABD1D238}"/>
              </c:ext>
            </c:extLst>
          </c:dPt>
          <c:dPt>
            <c:idx val="11"/>
            <c:invertIfNegative val="0"/>
            <c:bubble3D val="0"/>
            <c:spPr>
              <a:solidFill>
                <a:srgbClr val="92D050"/>
              </a:solidFill>
              <a:ln>
                <a:noFill/>
              </a:ln>
              <a:effectLst/>
            </c:spPr>
            <c:extLst>
              <c:ext xmlns:c16="http://schemas.microsoft.com/office/drawing/2014/chart" uri="{C3380CC4-5D6E-409C-BE32-E72D297353CC}">
                <c16:uniqueId val="{00000007-483A-4FF2-95C4-7515ABD1D238}"/>
              </c:ext>
            </c:extLst>
          </c:dPt>
          <c:dPt>
            <c:idx val="12"/>
            <c:invertIfNegative val="0"/>
            <c:bubble3D val="0"/>
            <c:spPr>
              <a:solidFill>
                <a:srgbClr val="92D050"/>
              </a:solidFill>
              <a:ln>
                <a:noFill/>
              </a:ln>
              <a:effectLst/>
            </c:spPr>
            <c:extLst>
              <c:ext xmlns:c16="http://schemas.microsoft.com/office/drawing/2014/chart" uri="{C3380CC4-5D6E-409C-BE32-E72D297353CC}">
                <c16:uniqueId val="{00000008-483A-4FF2-95C4-7515ABD1D238}"/>
              </c:ext>
            </c:extLst>
          </c:dPt>
          <c:dPt>
            <c:idx val="18"/>
            <c:invertIfNegative val="0"/>
            <c:bubble3D val="0"/>
            <c:spPr>
              <a:solidFill>
                <a:srgbClr val="92D050"/>
              </a:solidFill>
              <a:ln>
                <a:noFill/>
              </a:ln>
              <a:effectLst/>
            </c:spPr>
            <c:extLst>
              <c:ext xmlns:c16="http://schemas.microsoft.com/office/drawing/2014/chart" uri="{C3380CC4-5D6E-409C-BE32-E72D297353CC}">
                <c16:uniqueId val="{00000009-483A-4FF2-95C4-7515ABD1D238}"/>
              </c:ext>
            </c:extLst>
          </c:dPt>
          <c:dPt>
            <c:idx val="20"/>
            <c:invertIfNegative val="0"/>
            <c:bubble3D val="0"/>
            <c:spPr>
              <a:solidFill>
                <a:srgbClr val="C00000"/>
              </a:solidFill>
              <a:ln>
                <a:noFill/>
              </a:ln>
              <a:effectLst/>
            </c:spPr>
            <c:extLst>
              <c:ext xmlns:c16="http://schemas.microsoft.com/office/drawing/2014/chart" uri="{C3380CC4-5D6E-409C-BE32-E72D297353CC}">
                <c16:uniqueId val="{00000003-483A-4FF2-95C4-7515ABD1D238}"/>
              </c:ext>
            </c:extLst>
          </c:dPt>
          <c:dPt>
            <c:idx val="21"/>
            <c:invertIfNegative val="0"/>
            <c:bubble3D val="0"/>
            <c:spPr>
              <a:solidFill>
                <a:srgbClr val="92D050"/>
              </a:solidFill>
              <a:ln>
                <a:noFill/>
              </a:ln>
              <a:effectLst/>
            </c:spPr>
            <c:extLst>
              <c:ext xmlns:c16="http://schemas.microsoft.com/office/drawing/2014/chart" uri="{C3380CC4-5D6E-409C-BE32-E72D297353CC}">
                <c16:uniqueId val="{0000000A-483A-4FF2-95C4-7515ABD1D238}"/>
              </c:ext>
            </c:extLst>
          </c:dPt>
          <c:dPt>
            <c:idx val="24"/>
            <c:invertIfNegative val="0"/>
            <c:bubble3D val="0"/>
            <c:spPr>
              <a:solidFill>
                <a:srgbClr val="92D050"/>
              </a:solidFill>
              <a:ln>
                <a:noFill/>
              </a:ln>
              <a:effectLst/>
            </c:spPr>
            <c:extLst>
              <c:ext xmlns:c16="http://schemas.microsoft.com/office/drawing/2014/chart" uri="{C3380CC4-5D6E-409C-BE32-E72D297353CC}">
                <c16:uniqueId val="{0000000B-483A-4FF2-95C4-7515ABD1D238}"/>
              </c:ext>
            </c:extLst>
          </c:dPt>
          <c:dPt>
            <c:idx val="30"/>
            <c:invertIfNegative val="0"/>
            <c:bubble3D val="0"/>
            <c:spPr>
              <a:solidFill>
                <a:srgbClr val="92D050"/>
              </a:solidFill>
              <a:ln>
                <a:noFill/>
              </a:ln>
              <a:effectLst/>
            </c:spPr>
            <c:extLst>
              <c:ext xmlns:c16="http://schemas.microsoft.com/office/drawing/2014/chart" uri="{C3380CC4-5D6E-409C-BE32-E72D297353CC}">
                <c16:uniqueId val="{0000000C-483A-4FF2-95C4-7515ABD1D238}"/>
              </c:ext>
            </c:extLst>
          </c:dPt>
          <c:dPt>
            <c:idx val="32"/>
            <c:invertIfNegative val="0"/>
            <c:bubble3D val="0"/>
            <c:spPr>
              <a:solidFill>
                <a:srgbClr val="92D050"/>
              </a:solidFill>
              <a:ln>
                <a:noFill/>
              </a:ln>
              <a:effectLst/>
            </c:spPr>
            <c:extLst>
              <c:ext xmlns:c16="http://schemas.microsoft.com/office/drawing/2014/chart" uri="{C3380CC4-5D6E-409C-BE32-E72D297353CC}">
                <c16:uniqueId val="{0000000D-483A-4FF2-95C4-7515ABD1D238}"/>
              </c:ext>
            </c:extLst>
          </c:dPt>
          <c:dPt>
            <c:idx val="36"/>
            <c:invertIfNegative val="0"/>
            <c:bubble3D val="0"/>
            <c:spPr>
              <a:solidFill>
                <a:srgbClr val="92D050"/>
              </a:solidFill>
              <a:ln>
                <a:noFill/>
              </a:ln>
              <a:effectLst/>
            </c:spPr>
            <c:extLst>
              <c:ext xmlns:c16="http://schemas.microsoft.com/office/drawing/2014/chart" uri="{C3380CC4-5D6E-409C-BE32-E72D297353CC}">
                <c16:uniqueId val="{0000000E-483A-4FF2-95C4-7515ABD1D238}"/>
              </c:ext>
            </c:extLst>
          </c:dPt>
          <c:dPt>
            <c:idx val="37"/>
            <c:invertIfNegative val="0"/>
            <c:bubble3D val="0"/>
            <c:spPr>
              <a:solidFill>
                <a:srgbClr val="92D050"/>
              </a:solidFill>
              <a:ln>
                <a:noFill/>
              </a:ln>
              <a:effectLst/>
            </c:spPr>
            <c:extLst>
              <c:ext xmlns:c16="http://schemas.microsoft.com/office/drawing/2014/chart" uri="{C3380CC4-5D6E-409C-BE32-E72D297353CC}">
                <c16:uniqueId val="{0000000F-483A-4FF2-95C4-7515ABD1D238}"/>
              </c:ext>
            </c:extLst>
          </c:dPt>
          <c:dPt>
            <c:idx val="41"/>
            <c:invertIfNegative val="0"/>
            <c:bubble3D val="0"/>
            <c:spPr>
              <a:solidFill>
                <a:srgbClr val="92D050"/>
              </a:solidFill>
              <a:ln>
                <a:noFill/>
              </a:ln>
              <a:effectLst/>
            </c:spPr>
            <c:extLst>
              <c:ext xmlns:c16="http://schemas.microsoft.com/office/drawing/2014/chart" uri="{C3380CC4-5D6E-409C-BE32-E72D297353CC}">
                <c16:uniqueId val="{00000010-483A-4FF2-95C4-7515ABD1D238}"/>
              </c:ext>
            </c:extLst>
          </c:dPt>
          <c:dPt>
            <c:idx val="45"/>
            <c:invertIfNegative val="0"/>
            <c:bubble3D val="0"/>
            <c:spPr>
              <a:solidFill>
                <a:srgbClr val="92D050"/>
              </a:solidFill>
              <a:ln>
                <a:noFill/>
              </a:ln>
              <a:effectLst/>
            </c:spPr>
            <c:extLst>
              <c:ext xmlns:c16="http://schemas.microsoft.com/office/drawing/2014/chart" uri="{C3380CC4-5D6E-409C-BE32-E72D297353CC}">
                <c16:uniqueId val="{00000011-483A-4FF2-95C4-7515ABD1D238}"/>
              </c:ext>
            </c:extLst>
          </c:dPt>
          <c:dPt>
            <c:idx val="49"/>
            <c:invertIfNegative val="0"/>
            <c:bubble3D val="0"/>
            <c:spPr>
              <a:solidFill>
                <a:srgbClr val="7030A0"/>
              </a:solidFill>
              <a:ln>
                <a:noFill/>
              </a:ln>
              <a:effectLst/>
            </c:spPr>
            <c:extLst>
              <c:ext xmlns:c16="http://schemas.microsoft.com/office/drawing/2014/chart" uri="{C3380CC4-5D6E-409C-BE32-E72D297353CC}">
                <c16:uniqueId val="{00000004-483A-4FF2-95C4-7515ABD1D238}"/>
              </c:ext>
            </c:extLst>
          </c:dPt>
          <c:dPt>
            <c:idx val="51"/>
            <c:invertIfNegative val="0"/>
            <c:bubble3D val="0"/>
            <c:spPr>
              <a:solidFill>
                <a:srgbClr val="92D050"/>
              </a:solidFill>
              <a:ln>
                <a:noFill/>
              </a:ln>
              <a:effectLst/>
            </c:spPr>
            <c:extLst>
              <c:ext xmlns:c16="http://schemas.microsoft.com/office/drawing/2014/chart" uri="{C3380CC4-5D6E-409C-BE32-E72D297353CC}">
                <c16:uniqueId val="{00000002-483A-4FF2-95C4-7515ABD1D238}"/>
              </c:ext>
            </c:extLst>
          </c:dPt>
          <c:dLbls>
            <c:dLbl>
              <c:idx val="0"/>
              <c:layout>
                <c:manualLayout>
                  <c:x val="0"/>
                  <c:y val="-4.71142520612485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3A-4FF2-95C4-7515ABD1D238}"/>
                </c:ext>
              </c:extLst>
            </c:dLbl>
            <c:dLbl>
              <c:idx val="7"/>
              <c:layout>
                <c:manualLayout>
                  <c:x val="1.0681085739934933E-3"/>
                  <c:y val="-1.8845700824499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3A-4FF2-95C4-7515ABD1D238}"/>
                </c:ext>
              </c:extLst>
            </c:dLbl>
            <c:dLbl>
              <c:idx val="20"/>
              <c:layout>
                <c:manualLayout>
                  <c:x val="-4.272434295973895E-3"/>
                  <c:y val="-2.8268551236749116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3A-4FF2-95C4-7515ABD1D238}"/>
                </c:ext>
              </c:extLst>
            </c:dLbl>
            <c:dLbl>
              <c:idx val="49"/>
              <c:layout>
                <c:manualLayout>
                  <c:x val="-4.3207346703081198E-2"/>
                  <c:y val="-1.4134275618374558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3A-4FF2-95C4-7515ABD1D238}"/>
                </c:ext>
              </c:extLst>
            </c:dLbl>
            <c:dLbl>
              <c:idx val="51"/>
              <c:layout>
                <c:manualLayout>
                  <c:x val="-6.4086514439608425E-3"/>
                  <c:y val="-1.88457008244994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3A-4FF2-95C4-7515ABD1D23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4.1A'!$A$170:$A$221</c:f>
              <c:strCache>
                <c:ptCount val="52"/>
                <c:pt idx="0">
                  <c:v>Florida</c:v>
                </c:pt>
                <c:pt idx="1">
                  <c:v>Nevada</c:v>
                </c:pt>
                <c:pt idx="2">
                  <c:v>D.C.</c:v>
                </c:pt>
                <c:pt idx="3">
                  <c:v>Wyoming</c:v>
                </c:pt>
                <c:pt idx="4">
                  <c:v>Alaska</c:v>
                </c:pt>
                <c:pt idx="5">
                  <c:v>New Mexico</c:v>
                </c:pt>
                <c:pt idx="6">
                  <c:v>California</c:v>
                </c:pt>
                <c:pt idx="7">
                  <c:v>Georgia</c:v>
                </c:pt>
                <c:pt idx="8">
                  <c:v>Louisiana</c:v>
                </c:pt>
                <c:pt idx="9">
                  <c:v>Hawaii</c:v>
                </c:pt>
                <c:pt idx="10">
                  <c:v>New York</c:v>
                </c:pt>
                <c:pt idx="11">
                  <c:v>West Virginia</c:v>
                </c:pt>
                <c:pt idx="12">
                  <c:v>North Carolina</c:v>
                </c:pt>
                <c:pt idx="13">
                  <c:v>Maine</c:v>
                </c:pt>
                <c:pt idx="14">
                  <c:v>Massachusetts</c:v>
                </c:pt>
                <c:pt idx="15">
                  <c:v>New Jersey</c:v>
                </c:pt>
                <c:pt idx="16">
                  <c:v>Utah</c:v>
                </c:pt>
                <c:pt idx="17">
                  <c:v>Nebraska</c:v>
                </c:pt>
                <c:pt idx="18">
                  <c:v>Arkansas</c:v>
                </c:pt>
                <c:pt idx="19">
                  <c:v>South Dakota</c:v>
                </c:pt>
                <c:pt idx="20">
                  <c:v>U.S.</c:v>
                </c:pt>
                <c:pt idx="21">
                  <c:v>Maryland</c:v>
                </c:pt>
                <c:pt idx="22">
                  <c:v>Rhode Island</c:v>
                </c:pt>
                <c:pt idx="23">
                  <c:v>Montana</c:v>
                </c:pt>
                <c:pt idx="24">
                  <c:v>Oklahoma</c:v>
                </c:pt>
                <c:pt idx="25">
                  <c:v>Kansas</c:v>
                </c:pt>
                <c:pt idx="26">
                  <c:v>Wisconsin</c:v>
                </c:pt>
                <c:pt idx="27">
                  <c:v>Illinois</c:v>
                </c:pt>
                <c:pt idx="28">
                  <c:v>North Dakota</c:v>
                </c:pt>
                <c:pt idx="29">
                  <c:v>Idaho</c:v>
                </c:pt>
                <c:pt idx="30">
                  <c:v>Virginia</c:v>
                </c:pt>
                <c:pt idx="31">
                  <c:v>New Hampshire</c:v>
                </c:pt>
                <c:pt idx="32">
                  <c:v>Kentucky</c:v>
                </c:pt>
                <c:pt idx="33">
                  <c:v>Missouri</c:v>
                </c:pt>
                <c:pt idx="34">
                  <c:v>Washington</c:v>
                </c:pt>
                <c:pt idx="35">
                  <c:v>Ohio</c:v>
                </c:pt>
                <c:pt idx="36">
                  <c:v>Tennessee</c:v>
                </c:pt>
                <c:pt idx="37">
                  <c:v>Texas</c:v>
                </c:pt>
                <c:pt idx="38">
                  <c:v>Connecticut</c:v>
                </c:pt>
                <c:pt idx="39">
                  <c:v>Arizona</c:v>
                </c:pt>
                <c:pt idx="40">
                  <c:v>Pennsylvania</c:v>
                </c:pt>
                <c:pt idx="41">
                  <c:v>Mississippi</c:v>
                </c:pt>
                <c:pt idx="42">
                  <c:v>Indiana</c:v>
                </c:pt>
                <c:pt idx="43">
                  <c:v>Minnesota</c:v>
                </c:pt>
                <c:pt idx="44">
                  <c:v>Oregon</c:v>
                </c:pt>
                <c:pt idx="45">
                  <c:v>South Carolina</c:v>
                </c:pt>
                <c:pt idx="46">
                  <c:v>Colorado</c:v>
                </c:pt>
                <c:pt idx="47">
                  <c:v>Iowa</c:v>
                </c:pt>
                <c:pt idx="48">
                  <c:v>Vermont</c:v>
                </c:pt>
                <c:pt idx="49">
                  <c:v>Alabama</c:v>
                </c:pt>
                <c:pt idx="50">
                  <c:v>Michigan</c:v>
                </c:pt>
                <c:pt idx="51">
                  <c:v>Delaware</c:v>
                </c:pt>
              </c:strCache>
            </c:strRef>
          </c:cat>
          <c:val>
            <c:numRef>
              <c:f>'Table 4.1A'!$B$170:$B$221</c:f>
              <c:numCache>
                <c:formatCode>"$"#,##0_);[Red]\("$"#,##0\)</c:formatCode>
                <c:ptCount val="52"/>
                <c:pt idx="0">
                  <c:v>2296</c:v>
                </c:pt>
                <c:pt idx="1">
                  <c:v>2636</c:v>
                </c:pt>
                <c:pt idx="2">
                  <c:v>3705</c:v>
                </c:pt>
                <c:pt idx="3">
                  <c:v>3910</c:v>
                </c:pt>
                <c:pt idx="4">
                  <c:v>4562</c:v>
                </c:pt>
                <c:pt idx="5">
                  <c:v>4585</c:v>
                </c:pt>
                <c:pt idx="6">
                  <c:v>5764</c:v>
                </c:pt>
                <c:pt idx="7">
                  <c:v>5835</c:v>
                </c:pt>
                <c:pt idx="8">
                  <c:v>5921</c:v>
                </c:pt>
                <c:pt idx="9">
                  <c:v>6035</c:v>
                </c:pt>
                <c:pt idx="10">
                  <c:v>7107</c:v>
                </c:pt>
                <c:pt idx="11">
                  <c:v>8565</c:v>
                </c:pt>
                <c:pt idx="12">
                  <c:v>8727</c:v>
                </c:pt>
                <c:pt idx="13">
                  <c:v>8734</c:v>
                </c:pt>
                <c:pt idx="14">
                  <c:v>8742</c:v>
                </c:pt>
                <c:pt idx="15">
                  <c:v>8747</c:v>
                </c:pt>
                <c:pt idx="16">
                  <c:v>8964</c:v>
                </c:pt>
                <c:pt idx="17">
                  <c:v>9168</c:v>
                </c:pt>
                <c:pt idx="18">
                  <c:v>9355</c:v>
                </c:pt>
                <c:pt idx="19">
                  <c:v>9944</c:v>
                </c:pt>
                <c:pt idx="20">
                  <c:v>10505</c:v>
                </c:pt>
                <c:pt idx="21">
                  <c:v>10536</c:v>
                </c:pt>
                <c:pt idx="22">
                  <c:v>10607</c:v>
                </c:pt>
                <c:pt idx="23">
                  <c:v>10726</c:v>
                </c:pt>
                <c:pt idx="24">
                  <c:v>11023</c:v>
                </c:pt>
                <c:pt idx="25">
                  <c:v>11080</c:v>
                </c:pt>
                <c:pt idx="26">
                  <c:v>11084</c:v>
                </c:pt>
                <c:pt idx="27">
                  <c:v>11114</c:v>
                </c:pt>
                <c:pt idx="28">
                  <c:v>11159</c:v>
                </c:pt>
                <c:pt idx="29">
                  <c:v>11283</c:v>
                </c:pt>
                <c:pt idx="30">
                  <c:v>11360</c:v>
                </c:pt>
                <c:pt idx="31">
                  <c:v>11527</c:v>
                </c:pt>
                <c:pt idx="32">
                  <c:v>11733</c:v>
                </c:pt>
                <c:pt idx="33">
                  <c:v>11740</c:v>
                </c:pt>
                <c:pt idx="34">
                  <c:v>11895</c:v>
                </c:pt>
                <c:pt idx="35">
                  <c:v>12538</c:v>
                </c:pt>
                <c:pt idx="36">
                  <c:v>13006</c:v>
                </c:pt>
                <c:pt idx="37">
                  <c:v>13085</c:v>
                </c:pt>
                <c:pt idx="38">
                  <c:v>13335</c:v>
                </c:pt>
                <c:pt idx="39">
                  <c:v>13982</c:v>
                </c:pt>
                <c:pt idx="40">
                  <c:v>13984</c:v>
                </c:pt>
                <c:pt idx="41">
                  <c:v>14342</c:v>
                </c:pt>
                <c:pt idx="42">
                  <c:v>14352</c:v>
                </c:pt>
                <c:pt idx="43">
                  <c:v>14359</c:v>
                </c:pt>
                <c:pt idx="44">
                  <c:v>14723</c:v>
                </c:pt>
                <c:pt idx="45">
                  <c:v>16417</c:v>
                </c:pt>
                <c:pt idx="46">
                  <c:v>16979</c:v>
                </c:pt>
                <c:pt idx="47">
                  <c:v>17116</c:v>
                </c:pt>
                <c:pt idx="48">
                  <c:v>17850</c:v>
                </c:pt>
                <c:pt idx="49">
                  <c:v>19550</c:v>
                </c:pt>
                <c:pt idx="50">
                  <c:v>21376</c:v>
                </c:pt>
                <c:pt idx="51">
                  <c:v>26304</c:v>
                </c:pt>
              </c:numCache>
            </c:numRef>
          </c:val>
          <c:extLst>
            <c:ext xmlns:c16="http://schemas.microsoft.com/office/drawing/2014/chart" uri="{C3380CC4-5D6E-409C-BE32-E72D297353CC}">
              <c16:uniqueId val="{00000000-483A-4FF2-95C4-7515ABD1D238}"/>
            </c:ext>
          </c:extLst>
        </c:ser>
        <c:dLbls>
          <c:showLegendKey val="0"/>
          <c:showVal val="0"/>
          <c:showCatName val="0"/>
          <c:showSerName val="0"/>
          <c:showPercent val="0"/>
          <c:showBubbleSize val="0"/>
        </c:dLbls>
        <c:gapWidth val="35"/>
        <c:overlap val="-27"/>
        <c:axId val="326932847"/>
        <c:axId val="326922767"/>
      </c:barChart>
      <c:catAx>
        <c:axId val="326932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26922767"/>
        <c:crosses val="autoZero"/>
        <c:auto val="1"/>
        <c:lblAlgn val="ctr"/>
        <c:lblOffset val="100"/>
        <c:noMultiLvlLbl val="0"/>
      </c:catAx>
      <c:valAx>
        <c:axId val="326922767"/>
        <c:scaling>
          <c:orientation val="minMax"/>
        </c:scaling>
        <c:delete val="1"/>
        <c:axPos val="l"/>
        <c:numFmt formatCode="&quot;$&quot;#,##0_);[Red]\(&quot;$&quot;#,##0\)" sourceLinked="1"/>
        <c:majorTickMark val="none"/>
        <c:minorTickMark val="none"/>
        <c:tickLblPos val="nextTo"/>
        <c:crossAx val="3269328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63099219620958E-2"/>
          <c:y val="0.27337196253939039"/>
          <c:w val="0.97324414715719065"/>
          <c:h val="0.50324058072961197"/>
        </c:manualLayout>
      </c:layout>
      <c:barChart>
        <c:barDir val="col"/>
        <c:grouping val="clustered"/>
        <c:varyColors val="0"/>
        <c:ser>
          <c:idx val="0"/>
          <c:order val="0"/>
          <c:tx>
            <c:strRef>
              <c:f>'Table 1.4'!$B$3</c:f>
              <c:strCache>
                <c:ptCount val="1"/>
                <c:pt idx="0">
                  <c:v>% General Public Operations</c:v>
                </c:pt>
              </c:strCache>
            </c:strRef>
          </c:tx>
          <c:spPr>
            <a:solidFill>
              <a:schemeClr val="accent1"/>
            </a:solidFill>
            <a:ln>
              <a:noFill/>
            </a:ln>
            <a:effectLst/>
          </c:spPr>
          <c:invertIfNegative val="0"/>
          <c:cat>
            <c:strRef>
              <c:f>'Table 1.4'!$A$4:$A$55</c:f>
              <c:strCache>
                <c:ptCount val="52"/>
                <c:pt idx="0">
                  <c:v>Rhode Island</c:v>
                </c:pt>
                <c:pt idx="1">
                  <c:v>Washington</c:v>
                </c:pt>
                <c:pt idx="2">
                  <c:v>Illinois</c:v>
                </c:pt>
                <c:pt idx="3">
                  <c:v>Massachusetts</c:v>
                </c:pt>
                <c:pt idx="4">
                  <c:v>Delaware</c:v>
                </c:pt>
                <c:pt idx="5">
                  <c:v>Pennsylvania</c:v>
                </c:pt>
                <c:pt idx="6">
                  <c:v>D.C.</c:v>
                </c:pt>
                <c:pt idx="7">
                  <c:v>New York</c:v>
                </c:pt>
                <c:pt idx="8">
                  <c:v>California</c:v>
                </c:pt>
                <c:pt idx="9">
                  <c:v>Michigan</c:v>
                </c:pt>
                <c:pt idx="10">
                  <c:v>Alaska</c:v>
                </c:pt>
                <c:pt idx="11">
                  <c:v>Utah</c:v>
                </c:pt>
                <c:pt idx="12">
                  <c:v>Florida</c:v>
                </c:pt>
                <c:pt idx="13">
                  <c:v>New Hampshire</c:v>
                </c:pt>
                <c:pt idx="14">
                  <c:v>Ohio</c:v>
                </c:pt>
                <c:pt idx="15">
                  <c:v>Kentucky</c:v>
                </c:pt>
                <c:pt idx="16">
                  <c:v>Maine</c:v>
                </c:pt>
                <c:pt idx="17">
                  <c:v>U.S.</c:v>
                </c:pt>
                <c:pt idx="18">
                  <c:v>Idaho</c:v>
                </c:pt>
                <c:pt idx="19">
                  <c:v>Virginia</c:v>
                </c:pt>
                <c:pt idx="20">
                  <c:v>Georgia</c:v>
                </c:pt>
                <c:pt idx="21">
                  <c:v>Maryland</c:v>
                </c:pt>
                <c:pt idx="22">
                  <c:v>Minnesota</c:v>
                </c:pt>
                <c:pt idx="23">
                  <c:v>New Jersey</c:v>
                </c:pt>
                <c:pt idx="24">
                  <c:v>Arizona</c:v>
                </c:pt>
                <c:pt idx="25">
                  <c:v>Wisconsin</c:v>
                </c:pt>
                <c:pt idx="26">
                  <c:v>Oregon</c:v>
                </c:pt>
                <c:pt idx="27">
                  <c:v>North Carolina</c:v>
                </c:pt>
                <c:pt idx="28">
                  <c:v>Colorado</c:v>
                </c:pt>
                <c:pt idx="29">
                  <c:v>South Carolina</c:v>
                </c:pt>
                <c:pt idx="30">
                  <c:v>Wyoming</c:v>
                </c:pt>
                <c:pt idx="31">
                  <c:v>New Mexico</c:v>
                </c:pt>
                <c:pt idx="32">
                  <c:v>Nevada</c:v>
                </c:pt>
                <c:pt idx="33">
                  <c:v>Oklahoma</c:v>
                </c:pt>
                <c:pt idx="34">
                  <c:v>Iowa</c:v>
                </c:pt>
                <c:pt idx="35">
                  <c:v>Indiana</c:v>
                </c:pt>
                <c:pt idx="36">
                  <c:v>Missouri</c:v>
                </c:pt>
                <c:pt idx="37">
                  <c:v>Vermont</c:v>
                </c:pt>
                <c:pt idx="38">
                  <c:v>Montana</c:v>
                </c:pt>
                <c:pt idx="39">
                  <c:v>South Dakota</c:v>
                </c:pt>
                <c:pt idx="40">
                  <c:v>Texas</c:v>
                </c:pt>
                <c:pt idx="41">
                  <c:v>Tennessee</c:v>
                </c:pt>
                <c:pt idx="42">
                  <c:v>Alabama</c:v>
                </c:pt>
                <c:pt idx="43">
                  <c:v>Hawaii</c:v>
                </c:pt>
                <c:pt idx="44">
                  <c:v>Kansas</c:v>
                </c:pt>
                <c:pt idx="45">
                  <c:v>Nebraska</c:v>
                </c:pt>
                <c:pt idx="46">
                  <c:v>Arkansas</c:v>
                </c:pt>
                <c:pt idx="47">
                  <c:v>Connecticut</c:v>
                </c:pt>
                <c:pt idx="48">
                  <c:v>North Dakota</c:v>
                </c:pt>
                <c:pt idx="49">
                  <c:v>Louisiana</c:v>
                </c:pt>
                <c:pt idx="50">
                  <c:v>West Virginia</c:v>
                </c:pt>
                <c:pt idx="51">
                  <c:v>Mississippi</c:v>
                </c:pt>
              </c:strCache>
            </c:strRef>
          </c:cat>
          <c:val>
            <c:numRef>
              <c:f>'Table 1.4'!$B$4:$B$55</c:f>
            </c:numRef>
          </c:val>
          <c:extLst>
            <c:ext xmlns:c16="http://schemas.microsoft.com/office/drawing/2014/chart" uri="{C3380CC4-5D6E-409C-BE32-E72D297353CC}">
              <c16:uniqueId val="{00000000-B771-4C00-9709-A5464A53713B}"/>
            </c:ext>
          </c:extLst>
        </c:ser>
        <c:ser>
          <c:idx val="1"/>
          <c:order val="1"/>
          <c:tx>
            <c:strRef>
              <c:f>'Table 1.4'!$C$3</c:f>
              <c:strCache>
                <c:ptCount val="1"/>
                <c:pt idx="0">
                  <c:v>% Agency Funding</c:v>
                </c:pt>
              </c:strCache>
            </c:strRef>
          </c:tx>
          <c:spPr>
            <a:solidFill>
              <a:schemeClr val="accent2"/>
            </a:solidFill>
            <a:ln>
              <a:noFill/>
            </a:ln>
            <a:effectLst/>
          </c:spPr>
          <c:invertIfNegative val="0"/>
          <c:cat>
            <c:strRef>
              <c:f>'Table 1.4'!$A$4:$A$55</c:f>
              <c:strCache>
                <c:ptCount val="52"/>
                <c:pt idx="0">
                  <c:v>Rhode Island</c:v>
                </c:pt>
                <c:pt idx="1">
                  <c:v>Washington</c:v>
                </c:pt>
                <c:pt idx="2">
                  <c:v>Illinois</c:v>
                </c:pt>
                <c:pt idx="3">
                  <c:v>Massachusetts</c:v>
                </c:pt>
                <c:pt idx="4">
                  <c:v>Delaware</c:v>
                </c:pt>
                <c:pt idx="5">
                  <c:v>Pennsylvania</c:v>
                </c:pt>
                <c:pt idx="6">
                  <c:v>D.C.</c:v>
                </c:pt>
                <c:pt idx="7">
                  <c:v>New York</c:v>
                </c:pt>
                <c:pt idx="8">
                  <c:v>California</c:v>
                </c:pt>
                <c:pt idx="9">
                  <c:v>Michigan</c:v>
                </c:pt>
                <c:pt idx="10">
                  <c:v>Alaska</c:v>
                </c:pt>
                <c:pt idx="11">
                  <c:v>Utah</c:v>
                </c:pt>
                <c:pt idx="12">
                  <c:v>Florida</c:v>
                </c:pt>
                <c:pt idx="13">
                  <c:v>New Hampshire</c:v>
                </c:pt>
                <c:pt idx="14">
                  <c:v>Ohio</c:v>
                </c:pt>
                <c:pt idx="15">
                  <c:v>Kentucky</c:v>
                </c:pt>
                <c:pt idx="16">
                  <c:v>Maine</c:v>
                </c:pt>
                <c:pt idx="17">
                  <c:v>U.S.</c:v>
                </c:pt>
                <c:pt idx="18">
                  <c:v>Idaho</c:v>
                </c:pt>
                <c:pt idx="19">
                  <c:v>Virginia</c:v>
                </c:pt>
                <c:pt idx="20">
                  <c:v>Georgia</c:v>
                </c:pt>
                <c:pt idx="21">
                  <c:v>Maryland</c:v>
                </c:pt>
                <c:pt idx="22">
                  <c:v>Minnesota</c:v>
                </c:pt>
                <c:pt idx="23">
                  <c:v>New Jersey</c:v>
                </c:pt>
                <c:pt idx="24">
                  <c:v>Arizona</c:v>
                </c:pt>
                <c:pt idx="25">
                  <c:v>Wisconsin</c:v>
                </c:pt>
                <c:pt idx="26">
                  <c:v>Oregon</c:v>
                </c:pt>
                <c:pt idx="27">
                  <c:v>North Carolina</c:v>
                </c:pt>
                <c:pt idx="28">
                  <c:v>Colorado</c:v>
                </c:pt>
                <c:pt idx="29">
                  <c:v>South Carolina</c:v>
                </c:pt>
                <c:pt idx="30">
                  <c:v>Wyoming</c:v>
                </c:pt>
                <c:pt idx="31">
                  <c:v>New Mexico</c:v>
                </c:pt>
                <c:pt idx="32">
                  <c:v>Nevada</c:v>
                </c:pt>
                <c:pt idx="33">
                  <c:v>Oklahoma</c:v>
                </c:pt>
                <c:pt idx="34">
                  <c:v>Iowa</c:v>
                </c:pt>
                <c:pt idx="35">
                  <c:v>Indiana</c:v>
                </c:pt>
                <c:pt idx="36">
                  <c:v>Missouri</c:v>
                </c:pt>
                <c:pt idx="37">
                  <c:v>Vermont</c:v>
                </c:pt>
                <c:pt idx="38">
                  <c:v>Montana</c:v>
                </c:pt>
                <c:pt idx="39">
                  <c:v>South Dakota</c:v>
                </c:pt>
                <c:pt idx="40">
                  <c:v>Texas</c:v>
                </c:pt>
                <c:pt idx="41">
                  <c:v>Tennessee</c:v>
                </c:pt>
                <c:pt idx="42">
                  <c:v>Alabama</c:v>
                </c:pt>
                <c:pt idx="43">
                  <c:v>Hawaii</c:v>
                </c:pt>
                <c:pt idx="44">
                  <c:v>Kansas</c:v>
                </c:pt>
                <c:pt idx="45">
                  <c:v>Nebraska</c:v>
                </c:pt>
                <c:pt idx="46">
                  <c:v>Arkansas</c:v>
                </c:pt>
                <c:pt idx="47">
                  <c:v>Connecticut</c:v>
                </c:pt>
                <c:pt idx="48">
                  <c:v>North Dakota</c:v>
                </c:pt>
                <c:pt idx="49">
                  <c:v>Louisiana</c:v>
                </c:pt>
                <c:pt idx="50">
                  <c:v>West Virginia</c:v>
                </c:pt>
                <c:pt idx="51">
                  <c:v>Mississippi</c:v>
                </c:pt>
              </c:strCache>
            </c:strRef>
          </c:cat>
          <c:val>
            <c:numRef>
              <c:f>'Table 1.4'!$C$4:$C$55</c:f>
            </c:numRef>
          </c:val>
          <c:extLst>
            <c:ext xmlns:c16="http://schemas.microsoft.com/office/drawing/2014/chart" uri="{C3380CC4-5D6E-409C-BE32-E72D297353CC}">
              <c16:uniqueId val="{00000001-B771-4C00-9709-A5464A53713B}"/>
            </c:ext>
          </c:extLst>
        </c:ser>
        <c:ser>
          <c:idx val="2"/>
          <c:order val="2"/>
          <c:tx>
            <c:strRef>
              <c:f>'Table 1.4'!$D$3</c:f>
              <c:strCache>
                <c:ptCount val="1"/>
                <c:pt idx="0">
                  <c:v>% Research - Agriculture - Medical  (RAM)</c:v>
                </c:pt>
              </c:strCache>
            </c:strRef>
          </c:tx>
          <c:spPr>
            <a:solidFill>
              <a:srgbClr val="5B9BD5"/>
            </a:solidFill>
            <a:ln>
              <a:noFill/>
            </a:ln>
            <a:effectLst/>
          </c:spPr>
          <c:invertIfNegative val="0"/>
          <c:dPt>
            <c:idx val="4"/>
            <c:invertIfNegative val="0"/>
            <c:bubble3D val="0"/>
            <c:spPr>
              <a:solidFill>
                <a:srgbClr val="92D050"/>
              </a:solidFill>
              <a:ln>
                <a:noFill/>
              </a:ln>
              <a:effectLst/>
            </c:spPr>
            <c:extLst>
              <c:ext xmlns:c16="http://schemas.microsoft.com/office/drawing/2014/chart" uri="{C3380CC4-5D6E-409C-BE32-E72D297353CC}">
                <c16:uniqueId val="{00000002-FB8E-4092-854B-9D3DC665AD0F}"/>
              </c:ext>
            </c:extLst>
          </c:dPt>
          <c:dPt>
            <c:idx val="12"/>
            <c:invertIfNegative val="0"/>
            <c:bubble3D val="0"/>
            <c:spPr>
              <a:solidFill>
                <a:srgbClr val="92D050"/>
              </a:solidFill>
              <a:ln>
                <a:noFill/>
              </a:ln>
              <a:effectLst/>
            </c:spPr>
            <c:extLst>
              <c:ext xmlns:c16="http://schemas.microsoft.com/office/drawing/2014/chart" uri="{C3380CC4-5D6E-409C-BE32-E72D297353CC}">
                <c16:uniqueId val="{00000003-FB8E-4092-854B-9D3DC665AD0F}"/>
              </c:ext>
            </c:extLst>
          </c:dPt>
          <c:dPt>
            <c:idx val="15"/>
            <c:invertIfNegative val="0"/>
            <c:bubble3D val="0"/>
            <c:spPr>
              <a:solidFill>
                <a:srgbClr val="92D050"/>
              </a:solidFill>
              <a:ln>
                <a:noFill/>
              </a:ln>
              <a:effectLst/>
            </c:spPr>
            <c:extLst>
              <c:ext xmlns:c16="http://schemas.microsoft.com/office/drawing/2014/chart" uri="{C3380CC4-5D6E-409C-BE32-E72D297353CC}">
                <c16:uniqueId val="{00000004-FB8E-4092-854B-9D3DC665AD0F}"/>
              </c:ext>
            </c:extLst>
          </c:dPt>
          <c:dPt>
            <c:idx val="17"/>
            <c:invertIfNegative val="0"/>
            <c:bubble3D val="0"/>
            <c:spPr>
              <a:solidFill>
                <a:srgbClr val="C00000"/>
              </a:solidFill>
              <a:ln>
                <a:noFill/>
              </a:ln>
              <a:effectLst/>
            </c:spPr>
            <c:extLst>
              <c:ext xmlns:c16="http://schemas.microsoft.com/office/drawing/2014/chart" uri="{C3380CC4-5D6E-409C-BE32-E72D297353CC}">
                <c16:uniqueId val="{00000000-FB8E-4092-854B-9D3DC665AD0F}"/>
              </c:ext>
            </c:extLst>
          </c:dPt>
          <c:dPt>
            <c:idx val="19"/>
            <c:invertIfNegative val="0"/>
            <c:bubble3D val="0"/>
            <c:spPr>
              <a:solidFill>
                <a:srgbClr val="92D050"/>
              </a:solidFill>
              <a:ln>
                <a:noFill/>
              </a:ln>
              <a:effectLst/>
            </c:spPr>
            <c:extLst>
              <c:ext xmlns:c16="http://schemas.microsoft.com/office/drawing/2014/chart" uri="{C3380CC4-5D6E-409C-BE32-E72D297353CC}">
                <c16:uniqueId val="{00000005-FB8E-4092-854B-9D3DC665AD0F}"/>
              </c:ext>
            </c:extLst>
          </c:dPt>
          <c:dPt>
            <c:idx val="20"/>
            <c:invertIfNegative val="0"/>
            <c:bubble3D val="0"/>
            <c:spPr>
              <a:solidFill>
                <a:srgbClr val="92D050"/>
              </a:solidFill>
              <a:ln>
                <a:noFill/>
              </a:ln>
              <a:effectLst/>
            </c:spPr>
            <c:extLst>
              <c:ext xmlns:c16="http://schemas.microsoft.com/office/drawing/2014/chart" uri="{C3380CC4-5D6E-409C-BE32-E72D297353CC}">
                <c16:uniqueId val="{00000006-FB8E-4092-854B-9D3DC665AD0F}"/>
              </c:ext>
            </c:extLst>
          </c:dPt>
          <c:dPt>
            <c:idx val="21"/>
            <c:invertIfNegative val="0"/>
            <c:bubble3D val="0"/>
            <c:spPr>
              <a:solidFill>
                <a:srgbClr val="92D050"/>
              </a:solidFill>
              <a:ln>
                <a:noFill/>
              </a:ln>
              <a:effectLst/>
            </c:spPr>
            <c:extLst>
              <c:ext xmlns:c16="http://schemas.microsoft.com/office/drawing/2014/chart" uri="{C3380CC4-5D6E-409C-BE32-E72D297353CC}">
                <c16:uniqueId val="{00000007-FB8E-4092-854B-9D3DC665AD0F}"/>
              </c:ext>
            </c:extLst>
          </c:dPt>
          <c:dPt>
            <c:idx val="27"/>
            <c:invertIfNegative val="0"/>
            <c:bubble3D val="0"/>
            <c:spPr>
              <a:solidFill>
                <a:srgbClr val="92D050"/>
              </a:solidFill>
              <a:ln>
                <a:noFill/>
              </a:ln>
              <a:effectLst/>
            </c:spPr>
            <c:extLst>
              <c:ext xmlns:c16="http://schemas.microsoft.com/office/drawing/2014/chart" uri="{C3380CC4-5D6E-409C-BE32-E72D297353CC}">
                <c16:uniqueId val="{00000008-FB8E-4092-854B-9D3DC665AD0F}"/>
              </c:ext>
            </c:extLst>
          </c:dPt>
          <c:dPt>
            <c:idx val="29"/>
            <c:invertIfNegative val="0"/>
            <c:bubble3D val="0"/>
            <c:spPr>
              <a:solidFill>
                <a:srgbClr val="92D050"/>
              </a:solidFill>
              <a:ln>
                <a:noFill/>
              </a:ln>
              <a:effectLst/>
            </c:spPr>
            <c:extLst>
              <c:ext xmlns:c16="http://schemas.microsoft.com/office/drawing/2014/chart" uri="{C3380CC4-5D6E-409C-BE32-E72D297353CC}">
                <c16:uniqueId val="{00000009-FB8E-4092-854B-9D3DC665AD0F}"/>
              </c:ext>
            </c:extLst>
          </c:dPt>
          <c:dPt>
            <c:idx val="33"/>
            <c:invertIfNegative val="0"/>
            <c:bubble3D val="0"/>
            <c:spPr>
              <a:solidFill>
                <a:srgbClr val="92D050"/>
              </a:solidFill>
              <a:ln>
                <a:noFill/>
              </a:ln>
              <a:effectLst/>
            </c:spPr>
            <c:extLst>
              <c:ext xmlns:c16="http://schemas.microsoft.com/office/drawing/2014/chart" uri="{C3380CC4-5D6E-409C-BE32-E72D297353CC}">
                <c16:uniqueId val="{0000000A-FB8E-4092-854B-9D3DC665AD0F}"/>
              </c:ext>
            </c:extLst>
          </c:dPt>
          <c:dPt>
            <c:idx val="40"/>
            <c:invertIfNegative val="0"/>
            <c:bubble3D val="0"/>
            <c:spPr>
              <a:solidFill>
                <a:srgbClr val="92D050"/>
              </a:solidFill>
              <a:ln>
                <a:noFill/>
              </a:ln>
              <a:effectLst/>
            </c:spPr>
            <c:extLst>
              <c:ext xmlns:c16="http://schemas.microsoft.com/office/drawing/2014/chart" uri="{C3380CC4-5D6E-409C-BE32-E72D297353CC}">
                <c16:uniqueId val="{0000000B-FB8E-4092-854B-9D3DC665AD0F}"/>
              </c:ext>
            </c:extLst>
          </c:dPt>
          <c:dPt>
            <c:idx val="41"/>
            <c:invertIfNegative val="0"/>
            <c:bubble3D val="0"/>
            <c:spPr>
              <a:solidFill>
                <a:srgbClr val="92D050"/>
              </a:solidFill>
              <a:ln>
                <a:noFill/>
              </a:ln>
              <a:effectLst/>
            </c:spPr>
            <c:extLst>
              <c:ext xmlns:c16="http://schemas.microsoft.com/office/drawing/2014/chart" uri="{C3380CC4-5D6E-409C-BE32-E72D297353CC}">
                <c16:uniqueId val="{0000000C-FB8E-4092-854B-9D3DC665AD0F}"/>
              </c:ext>
            </c:extLst>
          </c:dPt>
          <c:dPt>
            <c:idx val="42"/>
            <c:invertIfNegative val="0"/>
            <c:bubble3D val="0"/>
            <c:spPr>
              <a:solidFill>
                <a:srgbClr val="7030A0"/>
              </a:solidFill>
              <a:ln>
                <a:noFill/>
              </a:ln>
              <a:effectLst/>
            </c:spPr>
            <c:extLst>
              <c:ext xmlns:c16="http://schemas.microsoft.com/office/drawing/2014/chart" uri="{C3380CC4-5D6E-409C-BE32-E72D297353CC}">
                <c16:uniqueId val="{00000001-FB8E-4092-854B-9D3DC665AD0F}"/>
              </c:ext>
            </c:extLst>
          </c:dPt>
          <c:dPt>
            <c:idx val="46"/>
            <c:invertIfNegative val="0"/>
            <c:bubble3D val="0"/>
            <c:spPr>
              <a:solidFill>
                <a:srgbClr val="92D050"/>
              </a:solidFill>
              <a:ln>
                <a:noFill/>
              </a:ln>
              <a:effectLst/>
            </c:spPr>
            <c:extLst>
              <c:ext xmlns:c16="http://schemas.microsoft.com/office/drawing/2014/chart" uri="{C3380CC4-5D6E-409C-BE32-E72D297353CC}">
                <c16:uniqueId val="{0000000D-FB8E-4092-854B-9D3DC665AD0F}"/>
              </c:ext>
            </c:extLst>
          </c:dPt>
          <c:dPt>
            <c:idx val="49"/>
            <c:invertIfNegative val="0"/>
            <c:bubble3D val="0"/>
            <c:spPr>
              <a:solidFill>
                <a:srgbClr val="92D050"/>
              </a:solidFill>
              <a:ln>
                <a:noFill/>
              </a:ln>
              <a:effectLst/>
            </c:spPr>
            <c:extLst>
              <c:ext xmlns:c16="http://schemas.microsoft.com/office/drawing/2014/chart" uri="{C3380CC4-5D6E-409C-BE32-E72D297353CC}">
                <c16:uniqueId val="{0000000E-FB8E-4092-854B-9D3DC665AD0F}"/>
              </c:ext>
            </c:extLst>
          </c:dPt>
          <c:dPt>
            <c:idx val="50"/>
            <c:invertIfNegative val="0"/>
            <c:bubble3D val="0"/>
            <c:spPr>
              <a:solidFill>
                <a:srgbClr val="92D050"/>
              </a:solidFill>
              <a:ln>
                <a:noFill/>
              </a:ln>
              <a:effectLst/>
            </c:spPr>
            <c:extLst>
              <c:ext xmlns:c16="http://schemas.microsoft.com/office/drawing/2014/chart" uri="{C3380CC4-5D6E-409C-BE32-E72D297353CC}">
                <c16:uniqueId val="{0000000F-FB8E-4092-854B-9D3DC665AD0F}"/>
              </c:ext>
            </c:extLst>
          </c:dPt>
          <c:dPt>
            <c:idx val="51"/>
            <c:invertIfNegative val="0"/>
            <c:bubble3D val="0"/>
            <c:spPr>
              <a:solidFill>
                <a:srgbClr val="92D050"/>
              </a:solidFill>
              <a:ln>
                <a:noFill/>
              </a:ln>
              <a:effectLst/>
            </c:spPr>
            <c:extLst>
              <c:ext xmlns:c16="http://schemas.microsoft.com/office/drawing/2014/chart" uri="{C3380CC4-5D6E-409C-BE32-E72D297353CC}">
                <c16:uniqueId val="{00000010-FB8E-4092-854B-9D3DC665AD0F}"/>
              </c:ext>
            </c:extLst>
          </c:dPt>
          <c:dLbls>
            <c:dLbl>
              <c:idx val="1"/>
              <c:layout>
                <c:manualLayout>
                  <c:x val="8.9186176142697915E-3"/>
                  <c:y val="-6.18955386881638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B8E-4092-854B-9D3DC665AD0F}"/>
                </c:ext>
              </c:extLst>
            </c:dLbl>
            <c:dLbl>
              <c:idx val="17"/>
              <c:layout>
                <c:manualLayout>
                  <c:x val="1.1148272017837235E-3"/>
                  <c:y val="-4.6421654016122894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8E-4092-854B-9D3DC665AD0F}"/>
                </c:ext>
              </c:extLst>
            </c:dLbl>
            <c:dLbl>
              <c:idx val="42"/>
              <c:layout>
                <c:manualLayout>
                  <c:x val="-2.229654403567447E-3"/>
                  <c:y val="-4.6421654016122846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030A0"/>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8E-4092-854B-9D3DC665AD0F}"/>
                </c:ext>
              </c:extLst>
            </c:dLbl>
            <c:dLbl>
              <c:idx val="51"/>
              <c:layout>
                <c:manualLayout>
                  <c:x val="-1.1148272017837235E-3"/>
                  <c:y val="-4.12636924587759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B8E-4092-854B-9D3DC665AD0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9679F"/>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1.4'!$A$4:$A$55</c:f>
              <c:strCache>
                <c:ptCount val="52"/>
                <c:pt idx="0">
                  <c:v>Rhode Island</c:v>
                </c:pt>
                <c:pt idx="1">
                  <c:v>Washington</c:v>
                </c:pt>
                <c:pt idx="2">
                  <c:v>Illinois</c:v>
                </c:pt>
                <c:pt idx="3">
                  <c:v>Massachusetts</c:v>
                </c:pt>
                <c:pt idx="4">
                  <c:v>Delaware</c:v>
                </c:pt>
                <c:pt idx="5">
                  <c:v>Pennsylvania</c:v>
                </c:pt>
                <c:pt idx="6">
                  <c:v>D.C.</c:v>
                </c:pt>
                <c:pt idx="7">
                  <c:v>New York</c:v>
                </c:pt>
                <c:pt idx="8">
                  <c:v>California</c:v>
                </c:pt>
                <c:pt idx="9">
                  <c:v>Michigan</c:v>
                </c:pt>
                <c:pt idx="10">
                  <c:v>Alaska</c:v>
                </c:pt>
                <c:pt idx="11">
                  <c:v>Utah</c:v>
                </c:pt>
                <c:pt idx="12">
                  <c:v>Florida</c:v>
                </c:pt>
                <c:pt idx="13">
                  <c:v>New Hampshire</c:v>
                </c:pt>
                <c:pt idx="14">
                  <c:v>Ohio</c:v>
                </c:pt>
                <c:pt idx="15">
                  <c:v>Kentucky</c:v>
                </c:pt>
                <c:pt idx="16">
                  <c:v>Maine</c:v>
                </c:pt>
                <c:pt idx="17">
                  <c:v>U.S.</c:v>
                </c:pt>
                <c:pt idx="18">
                  <c:v>Idaho</c:v>
                </c:pt>
                <c:pt idx="19">
                  <c:v>Virginia</c:v>
                </c:pt>
                <c:pt idx="20">
                  <c:v>Georgia</c:v>
                </c:pt>
                <c:pt idx="21">
                  <c:v>Maryland</c:v>
                </c:pt>
                <c:pt idx="22">
                  <c:v>Minnesota</c:v>
                </c:pt>
                <c:pt idx="23">
                  <c:v>New Jersey</c:v>
                </c:pt>
                <c:pt idx="24">
                  <c:v>Arizona</c:v>
                </c:pt>
                <c:pt idx="25">
                  <c:v>Wisconsin</c:v>
                </c:pt>
                <c:pt idx="26">
                  <c:v>Oregon</c:v>
                </c:pt>
                <c:pt idx="27">
                  <c:v>North Carolina</c:v>
                </c:pt>
                <c:pt idx="28">
                  <c:v>Colorado</c:v>
                </c:pt>
                <c:pt idx="29">
                  <c:v>South Carolina</c:v>
                </c:pt>
                <c:pt idx="30">
                  <c:v>Wyoming</c:v>
                </c:pt>
                <c:pt idx="31">
                  <c:v>New Mexico</c:v>
                </c:pt>
                <c:pt idx="32">
                  <c:v>Nevada</c:v>
                </c:pt>
                <c:pt idx="33">
                  <c:v>Oklahoma</c:v>
                </c:pt>
                <c:pt idx="34">
                  <c:v>Iowa</c:v>
                </c:pt>
                <c:pt idx="35">
                  <c:v>Indiana</c:v>
                </c:pt>
                <c:pt idx="36">
                  <c:v>Missouri</c:v>
                </c:pt>
                <c:pt idx="37">
                  <c:v>Vermont</c:v>
                </c:pt>
                <c:pt idx="38">
                  <c:v>Montana</c:v>
                </c:pt>
                <c:pt idx="39">
                  <c:v>South Dakota</c:v>
                </c:pt>
                <c:pt idx="40">
                  <c:v>Texas</c:v>
                </c:pt>
                <c:pt idx="41">
                  <c:v>Tennessee</c:v>
                </c:pt>
                <c:pt idx="42">
                  <c:v>Alabama</c:v>
                </c:pt>
                <c:pt idx="43">
                  <c:v>Hawaii</c:v>
                </c:pt>
                <c:pt idx="44">
                  <c:v>Kansas</c:v>
                </c:pt>
                <c:pt idx="45">
                  <c:v>Nebraska</c:v>
                </c:pt>
                <c:pt idx="46">
                  <c:v>Arkansas</c:v>
                </c:pt>
                <c:pt idx="47">
                  <c:v>Connecticut</c:v>
                </c:pt>
                <c:pt idx="48">
                  <c:v>North Dakota</c:v>
                </c:pt>
                <c:pt idx="49">
                  <c:v>Louisiana</c:v>
                </c:pt>
                <c:pt idx="50">
                  <c:v>West Virginia</c:v>
                </c:pt>
                <c:pt idx="51">
                  <c:v>Mississippi</c:v>
                </c:pt>
              </c:strCache>
            </c:strRef>
          </c:cat>
          <c:val>
            <c:numRef>
              <c:f>'Table 1.4'!$D$4:$D$55</c:f>
              <c:numCache>
                <c:formatCode>0.00%</c:formatCode>
                <c:ptCount val="52"/>
                <c:pt idx="0">
                  <c:v>0</c:v>
                </c:pt>
                <c:pt idx="1">
                  <c:v>2.5999999999999999E-2</c:v>
                </c:pt>
                <c:pt idx="2">
                  <c:v>2.7E-2</c:v>
                </c:pt>
                <c:pt idx="3">
                  <c:v>0.03</c:v>
                </c:pt>
                <c:pt idx="4">
                  <c:v>3.4000000000000002E-2</c:v>
                </c:pt>
                <c:pt idx="5">
                  <c:v>3.7999999999999999E-2</c:v>
                </c:pt>
                <c:pt idx="6">
                  <c:v>4.3999999999999997E-2</c:v>
                </c:pt>
                <c:pt idx="7">
                  <c:v>4.8000000000000001E-2</c:v>
                </c:pt>
                <c:pt idx="8">
                  <c:v>5.5E-2</c:v>
                </c:pt>
                <c:pt idx="9">
                  <c:v>5.7000000000000002E-2</c:v>
                </c:pt>
                <c:pt idx="10">
                  <c:v>6.4000000000000001E-2</c:v>
                </c:pt>
                <c:pt idx="11">
                  <c:v>7.1999999999999995E-2</c:v>
                </c:pt>
                <c:pt idx="12">
                  <c:v>7.4999999999999997E-2</c:v>
                </c:pt>
                <c:pt idx="13">
                  <c:v>0.08</c:v>
                </c:pt>
                <c:pt idx="14">
                  <c:v>8.3000000000000004E-2</c:v>
                </c:pt>
                <c:pt idx="15">
                  <c:v>8.5999999999999993E-2</c:v>
                </c:pt>
                <c:pt idx="16">
                  <c:v>9.5000000000000001E-2</c:v>
                </c:pt>
                <c:pt idx="17">
                  <c:v>9.8000000000000004E-2</c:v>
                </c:pt>
                <c:pt idx="18">
                  <c:v>9.9000000000000005E-2</c:v>
                </c:pt>
                <c:pt idx="19">
                  <c:v>9.9000000000000005E-2</c:v>
                </c:pt>
                <c:pt idx="20">
                  <c:v>0.1</c:v>
                </c:pt>
                <c:pt idx="21">
                  <c:v>0.10100000000000001</c:v>
                </c:pt>
                <c:pt idx="22">
                  <c:v>0.10100000000000001</c:v>
                </c:pt>
                <c:pt idx="23">
                  <c:v>0.10100000000000001</c:v>
                </c:pt>
                <c:pt idx="24">
                  <c:v>0.104</c:v>
                </c:pt>
                <c:pt idx="25">
                  <c:v>0.104</c:v>
                </c:pt>
                <c:pt idx="26">
                  <c:v>0.11</c:v>
                </c:pt>
                <c:pt idx="27">
                  <c:v>0.111</c:v>
                </c:pt>
                <c:pt idx="28">
                  <c:v>0.11700000000000001</c:v>
                </c:pt>
                <c:pt idx="29">
                  <c:v>0.11700000000000001</c:v>
                </c:pt>
                <c:pt idx="30">
                  <c:v>0.124</c:v>
                </c:pt>
                <c:pt idx="31">
                  <c:v>0.127</c:v>
                </c:pt>
                <c:pt idx="32">
                  <c:v>0.13</c:v>
                </c:pt>
                <c:pt idx="33">
                  <c:v>0.13</c:v>
                </c:pt>
                <c:pt idx="34">
                  <c:v>0.13200000000000001</c:v>
                </c:pt>
                <c:pt idx="35">
                  <c:v>0.14099999999999999</c:v>
                </c:pt>
                <c:pt idx="36">
                  <c:v>0.14099999999999999</c:v>
                </c:pt>
                <c:pt idx="37">
                  <c:v>0.14299999999999999</c:v>
                </c:pt>
                <c:pt idx="38">
                  <c:v>0.14799999999999999</c:v>
                </c:pt>
                <c:pt idx="39">
                  <c:v>0.15</c:v>
                </c:pt>
                <c:pt idx="40">
                  <c:v>0.155</c:v>
                </c:pt>
                <c:pt idx="41">
                  <c:v>0.159</c:v>
                </c:pt>
                <c:pt idx="42">
                  <c:v>0.161</c:v>
                </c:pt>
                <c:pt idx="43">
                  <c:v>0.161</c:v>
                </c:pt>
                <c:pt idx="44">
                  <c:v>0.16900000000000001</c:v>
                </c:pt>
                <c:pt idx="45">
                  <c:v>0.18099999999999999</c:v>
                </c:pt>
                <c:pt idx="46">
                  <c:v>0.20200000000000001</c:v>
                </c:pt>
                <c:pt idx="47">
                  <c:v>0.215</c:v>
                </c:pt>
                <c:pt idx="48">
                  <c:v>0.223</c:v>
                </c:pt>
                <c:pt idx="49">
                  <c:v>0.24399999999999999</c:v>
                </c:pt>
                <c:pt idx="50">
                  <c:v>0.25800000000000001</c:v>
                </c:pt>
                <c:pt idx="51">
                  <c:v>0.26100000000000001</c:v>
                </c:pt>
              </c:numCache>
            </c:numRef>
          </c:val>
          <c:extLst>
            <c:ext xmlns:c16="http://schemas.microsoft.com/office/drawing/2014/chart" uri="{C3380CC4-5D6E-409C-BE32-E72D297353CC}">
              <c16:uniqueId val="{00000002-B771-4C00-9709-A5464A53713B}"/>
            </c:ext>
          </c:extLst>
        </c:ser>
        <c:dLbls>
          <c:showLegendKey val="0"/>
          <c:showVal val="0"/>
          <c:showCatName val="0"/>
          <c:showSerName val="0"/>
          <c:showPercent val="0"/>
          <c:showBubbleSize val="0"/>
        </c:dLbls>
        <c:gapWidth val="35"/>
        <c:overlap val="-27"/>
        <c:axId val="479993887"/>
        <c:axId val="479984287"/>
      </c:barChart>
      <c:catAx>
        <c:axId val="47999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479984287"/>
        <c:crosses val="autoZero"/>
        <c:auto val="1"/>
        <c:lblAlgn val="ctr"/>
        <c:lblOffset val="100"/>
        <c:noMultiLvlLbl val="0"/>
      </c:catAx>
      <c:valAx>
        <c:axId val="479984287"/>
        <c:scaling>
          <c:orientation val="minMax"/>
        </c:scaling>
        <c:delete val="1"/>
        <c:axPos val="l"/>
        <c:numFmt formatCode="0.00%" sourceLinked="1"/>
        <c:majorTickMark val="none"/>
        <c:minorTickMark val="none"/>
        <c:tickLblPos val="nextTo"/>
        <c:crossAx val="4799938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0.47097</cdr:x>
      <cdr:y>0.26324</cdr:y>
    </cdr:from>
    <cdr:to>
      <cdr:x>0.56722</cdr:x>
      <cdr:y>0.33621</cdr:y>
    </cdr:to>
    <cdr:cxnSp macro="">
      <cdr:nvCxnSpPr>
        <cdr:cNvPr id="3" name="Straight Arrow Connector 2">
          <a:extLst xmlns:a="http://schemas.openxmlformats.org/drawingml/2006/main">
            <a:ext uri="{FF2B5EF4-FFF2-40B4-BE49-F238E27FC236}">
              <a16:creationId xmlns:a16="http://schemas.microsoft.com/office/drawing/2014/main" id="{67AF0002-EA2F-B800-57F6-7C9DAB230802}"/>
            </a:ext>
          </a:extLst>
        </cdr:cNvPr>
        <cdr:cNvCxnSpPr/>
      </cdr:nvCxnSpPr>
      <cdr:spPr>
        <a:xfrm xmlns:a="http://schemas.openxmlformats.org/drawingml/2006/main" flipH="1">
          <a:off x="5253990" y="1251675"/>
          <a:ext cx="1073735" cy="346959"/>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0.69101</cdr:x>
      <cdr:y>0.24967</cdr:y>
    </cdr:from>
    <cdr:to>
      <cdr:x>0.79628</cdr:x>
      <cdr:y>0.24967</cdr:y>
    </cdr:to>
    <cdr:cxnSp macro="">
      <cdr:nvCxnSpPr>
        <cdr:cNvPr id="5" name="Straight Arrow Connector 4">
          <a:extLst xmlns:a="http://schemas.openxmlformats.org/drawingml/2006/main">
            <a:ext uri="{FF2B5EF4-FFF2-40B4-BE49-F238E27FC236}">
              <a16:creationId xmlns:a16="http://schemas.microsoft.com/office/drawing/2014/main" id="{3F2009DF-4A1C-794B-A94B-93DD55F98825}"/>
            </a:ext>
          </a:extLst>
        </cdr:cNvPr>
        <cdr:cNvCxnSpPr/>
      </cdr:nvCxnSpPr>
      <cdr:spPr>
        <a:xfrm xmlns:a="http://schemas.openxmlformats.org/drawingml/2006/main">
          <a:off x="7708732" y="1187154"/>
          <a:ext cx="1174283" cy="0"/>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0.5738</cdr:x>
      <cdr:y>0.76629</cdr:y>
    </cdr:from>
    <cdr:to>
      <cdr:x>0.59399</cdr:x>
      <cdr:y>0.86439</cdr:y>
    </cdr:to>
    <cdr:sp macro="" textlink="">
      <cdr:nvSpPr>
        <cdr:cNvPr id="2" name="Oval 1">
          <a:extLst xmlns:a="http://schemas.openxmlformats.org/drawingml/2006/main">
            <a:ext uri="{FF2B5EF4-FFF2-40B4-BE49-F238E27FC236}">
              <a16:creationId xmlns:a16="http://schemas.microsoft.com/office/drawing/2014/main" id="{4BCEE69F-738E-1158-A51F-6F6F4DB28F39}"/>
            </a:ext>
          </a:extLst>
        </cdr:cNvPr>
        <cdr:cNvSpPr/>
      </cdr:nvSpPr>
      <cdr:spPr>
        <a:xfrm xmlns:a="http://schemas.openxmlformats.org/drawingml/2006/main">
          <a:off x="6496679" y="3428270"/>
          <a:ext cx="228600" cy="438912"/>
        </a:xfrm>
        <a:prstGeom xmlns:a="http://schemas.openxmlformats.org/drawingml/2006/main" prst="ellipse">
          <a:avLst/>
        </a:prstGeom>
        <a:noFill xmlns:a="http://schemas.openxmlformats.org/drawingml/2006/main"/>
        <a:ln xmlns:a="http://schemas.openxmlformats.org/drawingml/2006/main" w="28575">
          <a:solidFill>
            <a:srgbClr val="C0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dirty="0"/>
        </a:p>
      </cdr:txBody>
    </cdr:sp>
  </cdr:relSizeAnchor>
  <cdr:relSizeAnchor xmlns:cdr="http://schemas.openxmlformats.org/drawingml/2006/chartDrawing">
    <cdr:from>
      <cdr:x>0.13826</cdr:x>
      <cdr:y>0.41117</cdr:y>
    </cdr:from>
    <cdr:to>
      <cdr:x>0.31072</cdr:x>
      <cdr:y>0.64323</cdr:y>
    </cdr:to>
    <cdr:cxnSp macro="">
      <cdr:nvCxnSpPr>
        <cdr:cNvPr id="4" name="Straight Arrow Connector 3">
          <a:extLst xmlns:a="http://schemas.openxmlformats.org/drawingml/2006/main">
            <a:ext uri="{FF2B5EF4-FFF2-40B4-BE49-F238E27FC236}">
              <a16:creationId xmlns:a16="http://schemas.microsoft.com/office/drawing/2014/main" id="{4E6C3731-D9B8-3AF6-CD1D-0BEA5E9B828B}"/>
            </a:ext>
          </a:extLst>
        </cdr:cNvPr>
        <cdr:cNvCxnSpPr/>
      </cdr:nvCxnSpPr>
      <cdr:spPr>
        <a:xfrm xmlns:a="http://schemas.openxmlformats.org/drawingml/2006/main" flipH="1">
          <a:off x="1565363" y="1839534"/>
          <a:ext cx="1952635" cy="1038204"/>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0.37717</cdr:x>
      <cdr:y>0.44231</cdr:y>
    </cdr:from>
    <cdr:to>
      <cdr:x>0.54711</cdr:x>
      <cdr:y>0.61529</cdr:y>
    </cdr:to>
    <cdr:cxnSp macro="">
      <cdr:nvCxnSpPr>
        <cdr:cNvPr id="6" name="Straight Arrow Connector 5">
          <a:extLst xmlns:a="http://schemas.openxmlformats.org/drawingml/2006/main">
            <a:ext uri="{FF2B5EF4-FFF2-40B4-BE49-F238E27FC236}">
              <a16:creationId xmlns:a16="http://schemas.microsoft.com/office/drawing/2014/main" id="{69500A12-DF47-2AFF-0A82-E38ED4AD60A4}"/>
            </a:ext>
          </a:extLst>
        </cdr:cNvPr>
        <cdr:cNvCxnSpPr/>
      </cdr:nvCxnSpPr>
      <cdr:spPr>
        <a:xfrm xmlns:a="http://schemas.openxmlformats.org/drawingml/2006/main">
          <a:off x="4270412" y="1978817"/>
          <a:ext cx="1924111" cy="773908"/>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0.20052</cdr:x>
      <cdr:y>0.76523</cdr:y>
    </cdr:from>
    <cdr:to>
      <cdr:x>0.22005</cdr:x>
      <cdr:y>0.91908</cdr:y>
    </cdr:to>
    <cdr:sp macro="" textlink="">
      <cdr:nvSpPr>
        <cdr:cNvPr id="2" name="Oval 1">
          <a:extLst xmlns:a="http://schemas.openxmlformats.org/drawingml/2006/main">
            <a:ext uri="{FF2B5EF4-FFF2-40B4-BE49-F238E27FC236}">
              <a16:creationId xmlns:a16="http://schemas.microsoft.com/office/drawing/2014/main" id="{24D1123E-D95C-6F62-EA5A-FA63D60F4303}"/>
            </a:ext>
          </a:extLst>
        </cdr:cNvPr>
        <cdr:cNvSpPr/>
      </cdr:nvSpPr>
      <cdr:spPr>
        <a:xfrm xmlns:a="http://schemas.openxmlformats.org/drawingml/2006/main">
          <a:off x="2242270" y="3638554"/>
          <a:ext cx="218391" cy="731539"/>
        </a:xfrm>
        <a:prstGeom xmlns:a="http://schemas.openxmlformats.org/drawingml/2006/main" prst="ellipse">
          <a:avLst/>
        </a:prstGeom>
        <a:noFill xmlns:a="http://schemas.openxmlformats.org/drawingml/2006/main"/>
        <a:ln xmlns:a="http://schemas.openxmlformats.org/drawingml/2006/main" w="28575">
          <a:solidFill>
            <a:srgbClr val="7030A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0.62518</cdr:x>
      <cdr:y>0.76523</cdr:y>
    </cdr:from>
    <cdr:to>
      <cdr:x>0.64472</cdr:x>
      <cdr:y>0.85715</cdr:y>
    </cdr:to>
    <cdr:sp macro="" textlink="">
      <cdr:nvSpPr>
        <cdr:cNvPr id="3" name="Oval 2">
          <a:extLst xmlns:a="http://schemas.openxmlformats.org/drawingml/2006/main">
            <a:ext uri="{FF2B5EF4-FFF2-40B4-BE49-F238E27FC236}">
              <a16:creationId xmlns:a16="http://schemas.microsoft.com/office/drawing/2014/main" id="{1A916857-C598-DFDD-EEFC-2E97782489AC}"/>
            </a:ext>
          </a:extLst>
        </cdr:cNvPr>
        <cdr:cNvSpPr/>
      </cdr:nvSpPr>
      <cdr:spPr>
        <a:xfrm xmlns:a="http://schemas.openxmlformats.org/drawingml/2006/main">
          <a:off x="6991011" y="3638554"/>
          <a:ext cx="218503" cy="437068"/>
        </a:xfrm>
        <a:prstGeom xmlns:a="http://schemas.openxmlformats.org/drawingml/2006/main" prst="ellipse">
          <a:avLst/>
        </a:prstGeom>
        <a:noFill xmlns:a="http://schemas.openxmlformats.org/drawingml/2006/main"/>
        <a:ln xmlns:a="http://schemas.openxmlformats.org/drawingml/2006/main" w="28575">
          <a:solidFill>
            <a:srgbClr val="C0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3.xml><?xml version="1.0" encoding="utf-8"?>
<c:userShapes xmlns:c="http://schemas.openxmlformats.org/drawingml/2006/chart">
  <cdr:relSizeAnchor xmlns:cdr="http://schemas.openxmlformats.org/drawingml/2006/chartDrawing">
    <cdr:from>
      <cdr:x>0.58512</cdr:x>
      <cdr:y>0.71654</cdr:y>
    </cdr:from>
    <cdr:to>
      <cdr:x>0.60473</cdr:x>
      <cdr:y>0.82839</cdr:y>
    </cdr:to>
    <cdr:sp macro="" textlink="">
      <cdr:nvSpPr>
        <cdr:cNvPr id="3" name="Oval 2">
          <a:extLst xmlns:a="http://schemas.openxmlformats.org/drawingml/2006/main">
            <a:ext uri="{FF2B5EF4-FFF2-40B4-BE49-F238E27FC236}">
              <a16:creationId xmlns:a16="http://schemas.microsoft.com/office/drawing/2014/main" id="{098E0D7B-A718-F4A2-9238-D9D9DA4CB209}"/>
            </a:ext>
          </a:extLst>
        </cdr:cNvPr>
        <cdr:cNvSpPr/>
      </cdr:nvSpPr>
      <cdr:spPr>
        <a:xfrm xmlns:a="http://schemas.openxmlformats.org/drawingml/2006/main">
          <a:off x="6819939" y="2915295"/>
          <a:ext cx="228567" cy="455070"/>
        </a:xfrm>
        <a:prstGeom xmlns:a="http://schemas.openxmlformats.org/drawingml/2006/main" prst="ellipse">
          <a:avLst/>
        </a:prstGeom>
        <a:noFill xmlns:a="http://schemas.openxmlformats.org/drawingml/2006/main"/>
        <a:ln xmlns:a="http://schemas.openxmlformats.org/drawingml/2006/main" w="28575">
          <a:solidFill>
            <a:srgbClr val="C0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0.5132</cdr:x>
      <cdr:y>0.22067</cdr:y>
    </cdr:from>
    <cdr:to>
      <cdr:x>0.55243</cdr:x>
      <cdr:y>0.33702</cdr:y>
    </cdr:to>
    <cdr:cxnSp macro="">
      <cdr:nvCxnSpPr>
        <cdr:cNvPr id="4" name="Straight Arrow Connector 3">
          <a:extLst xmlns:a="http://schemas.openxmlformats.org/drawingml/2006/main">
            <a:ext uri="{FF2B5EF4-FFF2-40B4-BE49-F238E27FC236}">
              <a16:creationId xmlns:a16="http://schemas.microsoft.com/office/drawing/2014/main" id="{A820EC2C-8AE5-A62D-AE9A-8CCC06CAAF04}"/>
            </a:ext>
          </a:extLst>
        </cdr:cNvPr>
        <cdr:cNvCxnSpPr/>
      </cdr:nvCxnSpPr>
      <cdr:spPr>
        <a:xfrm xmlns:a="http://schemas.openxmlformats.org/drawingml/2006/main" flipH="1">
          <a:off x="5981666" y="897831"/>
          <a:ext cx="457234" cy="473359"/>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0.56753</cdr:x>
      <cdr:y>0.79556</cdr:y>
    </cdr:from>
    <cdr:to>
      <cdr:x>0.58725</cdr:x>
      <cdr:y>0.93752</cdr:y>
    </cdr:to>
    <cdr:sp macro="" textlink="">
      <cdr:nvSpPr>
        <cdr:cNvPr id="3" name="Oval 2">
          <a:extLst xmlns:a="http://schemas.openxmlformats.org/drawingml/2006/main">
            <a:ext uri="{FF2B5EF4-FFF2-40B4-BE49-F238E27FC236}">
              <a16:creationId xmlns:a16="http://schemas.microsoft.com/office/drawing/2014/main" id="{EA73BCB6-60DB-8B32-02B1-DB0AC79E5850}"/>
            </a:ext>
          </a:extLst>
        </cdr:cNvPr>
        <cdr:cNvSpPr/>
      </cdr:nvSpPr>
      <cdr:spPr>
        <a:xfrm xmlns:a="http://schemas.openxmlformats.org/drawingml/2006/main">
          <a:off x="6578808" y="4099560"/>
          <a:ext cx="228600" cy="731520"/>
        </a:xfrm>
        <a:prstGeom xmlns:a="http://schemas.openxmlformats.org/drawingml/2006/main" prst="ellipse">
          <a:avLst/>
        </a:prstGeom>
        <a:noFill xmlns:a="http://schemas.openxmlformats.org/drawingml/2006/main"/>
        <a:ln xmlns:a="http://schemas.openxmlformats.org/drawingml/2006/main" w="28575">
          <a:solidFill>
            <a:srgbClr val="7030A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5.xml><?xml version="1.0" encoding="utf-8"?>
<c:userShapes xmlns:c="http://schemas.openxmlformats.org/drawingml/2006/chart">
  <cdr:relSizeAnchor xmlns:cdr="http://schemas.openxmlformats.org/drawingml/2006/chartDrawing">
    <cdr:from>
      <cdr:x>0.51852</cdr:x>
      <cdr:y>0.40803</cdr:y>
    </cdr:from>
    <cdr:to>
      <cdr:x>0.55404</cdr:x>
      <cdr:y>0.4975</cdr:y>
    </cdr:to>
    <cdr:cxnSp macro="">
      <cdr:nvCxnSpPr>
        <cdr:cNvPr id="4" name="Straight Arrow Connector 3">
          <a:extLst xmlns:a="http://schemas.openxmlformats.org/drawingml/2006/main">
            <a:ext uri="{FF2B5EF4-FFF2-40B4-BE49-F238E27FC236}">
              <a16:creationId xmlns:a16="http://schemas.microsoft.com/office/drawing/2014/main" id="{78BAC4D0-6D51-97E8-7DC9-F6CD1A8E58DA}"/>
            </a:ext>
          </a:extLst>
        </cdr:cNvPr>
        <cdr:cNvCxnSpPr/>
      </cdr:nvCxnSpPr>
      <cdr:spPr>
        <a:xfrm xmlns:a="http://schemas.openxmlformats.org/drawingml/2006/main" flipH="1">
          <a:off x="5921748" y="2180307"/>
          <a:ext cx="405655" cy="478085"/>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0.60968</cdr:x>
      <cdr:y>0.39889</cdr:y>
    </cdr:from>
    <cdr:to>
      <cdr:x>0.64554</cdr:x>
      <cdr:y>0.48311</cdr:y>
    </cdr:to>
    <cdr:cxnSp macro="">
      <cdr:nvCxnSpPr>
        <cdr:cNvPr id="6" name="Straight Arrow Connector 5">
          <a:extLst xmlns:a="http://schemas.openxmlformats.org/drawingml/2006/main">
            <a:ext uri="{FF2B5EF4-FFF2-40B4-BE49-F238E27FC236}">
              <a16:creationId xmlns:a16="http://schemas.microsoft.com/office/drawing/2014/main" id="{955C5153-6D4F-23CB-962F-85D1F242D0D3}"/>
            </a:ext>
          </a:extLst>
        </cdr:cNvPr>
        <cdr:cNvCxnSpPr/>
      </cdr:nvCxnSpPr>
      <cdr:spPr>
        <a:xfrm xmlns:a="http://schemas.openxmlformats.org/drawingml/2006/main">
          <a:off x="6962813" y="2131491"/>
          <a:ext cx="409538" cy="450032"/>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0.91247</cdr:x>
      <cdr:y>0.68911</cdr:y>
    </cdr:from>
    <cdr:to>
      <cdr:x>0.93254</cdr:x>
      <cdr:y>0.86683</cdr:y>
    </cdr:to>
    <cdr:sp macro="" textlink="">
      <cdr:nvSpPr>
        <cdr:cNvPr id="2" name="Oval 1">
          <a:extLst xmlns:a="http://schemas.openxmlformats.org/drawingml/2006/main">
            <a:ext uri="{FF2B5EF4-FFF2-40B4-BE49-F238E27FC236}">
              <a16:creationId xmlns:a16="http://schemas.microsoft.com/office/drawing/2014/main" id="{0257BF88-B26C-2AE6-B5AA-8697D91F4E1E}"/>
            </a:ext>
          </a:extLst>
        </cdr:cNvPr>
        <cdr:cNvSpPr/>
      </cdr:nvSpPr>
      <cdr:spPr>
        <a:xfrm xmlns:a="http://schemas.openxmlformats.org/drawingml/2006/main">
          <a:off x="10394751" y="2836521"/>
          <a:ext cx="228600" cy="731520"/>
        </a:xfrm>
        <a:prstGeom xmlns:a="http://schemas.openxmlformats.org/drawingml/2006/main" prst="ellipse">
          <a:avLst/>
        </a:prstGeom>
        <a:noFill xmlns:a="http://schemas.openxmlformats.org/drawingml/2006/main"/>
        <a:ln xmlns:a="http://schemas.openxmlformats.org/drawingml/2006/main" w="28575">
          <a:solidFill>
            <a:srgbClr val="7030A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dirty="0"/>
        </a:p>
      </cdr:txBody>
    </cdr:sp>
  </cdr:relSizeAnchor>
  <cdr:relSizeAnchor xmlns:cdr="http://schemas.openxmlformats.org/drawingml/2006/chartDrawing">
    <cdr:from>
      <cdr:x>0.40829</cdr:x>
      <cdr:y>0.14735</cdr:y>
    </cdr:from>
    <cdr:to>
      <cdr:x>0.57609</cdr:x>
      <cdr:y>0.35472</cdr:y>
    </cdr:to>
    <cdr:cxnSp macro="">
      <cdr:nvCxnSpPr>
        <cdr:cNvPr id="5" name="Straight Arrow Connector 4">
          <a:extLst xmlns:a="http://schemas.openxmlformats.org/drawingml/2006/main">
            <a:ext uri="{FF2B5EF4-FFF2-40B4-BE49-F238E27FC236}">
              <a16:creationId xmlns:a16="http://schemas.microsoft.com/office/drawing/2014/main" id="{E05F2A7D-0523-5D2B-4ED8-E3CC234C659C}"/>
            </a:ext>
          </a:extLst>
        </cdr:cNvPr>
        <cdr:cNvCxnSpPr/>
      </cdr:nvCxnSpPr>
      <cdr:spPr>
        <a:xfrm xmlns:a="http://schemas.openxmlformats.org/drawingml/2006/main" flipH="1">
          <a:off x="4651177" y="581034"/>
          <a:ext cx="1911527" cy="817743"/>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0.6597</cdr:x>
      <cdr:y>0.15382</cdr:y>
    </cdr:from>
    <cdr:to>
      <cdr:x>0.82936</cdr:x>
      <cdr:y>0.19047</cdr:y>
    </cdr:to>
    <cdr:cxnSp macro="">
      <cdr:nvCxnSpPr>
        <cdr:cNvPr id="7" name="Straight Arrow Connector 6">
          <a:extLst xmlns:a="http://schemas.openxmlformats.org/drawingml/2006/main">
            <a:ext uri="{FF2B5EF4-FFF2-40B4-BE49-F238E27FC236}">
              <a16:creationId xmlns:a16="http://schemas.microsoft.com/office/drawing/2014/main" id="{4254BA7A-2F1A-6DFE-5F8E-A96023BE93FD}"/>
            </a:ext>
          </a:extLst>
        </cdr:cNvPr>
        <cdr:cNvCxnSpPr/>
      </cdr:nvCxnSpPr>
      <cdr:spPr>
        <a:xfrm xmlns:a="http://schemas.openxmlformats.org/drawingml/2006/main">
          <a:off x="7515188" y="606556"/>
          <a:ext cx="1932779" cy="144521"/>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0.55891</cdr:x>
      <cdr:y>0.04337</cdr:y>
    </cdr:from>
    <cdr:to>
      <cdr:x>0.67931</cdr:x>
      <cdr:y>0.25207</cdr:y>
    </cdr:to>
    <cdr:sp macro="" textlink="">
      <cdr:nvSpPr>
        <cdr:cNvPr id="3" name="TextBox 1">
          <a:extLst xmlns:a="http://schemas.openxmlformats.org/drawingml/2006/main">
            <a:ext uri="{FF2B5EF4-FFF2-40B4-BE49-F238E27FC236}">
              <a16:creationId xmlns:a16="http://schemas.microsoft.com/office/drawing/2014/main" id="{258C2CFF-F6B6-40F8-A07D-39B16212B0B8}"/>
            </a:ext>
          </a:extLst>
        </cdr:cNvPr>
        <cdr:cNvSpPr txBox="1"/>
      </cdr:nvSpPr>
      <cdr:spPr>
        <a:xfrm xmlns:a="http://schemas.openxmlformats.org/drawingml/2006/main">
          <a:off x="6367047" y="178536"/>
          <a:ext cx="1371585" cy="859051"/>
        </a:xfrm>
        <a:prstGeom xmlns:a="http://schemas.openxmlformats.org/drawingml/2006/main" prst="rect">
          <a:avLst/>
        </a:prstGeom>
        <a:solidFill xmlns:a="http://schemas.openxmlformats.org/drawingml/2006/main">
          <a:srgbClr val="29679F"/>
        </a:solidFill>
        <a:effectLst xmlns:a="http://schemas.openxmlformats.org/drawingml/2006/main">
          <a:outerShdw blurRad="63500" sx="102000" sy="102000" algn="ctr" rotWithShape="0">
            <a:prstClr val="black">
              <a:alpha val="40000"/>
            </a:prstClr>
          </a:outerShdw>
        </a:effec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rtlCol="0" anchor="ctr"/>
        <a:lstStyle xmlns:a="http://schemas.openxmlformats.org/drawingml/2006/main">
          <a:defPPr>
            <a:defRPr lang="en-US"/>
          </a:defPPr>
          <a:lvl1pPr marL="0" indent="0" algn="l" defTabSz="914400" rtl="0" eaLnBrk="1" latinLnBrk="0" hangingPunct="1">
            <a:defRPr sz="1100" kern="1200">
              <a:solidFill>
                <a:schemeClr val="lt1"/>
              </a:solidFill>
              <a:latin typeface="+mn-lt"/>
              <a:ea typeface="+mn-ea"/>
              <a:cs typeface="+mn-cs"/>
            </a:defRPr>
          </a:lvl1pPr>
          <a:lvl2pPr marL="457200" indent="0" algn="l" defTabSz="914400" rtl="0" eaLnBrk="1" latinLnBrk="0" hangingPunct="1">
            <a:defRPr sz="1100" kern="1200">
              <a:solidFill>
                <a:schemeClr val="lt1"/>
              </a:solidFill>
              <a:latin typeface="+mn-lt"/>
              <a:ea typeface="+mn-ea"/>
              <a:cs typeface="+mn-cs"/>
            </a:defRPr>
          </a:lvl2pPr>
          <a:lvl3pPr marL="914400" indent="0" algn="l" defTabSz="914400" rtl="0" eaLnBrk="1" latinLnBrk="0" hangingPunct="1">
            <a:defRPr sz="1100" kern="1200">
              <a:solidFill>
                <a:schemeClr val="lt1"/>
              </a:solidFill>
              <a:latin typeface="+mn-lt"/>
              <a:ea typeface="+mn-ea"/>
              <a:cs typeface="+mn-cs"/>
            </a:defRPr>
          </a:lvl3pPr>
          <a:lvl4pPr marL="1371600" indent="0" algn="l" defTabSz="914400" rtl="0" eaLnBrk="1" latinLnBrk="0" hangingPunct="1">
            <a:defRPr sz="1100" kern="1200">
              <a:solidFill>
                <a:schemeClr val="lt1"/>
              </a:solidFill>
              <a:latin typeface="+mn-lt"/>
              <a:ea typeface="+mn-ea"/>
              <a:cs typeface="+mn-cs"/>
            </a:defRPr>
          </a:lvl4pPr>
          <a:lvl5pPr marL="1828800" indent="0" algn="l" defTabSz="914400" rtl="0" eaLnBrk="1" latinLnBrk="0" hangingPunct="1">
            <a:defRPr sz="1100" kern="1200">
              <a:solidFill>
                <a:schemeClr val="lt1"/>
              </a:solidFill>
              <a:latin typeface="+mn-lt"/>
              <a:ea typeface="+mn-ea"/>
              <a:cs typeface="+mn-cs"/>
            </a:defRPr>
          </a:lvl5pPr>
          <a:lvl6pPr marL="2286000" indent="0" algn="l" defTabSz="914400" rtl="0" eaLnBrk="1" latinLnBrk="0" hangingPunct="1">
            <a:defRPr sz="1100" kern="1200">
              <a:solidFill>
                <a:schemeClr val="lt1"/>
              </a:solidFill>
              <a:latin typeface="+mn-lt"/>
              <a:ea typeface="+mn-ea"/>
              <a:cs typeface="+mn-cs"/>
            </a:defRPr>
          </a:lvl6pPr>
          <a:lvl7pPr marL="2743200" indent="0" algn="l" defTabSz="914400" rtl="0" eaLnBrk="1" latinLnBrk="0" hangingPunct="1">
            <a:defRPr sz="1100" kern="1200">
              <a:solidFill>
                <a:schemeClr val="lt1"/>
              </a:solidFill>
              <a:latin typeface="+mn-lt"/>
              <a:ea typeface="+mn-ea"/>
              <a:cs typeface="+mn-cs"/>
            </a:defRPr>
          </a:lvl7pPr>
          <a:lvl8pPr marL="3200400" indent="0" algn="l" defTabSz="914400" rtl="0" eaLnBrk="1" latinLnBrk="0" hangingPunct="1">
            <a:defRPr sz="1100" kern="1200">
              <a:solidFill>
                <a:schemeClr val="lt1"/>
              </a:solidFill>
              <a:latin typeface="+mn-lt"/>
              <a:ea typeface="+mn-ea"/>
              <a:cs typeface="+mn-cs"/>
            </a:defRPr>
          </a:lvl8pPr>
          <a:lvl9pPr marL="3657600" indent="0" algn="l" defTabSz="914400" rtl="0" eaLnBrk="1" latinLnBrk="0" hangingPunct="1">
            <a:defRPr sz="1100" kern="1200">
              <a:solidFill>
                <a:schemeClr val="lt1"/>
              </a:solidFill>
              <a:latin typeface="+mn-lt"/>
              <a:ea typeface="+mn-ea"/>
              <a:cs typeface="+mn-cs"/>
            </a:defRPr>
          </a:lvl9pPr>
        </a:lstStyle>
        <a:p xmlns:a="http://schemas.openxmlformats.org/drawingml/2006/main">
          <a:pPr algn="ctr"/>
          <a:endParaRPr lang="en-US" sz="1600" b="1" dirty="0">
            <a:solidFill>
              <a:schemeClr val="bg1"/>
            </a:solidFill>
            <a:effectLst>
              <a:outerShdw blurRad="38100" dist="38100" dir="2700000" algn="tl">
                <a:srgbClr val="000000">
                  <a:alpha val="43137"/>
                </a:srgbClr>
              </a:outerShdw>
            </a:effectLst>
          </a:endParaRPr>
        </a:p>
        <a:p xmlns:a="http://schemas.openxmlformats.org/drawingml/2006/main">
          <a:pPr algn="ctr"/>
          <a:r>
            <a:rPr lang="en-US" sz="1600" b="1" dirty="0">
              <a:solidFill>
                <a:schemeClr val="bg1"/>
              </a:solidFill>
              <a:effectLst>
                <a:outerShdw blurRad="38100" dist="38100" dir="2700000" algn="tl">
                  <a:srgbClr val="000000">
                    <a:alpha val="43137"/>
                  </a:srgbClr>
                </a:outerShdw>
              </a:effectLst>
            </a:rPr>
            <a:t>Index to </a:t>
          </a:r>
        </a:p>
        <a:p xmlns:a="http://schemas.openxmlformats.org/drawingml/2006/main">
          <a:pPr algn="ctr"/>
          <a:r>
            <a:rPr lang="en-US" sz="1600" b="1" dirty="0">
              <a:solidFill>
                <a:schemeClr val="bg1"/>
              </a:solidFill>
              <a:effectLst>
                <a:outerShdw blurRad="38100" dist="38100" dir="2700000" algn="tl">
                  <a:srgbClr val="000000">
                    <a:alpha val="43137"/>
                  </a:srgbClr>
                </a:outerShdw>
              </a:effectLst>
            </a:rPr>
            <a:t>U.S. Average</a:t>
          </a:r>
        </a:p>
        <a:p xmlns:a="http://schemas.openxmlformats.org/drawingml/2006/main">
          <a:pPr algn="ctr"/>
          <a:r>
            <a:rPr lang="en-US" sz="1600" b="1" dirty="0">
              <a:solidFill>
                <a:schemeClr val="bg1"/>
              </a:solidFill>
              <a:effectLst>
                <a:outerShdw blurRad="38100" dist="38100" dir="2700000" algn="tl">
                  <a:srgbClr val="000000">
                    <a:alpha val="43137"/>
                  </a:srgbClr>
                </a:outerShdw>
              </a:effectLst>
            </a:rPr>
            <a:t>2.03</a:t>
          </a:r>
        </a:p>
        <a:p xmlns:a="http://schemas.openxmlformats.org/drawingml/2006/main">
          <a:pPr algn="ctr"/>
          <a:endParaRPr lang="en-US" sz="1600" b="1" dirty="0">
            <a:solidFill>
              <a:schemeClr val="bg1"/>
            </a:solidFill>
            <a:effectLst>
              <a:outerShdw blurRad="38100" dist="38100" dir="2700000" algn="tl">
                <a:srgbClr val="000000">
                  <a:alpha val="43137"/>
                </a:srgbClr>
              </a:outerShdw>
            </a:effectLst>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0.36213</cdr:x>
      <cdr:y>0.40655</cdr:y>
    </cdr:from>
    <cdr:to>
      <cdr:x>0.52575</cdr:x>
      <cdr:y>0.63966</cdr:y>
    </cdr:to>
    <cdr:cxnSp macro="">
      <cdr:nvCxnSpPr>
        <cdr:cNvPr id="5" name="Straight Arrow Connector 4">
          <a:extLst xmlns:a="http://schemas.openxmlformats.org/drawingml/2006/main">
            <a:ext uri="{FF2B5EF4-FFF2-40B4-BE49-F238E27FC236}">
              <a16:creationId xmlns:a16="http://schemas.microsoft.com/office/drawing/2014/main" id="{DDF1B034-641E-033A-2BE2-C9964519D43A}"/>
            </a:ext>
          </a:extLst>
        </cdr:cNvPr>
        <cdr:cNvCxnSpPr/>
      </cdr:nvCxnSpPr>
      <cdr:spPr>
        <a:xfrm xmlns:a="http://schemas.openxmlformats.org/drawingml/2006/main" flipH="1">
          <a:off x="4152943" y="2076449"/>
          <a:ext cx="1876382" cy="1190622"/>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0.61877</cdr:x>
      <cdr:y>0.40468</cdr:y>
    </cdr:from>
    <cdr:to>
      <cdr:x>0.83887</cdr:x>
      <cdr:y>0.55297</cdr:y>
    </cdr:to>
    <cdr:cxnSp macro="">
      <cdr:nvCxnSpPr>
        <cdr:cNvPr id="7" name="Straight Arrow Connector 6">
          <a:extLst xmlns:a="http://schemas.openxmlformats.org/drawingml/2006/main">
            <a:ext uri="{FF2B5EF4-FFF2-40B4-BE49-F238E27FC236}">
              <a16:creationId xmlns:a16="http://schemas.microsoft.com/office/drawing/2014/main" id="{E7E502F8-7E9E-F08C-A605-603896275AFE}"/>
            </a:ext>
          </a:extLst>
        </cdr:cNvPr>
        <cdr:cNvCxnSpPr/>
      </cdr:nvCxnSpPr>
      <cdr:spPr>
        <a:xfrm xmlns:a="http://schemas.openxmlformats.org/drawingml/2006/main">
          <a:off x="7096118" y="2066928"/>
          <a:ext cx="2524129" cy="757393"/>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0.32974</cdr:x>
      <cdr:y>0.78207</cdr:y>
    </cdr:from>
    <cdr:to>
      <cdr:x>0.34967</cdr:x>
      <cdr:y>0.86801</cdr:y>
    </cdr:to>
    <cdr:sp macro="" textlink="">
      <cdr:nvSpPr>
        <cdr:cNvPr id="8" name="Oval 7">
          <a:extLst xmlns:a="http://schemas.openxmlformats.org/drawingml/2006/main">
            <a:ext uri="{FF2B5EF4-FFF2-40B4-BE49-F238E27FC236}">
              <a16:creationId xmlns:a16="http://schemas.microsoft.com/office/drawing/2014/main" id="{576FE9B2-DC7B-8B92-2A65-07B1BAD44790}"/>
            </a:ext>
          </a:extLst>
        </cdr:cNvPr>
        <cdr:cNvSpPr/>
      </cdr:nvSpPr>
      <cdr:spPr>
        <a:xfrm xmlns:a="http://schemas.openxmlformats.org/drawingml/2006/main">
          <a:off x="3781475" y="3994437"/>
          <a:ext cx="228600" cy="438912"/>
        </a:xfrm>
        <a:prstGeom xmlns:a="http://schemas.openxmlformats.org/drawingml/2006/main" prst="ellipse">
          <a:avLst/>
        </a:prstGeom>
        <a:noFill xmlns:a="http://schemas.openxmlformats.org/drawingml/2006/main"/>
        <a:ln xmlns:a="http://schemas.openxmlformats.org/drawingml/2006/main" w="28575">
          <a:solidFill>
            <a:srgbClr val="C0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dirty="0"/>
        </a:p>
      </cdr:txBody>
    </cdr:sp>
  </cdr:relSizeAnchor>
  <cdr:relSizeAnchor xmlns:cdr="http://schemas.openxmlformats.org/drawingml/2006/chartDrawing">
    <cdr:from>
      <cdr:x>0.88621</cdr:x>
      <cdr:y>0.78516</cdr:y>
    </cdr:from>
    <cdr:to>
      <cdr:x>0.90615</cdr:x>
      <cdr:y>0.92839</cdr:y>
    </cdr:to>
    <cdr:sp macro="" textlink="">
      <cdr:nvSpPr>
        <cdr:cNvPr id="9" name="Oval 8">
          <a:extLst xmlns:a="http://schemas.openxmlformats.org/drawingml/2006/main">
            <a:ext uri="{FF2B5EF4-FFF2-40B4-BE49-F238E27FC236}">
              <a16:creationId xmlns:a16="http://schemas.microsoft.com/office/drawing/2014/main" id="{993DCB99-E305-0AA0-8D51-42169B2E875B}"/>
            </a:ext>
          </a:extLst>
        </cdr:cNvPr>
        <cdr:cNvSpPr/>
      </cdr:nvSpPr>
      <cdr:spPr>
        <a:xfrm xmlns:a="http://schemas.openxmlformats.org/drawingml/2006/main">
          <a:off x="10163175" y="4010232"/>
          <a:ext cx="228600" cy="731520"/>
        </a:xfrm>
        <a:prstGeom xmlns:a="http://schemas.openxmlformats.org/drawingml/2006/main" prst="ellipse">
          <a:avLst/>
        </a:prstGeom>
        <a:noFill xmlns:a="http://schemas.openxmlformats.org/drawingml/2006/main"/>
        <a:ln xmlns:a="http://schemas.openxmlformats.org/drawingml/2006/main" w="28575">
          <a:solidFill>
            <a:srgbClr val="7030A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0.51578</cdr:x>
      <cdr:y>0.28272</cdr:y>
    </cdr:from>
    <cdr:to>
      <cdr:x>0.63538</cdr:x>
      <cdr:y>0.44385</cdr:y>
    </cdr:to>
    <cdr:sp macro="" textlink="">
      <cdr:nvSpPr>
        <cdr:cNvPr id="3" name="TextBox 1">
          <a:extLst xmlns:a="http://schemas.openxmlformats.org/drawingml/2006/main">
            <a:ext uri="{FF2B5EF4-FFF2-40B4-BE49-F238E27FC236}">
              <a16:creationId xmlns:a16="http://schemas.microsoft.com/office/drawing/2014/main" id="{1C30113D-791D-4EFE-9507-C9755117183F}"/>
            </a:ext>
          </a:extLst>
        </cdr:cNvPr>
        <cdr:cNvSpPr txBox="1"/>
      </cdr:nvSpPr>
      <cdr:spPr>
        <a:xfrm xmlns:a="http://schemas.openxmlformats.org/drawingml/2006/main">
          <a:off x="5915025" y="1443989"/>
          <a:ext cx="1371584" cy="822960"/>
        </a:xfrm>
        <a:prstGeom xmlns:a="http://schemas.openxmlformats.org/drawingml/2006/main" prst="rect">
          <a:avLst/>
        </a:prstGeom>
        <a:solidFill xmlns:a="http://schemas.openxmlformats.org/drawingml/2006/main">
          <a:srgbClr val="29679F"/>
        </a:solidFill>
        <a:effectLst xmlns:a="http://schemas.openxmlformats.org/drawingml/2006/main">
          <a:outerShdw blurRad="63500" sx="102000" sy="102000" algn="ctr" rotWithShape="0">
            <a:prstClr val="black">
              <a:alpha val="40000"/>
            </a:prstClr>
          </a:outerShdw>
        </a:effec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rtlCol="0" anchor="ctr"/>
        <a:lstStyle xmlns:a="http://schemas.openxmlformats.org/drawingml/2006/main">
          <a:defPPr>
            <a:defRPr lang="en-US"/>
          </a:defPPr>
          <a:lvl1pPr marL="0" indent="0" algn="l" defTabSz="914400" rtl="0" eaLnBrk="1" latinLnBrk="0" hangingPunct="1">
            <a:defRPr sz="1100" kern="1200">
              <a:solidFill>
                <a:schemeClr val="lt1"/>
              </a:solidFill>
              <a:latin typeface="+mn-lt"/>
              <a:ea typeface="+mn-ea"/>
              <a:cs typeface="+mn-cs"/>
            </a:defRPr>
          </a:lvl1pPr>
          <a:lvl2pPr marL="457200" indent="0" algn="l" defTabSz="914400" rtl="0" eaLnBrk="1" latinLnBrk="0" hangingPunct="1">
            <a:defRPr sz="1100" kern="1200">
              <a:solidFill>
                <a:schemeClr val="lt1"/>
              </a:solidFill>
              <a:latin typeface="+mn-lt"/>
              <a:ea typeface="+mn-ea"/>
              <a:cs typeface="+mn-cs"/>
            </a:defRPr>
          </a:lvl2pPr>
          <a:lvl3pPr marL="914400" indent="0" algn="l" defTabSz="914400" rtl="0" eaLnBrk="1" latinLnBrk="0" hangingPunct="1">
            <a:defRPr sz="1100" kern="1200">
              <a:solidFill>
                <a:schemeClr val="lt1"/>
              </a:solidFill>
              <a:latin typeface="+mn-lt"/>
              <a:ea typeface="+mn-ea"/>
              <a:cs typeface="+mn-cs"/>
            </a:defRPr>
          </a:lvl3pPr>
          <a:lvl4pPr marL="1371600" indent="0" algn="l" defTabSz="914400" rtl="0" eaLnBrk="1" latinLnBrk="0" hangingPunct="1">
            <a:defRPr sz="1100" kern="1200">
              <a:solidFill>
                <a:schemeClr val="lt1"/>
              </a:solidFill>
              <a:latin typeface="+mn-lt"/>
              <a:ea typeface="+mn-ea"/>
              <a:cs typeface="+mn-cs"/>
            </a:defRPr>
          </a:lvl4pPr>
          <a:lvl5pPr marL="1828800" indent="0" algn="l" defTabSz="914400" rtl="0" eaLnBrk="1" latinLnBrk="0" hangingPunct="1">
            <a:defRPr sz="1100" kern="1200">
              <a:solidFill>
                <a:schemeClr val="lt1"/>
              </a:solidFill>
              <a:latin typeface="+mn-lt"/>
              <a:ea typeface="+mn-ea"/>
              <a:cs typeface="+mn-cs"/>
            </a:defRPr>
          </a:lvl5pPr>
          <a:lvl6pPr marL="2286000" indent="0" algn="l" defTabSz="914400" rtl="0" eaLnBrk="1" latinLnBrk="0" hangingPunct="1">
            <a:defRPr sz="1100" kern="1200">
              <a:solidFill>
                <a:schemeClr val="lt1"/>
              </a:solidFill>
              <a:latin typeface="+mn-lt"/>
              <a:ea typeface="+mn-ea"/>
              <a:cs typeface="+mn-cs"/>
            </a:defRPr>
          </a:lvl6pPr>
          <a:lvl7pPr marL="2743200" indent="0" algn="l" defTabSz="914400" rtl="0" eaLnBrk="1" latinLnBrk="0" hangingPunct="1">
            <a:defRPr sz="1100" kern="1200">
              <a:solidFill>
                <a:schemeClr val="lt1"/>
              </a:solidFill>
              <a:latin typeface="+mn-lt"/>
              <a:ea typeface="+mn-ea"/>
              <a:cs typeface="+mn-cs"/>
            </a:defRPr>
          </a:lvl7pPr>
          <a:lvl8pPr marL="3200400" indent="0" algn="l" defTabSz="914400" rtl="0" eaLnBrk="1" latinLnBrk="0" hangingPunct="1">
            <a:defRPr sz="1100" kern="1200">
              <a:solidFill>
                <a:schemeClr val="lt1"/>
              </a:solidFill>
              <a:latin typeface="+mn-lt"/>
              <a:ea typeface="+mn-ea"/>
              <a:cs typeface="+mn-cs"/>
            </a:defRPr>
          </a:lvl8pPr>
          <a:lvl9pPr marL="3657600" indent="0" algn="l" defTabSz="914400" rtl="0" eaLnBrk="1" latinLnBrk="0" hangingPunct="1">
            <a:defRPr sz="1100" kern="1200">
              <a:solidFill>
                <a:schemeClr val="lt1"/>
              </a:solidFill>
              <a:latin typeface="+mn-lt"/>
              <a:ea typeface="+mn-ea"/>
              <a:cs typeface="+mn-cs"/>
            </a:defRPr>
          </a:lvl9pPr>
        </a:lstStyle>
        <a:p xmlns:a="http://schemas.openxmlformats.org/drawingml/2006/main">
          <a:pPr algn="ctr"/>
          <a:r>
            <a:rPr lang="en-US" sz="1600" b="1" dirty="0">
              <a:solidFill>
                <a:schemeClr val="bg1"/>
              </a:solidFill>
              <a:effectLst>
                <a:outerShdw blurRad="38100" dist="38100" dir="2700000" algn="tl">
                  <a:srgbClr val="000000">
                    <a:alpha val="43137"/>
                  </a:srgbClr>
                </a:outerShdw>
              </a:effectLst>
            </a:rPr>
            <a:t>Index to </a:t>
          </a:r>
        </a:p>
        <a:p xmlns:a="http://schemas.openxmlformats.org/drawingml/2006/main">
          <a:pPr algn="ctr"/>
          <a:r>
            <a:rPr lang="en-US" sz="1600" b="1" dirty="0">
              <a:solidFill>
                <a:schemeClr val="bg1"/>
              </a:solidFill>
              <a:effectLst>
                <a:outerShdw blurRad="38100" dist="38100" dir="2700000" algn="tl">
                  <a:srgbClr val="000000">
                    <a:alpha val="43137"/>
                  </a:srgbClr>
                </a:outerShdw>
              </a:effectLst>
            </a:rPr>
            <a:t>U.S. Average</a:t>
          </a:r>
        </a:p>
        <a:p xmlns:a="http://schemas.openxmlformats.org/drawingml/2006/main">
          <a:pPr algn="ctr"/>
          <a:r>
            <a:rPr lang="en-US" sz="1600" b="1" dirty="0">
              <a:solidFill>
                <a:schemeClr val="bg1"/>
              </a:solidFill>
              <a:effectLst>
                <a:outerShdw blurRad="38100" dist="38100" dir="2700000" algn="tl">
                  <a:srgbClr val="000000">
                    <a:alpha val="43137"/>
                  </a:srgbClr>
                </a:outerShdw>
              </a:effectLst>
            </a:rPr>
            <a:t>2.15</a:t>
          </a:r>
        </a:p>
      </cdr:txBody>
    </cdr:sp>
  </cdr:relSizeAnchor>
</c:userShapes>
</file>

<file path=ppt/drawings/drawing8.xml><?xml version="1.0" encoding="utf-8"?>
<c:userShapes xmlns:c="http://schemas.openxmlformats.org/drawingml/2006/chart">
  <cdr:relSizeAnchor xmlns:cdr="http://schemas.openxmlformats.org/drawingml/2006/chartDrawing">
    <cdr:from>
      <cdr:x>0.65769</cdr:x>
      <cdr:y>0.4122</cdr:y>
    </cdr:from>
    <cdr:to>
      <cdr:x>0.82191</cdr:x>
      <cdr:y>0.4122</cdr:y>
    </cdr:to>
    <cdr:cxnSp macro="">
      <cdr:nvCxnSpPr>
        <cdr:cNvPr id="3" name="Straight Arrow Connector 2">
          <a:extLst xmlns:a="http://schemas.openxmlformats.org/drawingml/2006/main">
            <a:ext uri="{FF2B5EF4-FFF2-40B4-BE49-F238E27FC236}">
              <a16:creationId xmlns:a16="http://schemas.microsoft.com/office/drawing/2014/main" id="{67334406-1D42-867E-8CC2-1AC056DAAA7A}"/>
            </a:ext>
          </a:extLst>
        </cdr:cNvPr>
        <cdr:cNvCxnSpPr/>
      </cdr:nvCxnSpPr>
      <cdr:spPr>
        <a:xfrm xmlns:a="http://schemas.openxmlformats.org/drawingml/2006/main">
          <a:off x="7820025" y="2222232"/>
          <a:ext cx="1952630" cy="0"/>
        </a:xfrm>
        <a:prstGeom xmlns:a="http://schemas.openxmlformats.org/drawingml/2006/main" prst="straightConnector1">
          <a:avLst/>
        </a:prstGeom>
        <a:ln xmlns:a="http://schemas.openxmlformats.org/drawingml/2006/main" w="28575">
          <a:solidFill>
            <a:srgbClr val="29679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0.38933</cdr:x>
      <cdr:y>0.80796</cdr:y>
    </cdr:from>
    <cdr:to>
      <cdr:x>0.40855</cdr:x>
      <cdr:y>0.88937</cdr:y>
    </cdr:to>
    <cdr:sp macro="" textlink="">
      <cdr:nvSpPr>
        <cdr:cNvPr id="4" name="Oval 3">
          <a:extLst xmlns:a="http://schemas.openxmlformats.org/drawingml/2006/main">
            <a:ext uri="{FF2B5EF4-FFF2-40B4-BE49-F238E27FC236}">
              <a16:creationId xmlns:a16="http://schemas.microsoft.com/office/drawing/2014/main" id="{89A08700-810C-E75F-6DE0-3BF7603E9C9F}"/>
            </a:ext>
          </a:extLst>
        </cdr:cNvPr>
        <cdr:cNvSpPr/>
      </cdr:nvSpPr>
      <cdr:spPr>
        <a:xfrm xmlns:a="http://schemas.openxmlformats.org/drawingml/2006/main">
          <a:off x="4629145" y="4355812"/>
          <a:ext cx="228600" cy="438912"/>
        </a:xfrm>
        <a:prstGeom xmlns:a="http://schemas.openxmlformats.org/drawingml/2006/main" prst="ellipse">
          <a:avLst/>
        </a:prstGeom>
        <a:noFill xmlns:a="http://schemas.openxmlformats.org/drawingml/2006/main"/>
        <a:ln xmlns:a="http://schemas.openxmlformats.org/drawingml/2006/main" w="28575">
          <a:solidFill>
            <a:srgbClr val="C0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0.90442</cdr:x>
      <cdr:y>0.80605</cdr:y>
    </cdr:from>
    <cdr:to>
      <cdr:x>0.92365</cdr:x>
      <cdr:y>0.94174</cdr:y>
    </cdr:to>
    <cdr:sp macro="" textlink="">
      <cdr:nvSpPr>
        <cdr:cNvPr id="5" name="Oval 4">
          <a:extLst xmlns:a="http://schemas.openxmlformats.org/drawingml/2006/main">
            <a:ext uri="{FF2B5EF4-FFF2-40B4-BE49-F238E27FC236}">
              <a16:creationId xmlns:a16="http://schemas.microsoft.com/office/drawing/2014/main" id="{E26145D8-A6CD-A195-61C3-CA21F566726F}"/>
            </a:ext>
          </a:extLst>
        </cdr:cNvPr>
        <cdr:cNvSpPr/>
      </cdr:nvSpPr>
      <cdr:spPr>
        <a:xfrm xmlns:a="http://schemas.openxmlformats.org/drawingml/2006/main">
          <a:off x="10753725" y="4345559"/>
          <a:ext cx="228600" cy="731520"/>
        </a:xfrm>
        <a:prstGeom xmlns:a="http://schemas.openxmlformats.org/drawingml/2006/main" prst="ellipse">
          <a:avLst/>
        </a:prstGeom>
        <a:noFill xmlns:a="http://schemas.openxmlformats.org/drawingml/2006/main"/>
        <a:ln xmlns:a="http://schemas.openxmlformats.org/drawingml/2006/main" w="28575">
          <a:solidFill>
            <a:srgbClr val="7030A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9.xml><?xml version="1.0" encoding="utf-8"?>
<c:userShapes xmlns:c="http://schemas.openxmlformats.org/drawingml/2006/chart">
  <cdr:relSizeAnchor xmlns:cdr="http://schemas.openxmlformats.org/drawingml/2006/chartDrawing">
    <cdr:from>
      <cdr:x>0.79733</cdr:x>
      <cdr:y>0.77935</cdr:y>
    </cdr:from>
    <cdr:to>
      <cdr:x>0.8174</cdr:x>
      <cdr:y>0.9279</cdr:y>
    </cdr:to>
    <cdr:sp macro="" textlink="">
      <cdr:nvSpPr>
        <cdr:cNvPr id="3" name="Oval 2">
          <a:extLst xmlns:a="http://schemas.openxmlformats.org/drawingml/2006/main">
            <a:ext uri="{FF2B5EF4-FFF2-40B4-BE49-F238E27FC236}">
              <a16:creationId xmlns:a16="http://schemas.microsoft.com/office/drawing/2014/main" id="{37087D69-137E-7CAA-9A70-CC803F8431EB}"/>
            </a:ext>
          </a:extLst>
        </cdr:cNvPr>
        <cdr:cNvSpPr/>
      </cdr:nvSpPr>
      <cdr:spPr>
        <a:xfrm xmlns:a="http://schemas.openxmlformats.org/drawingml/2006/main">
          <a:off x="9083100" y="3837870"/>
          <a:ext cx="228600" cy="731520"/>
        </a:xfrm>
        <a:prstGeom xmlns:a="http://schemas.openxmlformats.org/drawingml/2006/main" prst="ellipse">
          <a:avLst/>
        </a:prstGeom>
        <a:noFill xmlns:a="http://schemas.openxmlformats.org/drawingml/2006/main"/>
        <a:ln xmlns:a="http://schemas.openxmlformats.org/drawingml/2006/main" w="28575">
          <a:solidFill>
            <a:srgbClr val="7030A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24D24FDB-05F8-40EE-9F96-239C88E0269C}" type="datetimeFigureOut">
              <a:rPr lang="en-US" smtClean="0"/>
              <a:t>6/11/2026</a:t>
            </a:fld>
            <a:endParaRPr lang="en-US" dirty="0"/>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80935ACD-FC6D-412F-B15C-F54ABA1A44BF}" type="slidenum">
              <a:rPr lang="en-US" smtClean="0"/>
              <a:t>‹#›</a:t>
            </a:fld>
            <a:endParaRPr lang="en-US" dirty="0"/>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EB64-4B72-4040-2275-DE22BB073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74DDA-A6E8-95CA-300B-C98C6157EA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397832-CCB2-3E44-ED66-4ACB7F257E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1ED77D-9ADA-478B-A106-3753F4910B4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5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970F7-8946-AD27-3E3A-5520986A0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D67CA-66AB-AA51-DBD1-D4A1F61D35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C4A297-0220-3BDD-D3F8-997C9654B5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753963-7466-7B8B-C1AA-5121607A9E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90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3C958-452F-1B96-DEF0-4065A5CE1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414F8-F002-B1FF-76DF-8315668902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D69B8A-9516-F21E-B89B-D4F9146F67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B06409-BB9D-F021-AEBE-785B930FAC2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040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1A82-BCD0-4EF3-08DA-730D480C0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CBFCD-B86D-0020-2C5B-9EA5C3A046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33E336-6E19-48EA-CDED-F31BE1ECF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77D234-5594-DBF3-4D98-CA441E17FC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333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3DC36-F1B8-3214-BAF3-2891CC195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5A96F-4962-ABDA-4304-FD4881EB12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E73794-5EA6-CAE8-8259-58F6603437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EFA289-143E-CD27-DE05-62C0D061356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095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6CD0F-C651-388B-4975-B28939025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FEF4D-3D7D-F9A6-3CEF-CB042BEE8A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E6B715-60DD-958B-1099-D4FA06355F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352EDC-10C5-5B4F-64AD-2A0FAB9A68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114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06054-2A81-45C2-B76E-FC2BEBC35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A7DAD-E8B7-C11A-1B84-91BA0E3E7A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3E74C8-E3E8-2AEE-CB1B-1D55DF87B7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E9D326-0519-43A3-FAC6-D9F34CC246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607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A4406-C46D-16F9-A987-949A1C6DF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F766F-BFD9-A5CA-3E0D-F11813921C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765099-B63D-FA22-8E98-D2E4B01F28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8F0559-6001-D15E-D71D-23FA91E702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733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4A26B-D917-AF88-2F4C-06203E8D3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9A5A8-ABFD-D188-50FB-90406FDD20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2C215B-D715-B11A-EF23-283A46054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08C7C-F16C-C3D6-EE78-B1BFB929B74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52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DC51A-613C-6EAB-8E3D-6F2A9F05B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5255A-F033-7A8D-7C01-DF8183104F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957E6B-C1BB-CA67-B1E4-AFF3FF630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2E3AEF-967F-5834-FF76-26E418B6A41D}"/>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58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028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545E-21FC-B1F5-003D-230B65C16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C337B-5C3B-67EE-3725-E974D6DC29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AD46B9-32D5-883E-A8ED-A3138CE9CF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479A95-E889-A7C9-E0B2-53A01A844FEB}"/>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90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2A979-D89D-432F-43D8-8410D74B2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7EF00-D7DD-7427-AE20-7339DDA666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7A6804-618C-E6C6-8B33-564E88F8E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0F4906-FA06-842E-06D4-534C3F9CA80D}"/>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501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584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AEB9A-C893-2869-3D0A-BE95B8950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DB867-F9CD-AF8F-3466-5C04DCC239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A46DA0-D2DB-F9AF-6644-2D92983D86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F9EB05-41A7-C369-E9CF-C5BA973D4EF2}"/>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915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4A4B6-819B-DF18-7A4E-D78859CD2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A28B4-24E6-5915-504A-3BFCBD58A9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AF9C95-D45B-915C-5B30-4C604875E1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F4343E-4564-47C7-668B-409027377282}"/>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818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42974-2743-C3B1-DFE5-D0EE74C02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E2611-C147-96A4-FE69-055702D2FC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3C7088-A076-F73E-D674-CFB420F144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416D8B-921B-A5F4-01AB-1CF21EB4E4EE}"/>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685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61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9830C-0861-A75D-59A4-FAFF9E335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40390-BD9B-9383-18C2-5E8E7C2286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9DBF2E-91AB-4128-E4A5-A76D3DD960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68A8E1-8188-6108-FA1C-1E8EB037A9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55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08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1ED1D-3955-4A5C-8630-07B16C5421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6782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1ED1D-3955-4A5C-8630-07B16C5421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25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44</a:t>
            </a:fld>
            <a:endParaRPr lang="en-US" dirty="0">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626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91ED3-FAE3-9980-65B6-9526D3CDA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14281-4AC4-129D-4E15-FA86A3A5C5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5BF6E7-B443-4756-6A8E-7AA5F2E3D5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E3C08A-0EFC-1E1A-1539-9F3CDB7958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49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55789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65937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23168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F2B78-568D-498F-9CF4-91B1CC9258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38C9BE-61B6-4342-8AA8-4FF30C27E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8AF0FD-02E6-4786-8065-E6ED72B7C720}"/>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5" name="Footer Placeholder 4">
            <a:extLst>
              <a:ext uri="{FF2B5EF4-FFF2-40B4-BE49-F238E27FC236}">
                <a16:creationId xmlns:a16="http://schemas.microsoft.com/office/drawing/2014/main" id="{8E7F733E-DB04-47D6-9D15-92D2E7EA8F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03C5DC-4DCC-4419-989A-68980AF13594}"/>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443347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153C-68F6-4A7A-8339-F01E88804A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50A295-DEED-41D2-B265-6575A9DC6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94237-D40F-4C03-A7CE-A96776BA1916}"/>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5" name="Footer Placeholder 4">
            <a:extLst>
              <a:ext uri="{FF2B5EF4-FFF2-40B4-BE49-F238E27FC236}">
                <a16:creationId xmlns:a16="http://schemas.microsoft.com/office/drawing/2014/main" id="{6126256C-3038-492C-B43C-1CBF3EA811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E8E67C-9BCD-4A72-9D4E-5F1809B29C46}"/>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2890760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3FED-69A0-488E-99F9-441E106C1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42E845-A746-49E2-B61D-E0D88F119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2903C3-8595-4ADF-89B6-CC6A9E438B3E}"/>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5" name="Footer Placeholder 4">
            <a:extLst>
              <a:ext uri="{FF2B5EF4-FFF2-40B4-BE49-F238E27FC236}">
                <a16:creationId xmlns:a16="http://schemas.microsoft.com/office/drawing/2014/main" id="{7B52BCBD-F9BB-48FF-B0EC-54B82732CF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0D8211-98FD-486C-B4D6-C8F3B1931AE5}"/>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1337240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7095-FE94-450F-B5B0-4A5BC398F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2D8E9-29B5-4EA5-BDB2-A01996896E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23ADF8-D961-452B-9490-1FA62FC73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DC496A-C865-4B41-A68F-377C4433C04F}"/>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6" name="Footer Placeholder 5">
            <a:extLst>
              <a:ext uri="{FF2B5EF4-FFF2-40B4-BE49-F238E27FC236}">
                <a16:creationId xmlns:a16="http://schemas.microsoft.com/office/drawing/2014/main" id="{56A9F69B-2956-49B5-B047-A3ACE930A3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6CBA47-6E1D-491D-B816-20E55478402C}"/>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1705472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5C3FD-DAED-42A8-AE8A-EF34C2935A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61B3FC-69F9-4CCD-888C-F934BD0793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9A3FFA-337C-47BC-B176-17666F6009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B37F88-483D-4A15-AA6F-1E0DDC267A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2D7AFB-708C-49AB-A47C-D845E098D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0E2C5-45E8-4BB5-AB37-A16F42AC4747}"/>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8" name="Footer Placeholder 7">
            <a:extLst>
              <a:ext uri="{FF2B5EF4-FFF2-40B4-BE49-F238E27FC236}">
                <a16:creationId xmlns:a16="http://schemas.microsoft.com/office/drawing/2014/main" id="{87905F82-5396-41B5-8BF8-50FDBF1DBD4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98B2E5-0C65-4FA1-907F-C664FA265C27}"/>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355140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426C-7DAC-4829-87F3-BEB706EA56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B7FD9A-C122-4885-A9CF-D8A975B55A5E}"/>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4" name="Footer Placeholder 3">
            <a:extLst>
              <a:ext uri="{FF2B5EF4-FFF2-40B4-BE49-F238E27FC236}">
                <a16:creationId xmlns:a16="http://schemas.microsoft.com/office/drawing/2014/main" id="{34D55D82-7ACB-43EB-9DFA-F1DA61C9951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622B6C-DA3E-46BD-B2C6-9EA7AECB9E0A}"/>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3866698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CCC541-9523-4E7A-9C73-70D76054B2C0}"/>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3" name="Footer Placeholder 2">
            <a:extLst>
              <a:ext uri="{FF2B5EF4-FFF2-40B4-BE49-F238E27FC236}">
                <a16:creationId xmlns:a16="http://schemas.microsoft.com/office/drawing/2014/main" id="{7CA56443-C943-4E07-8D7E-21F97A5982E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FCA2F7-5836-48CA-BF1C-ECFC6752C6CB}"/>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2347362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E8F2-B6CC-462B-9826-6D032C4299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7F8DD4-53F6-4CAF-BC33-D59C10359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8E1B3B-CDB6-46A8-8874-EE4AA399F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6558F-0F1C-4201-9293-969C05C398EF}"/>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6" name="Footer Placeholder 5">
            <a:extLst>
              <a:ext uri="{FF2B5EF4-FFF2-40B4-BE49-F238E27FC236}">
                <a16:creationId xmlns:a16="http://schemas.microsoft.com/office/drawing/2014/main" id="{E4EF5AE6-F277-4C1A-AE4D-5BCA6C5D96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D0F95A-1E46-43A4-987B-F3AE764A3A22}"/>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3329363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405526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CCA6-C57A-4C0E-8D1A-60A6D5BED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396ABC-2AEA-4DD3-84AF-146154020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15286E4-D555-433A-BAE8-0374FCB9E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E84CF-BAC6-4B48-89F8-BA5F1BD313A1}"/>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6" name="Footer Placeholder 5">
            <a:extLst>
              <a:ext uri="{FF2B5EF4-FFF2-40B4-BE49-F238E27FC236}">
                <a16:creationId xmlns:a16="http://schemas.microsoft.com/office/drawing/2014/main" id="{3D387872-4478-43B4-AAFD-540CC396D1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88E687-8AA9-421D-AED4-40BA7DC86E41}"/>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314664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E531-4416-42B9-8E23-9336273231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251B66-FA83-4C9F-A900-1CA24351C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A06F9-ED78-4BB0-A205-B48BAAF2752B}"/>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5" name="Footer Placeholder 4">
            <a:extLst>
              <a:ext uri="{FF2B5EF4-FFF2-40B4-BE49-F238E27FC236}">
                <a16:creationId xmlns:a16="http://schemas.microsoft.com/office/drawing/2014/main" id="{489F4944-B444-43C0-BBAC-01D372712C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268478-C1FF-4DEC-BA19-DFCE7F0615BA}"/>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388874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3BDE46-27BA-41D4-8894-A341B44F0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B7AE85-2301-4A5D-AE46-FB5287FA35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5D811-5928-4A6E-90DA-F770C595F1A5}"/>
              </a:ext>
            </a:extLst>
          </p:cNvPr>
          <p:cNvSpPr>
            <a:spLocks noGrp="1"/>
          </p:cNvSpPr>
          <p:nvPr>
            <p:ph type="dt" sz="half" idx="10"/>
          </p:nvPr>
        </p:nvSpPr>
        <p:spPr/>
        <p:txBody>
          <a:bodyPr/>
          <a:lstStyle/>
          <a:p>
            <a:fld id="{35D0DF0F-D65B-4CD0-BCEF-A7264EE1E479}" type="datetimeFigureOut">
              <a:rPr lang="en-US" smtClean="0"/>
              <a:t>6/11/2026</a:t>
            </a:fld>
            <a:endParaRPr lang="en-US" dirty="0"/>
          </a:p>
        </p:txBody>
      </p:sp>
      <p:sp>
        <p:nvSpPr>
          <p:cNvPr id="5" name="Footer Placeholder 4">
            <a:extLst>
              <a:ext uri="{FF2B5EF4-FFF2-40B4-BE49-F238E27FC236}">
                <a16:creationId xmlns:a16="http://schemas.microsoft.com/office/drawing/2014/main" id="{B39DF483-9258-44F7-9CF6-75C87BA4CB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6D33CE-176D-4999-9EDB-ED686D5DD703}"/>
              </a:ext>
            </a:extLst>
          </p:cNvPr>
          <p:cNvSpPr>
            <a:spLocks noGrp="1"/>
          </p:cNvSpPr>
          <p:nvPr>
            <p:ph type="sldNum" sz="quarter" idx="12"/>
          </p:nvPr>
        </p:nvSpPr>
        <p:spPr/>
        <p:txBody>
          <a:bodyPr/>
          <a:lstStyle/>
          <a:p>
            <a:fld id="{D80D1AC1-9A46-4945-898A-194807061BC4}" type="slidenum">
              <a:rPr lang="en-US" smtClean="0"/>
              <a:t>‹#›</a:t>
            </a:fld>
            <a:endParaRPr lang="en-US" dirty="0"/>
          </a:p>
        </p:txBody>
      </p:sp>
    </p:spTree>
    <p:extLst>
      <p:ext uri="{BB962C8B-B14F-4D97-AF65-F5344CB8AC3E}">
        <p14:creationId xmlns:p14="http://schemas.microsoft.com/office/powerpoint/2010/main" val="2529661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B736-9340-CFB5-926C-DB1367416E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076D72-BC8D-1A32-9246-B16AA64B3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D65B7-EE4F-364A-D33E-B1566B0A21E1}"/>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5" name="Footer Placeholder 4">
            <a:extLst>
              <a:ext uri="{FF2B5EF4-FFF2-40B4-BE49-F238E27FC236}">
                <a16:creationId xmlns:a16="http://schemas.microsoft.com/office/drawing/2014/main" id="{63DB2BF9-1002-8284-7DF8-016611F25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BA5CC-B30C-7231-F036-D5540C4223A1}"/>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2164911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40F8-FE0F-0929-B1D1-E895F9B52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FFEF8-243A-0A70-46A5-6172AC2F99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9084E-EFD2-12D9-DAC3-19B9548090A5}"/>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5" name="Footer Placeholder 4">
            <a:extLst>
              <a:ext uri="{FF2B5EF4-FFF2-40B4-BE49-F238E27FC236}">
                <a16:creationId xmlns:a16="http://schemas.microsoft.com/office/drawing/2014/main" id="{2DD9EFC5-3D13-0E50-812D-28A831058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F995E-F932-3217-D709-839431D2D169}"/>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2789748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63E4-6188-F79A-BDB9-0787CF6C1D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7FC45-32A9-07CC-5351-D5239ACF26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9D3D2-B7B7-0666-A51E-292BF40B174D}"/>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5" name="Footer Placeholder 4">
            <a:extLst>
              <a:ext uri="{FF2B5EF4-FFF2-40B4-BE49-F238E27FC236}">
                <a16:creationId xmlns:a16="http://schemas.microsoft.com/office/drawing/2014/main" id="{FF5059B4-900A-0D63-1187-14AF54BF5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042BC-2D1A-BFA3-10DB-B125C10B76F7}"/>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849777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3BEB-E207-239F-E3E0-E18B5F6C8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983DE-695D-B437-141C-79C84FBC6F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D0D1FA-8E74-A5F4-D326-33B2012FDD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59BC3A-C16F-E224-9DC7-2F95CC0CE175}"/>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6" name="Footer Placeholder 5">
            <a:extLst>
              <a:ext uri="{FF2B5EF4-FFF2-40B4-BE49-F238E27FC236}">
                <a16:creationId xmlns:a16="http://schemas.microsoft.com/office/drawing/2014/main" id="{62332CAC-18BE-3A42-5CAB-F2F207101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992E5-A599-7FCD-8F42-A11C0B032B22}"/>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1194847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D61F-4621-D45D-D409-67173BAF87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5C7617-430F-A152-536F-4205502C5E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5F4924-9B15-858F-10B1-17A81483CA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D32B15-ED1E-4BA8-7270-D2489048F7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C2DBCA-93D7-53E4-6A97-22CD3BD427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ADCB8-7D9E-70CC-4EB5-E0C6C96B3B0A}"/>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8" name="Footer Placeholder 7">
            <a:extLst>
              <a:ext uri="{FF2B5EF4-FFF2-40B4-BE49-F238E27FC236}">
                <a16:creationId xmlns:a16="http://schemas.microsoft.com/office/drawing/2014/main" id="{D46DF847-4479-B08B-C937-385C1F20B9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6BFBCE-DF7A-1FDE-5FBA-75ABFC1F0E9E}"/>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698527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9AAF-7160-E567-0EF2-46ABEF2EF3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9B1FF5-18D3-D264-386B-496CE05159C0}"/>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4" name="Footer Placeholder 3">
            <a:extLst>
              <a:ext uri="{FF2B5EF4-FFF2-40B4-BE49-F238E27FC236}">
                <a16:creationId xmlns:a16="http://schemas.microsoft.com/office/drawing/2014/main" id="{4074EB08-DE28-767D-2816-76805AE892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4E8015-23AE-FE04-5067-BA417DE30765}"/>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4093370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C9B4BB-DB22-0472-A4CC-937F2A6BB94E}"/>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3" name="Footer Placeholder 2">
            <a:extLst>
              <a:ext uri="{FF2B5EF4-FFF2-40B4-BE49-F238E27FC236}">
                <a16:creationId xmlns:a16="http://schemas.microsoft.com/office/drawing/2014/main" id="{2C52C151-80D4-F94B-36AC-85DD18794E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7F7F20-7B1F-03F9-3921-42D6C0F59872}"/>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89105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262611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8DF-A65B-3CDB-4309-D2ECEBFA57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B977FD-2FF6-9342-2B8F-6B1FA0F46D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CF4C3C-4242-A339-E8D2-A4059D370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53771-2449-F6F8-46D2-3C9480300E3A}"/>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6" name="Footer Placeholder 5">
            <a:extLst>
              <a:ext uri="{FF2B5EF4-FFF2-40B4-BE49-F238E27FC236}">
                <a16:creationId xmlns:a16="http://schemas.microsoft.com/office/drawing/2014/main" id="{EEDA5536-B8DA-6319-8E86-9E7C51483F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18718-E99A-4FC0-3668-396D71DB93A0}"/>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2198916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0AD3-1B27-1063-CE59-A01DB5CA9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AB7E14-5B59-0DA5-BE49-3023A8F4A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7E323D-3B2F-4772-6D39-98F77F555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25E53-9B25-8F31-6157-96A2791C4051}"/>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6" name="Footer Placeholder 5">
            <a:extLst>
              <a:ext uri="{FF2B5EF4-FFF2-40B4-BE49-F238E27FC236}">
                <a16:creationId xmlns:a16="http://schemas.microsoft.com/office/drawing/2014/main" id="{0A041263-7824-D44B-D80C-DFD42D30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31D12-6F4D-B0D8-E534-F9545DB779BF}"/>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2487858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2B631-D849-CE0D-457D-902EAA2700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51327-A5D3-8A86-F795-3F381077E5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FA2F8-A943-5278-B06D-A8E250FC3CB2}"/>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5" name="Footer Placeholder 4">
            <a:extLst>
              <a:ext uri="{FF2B5EF4-FFF2-40B4-BE49-F238E27FC236}">
                <a16:creationId xmlns:a16="http://schemas.microsoft.com/office/drawing/2014/main" id="{9221CCF6-B9F5-8D5F-7F19-33451D814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16197-B6E2-D5CE-826C-4871F22346A2}"/>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3542642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CEDFCC-2E9F-C9BE-6FBD-792F597318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C7D714-A14C-B6EE-9A5C-353DF94C21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B0CD9-1014-2336-9682-817D2CCC2142}"/>
              </a:ext>
            </a:extLst>
          </p:cNvPr>
          <p:cNvSpPr>
            <a:spLocks noGrp="1"/>
          </p:cNvSpPr>
          <p:nvPr>
            <p:ph type="dt" sz="half" idx="10"/>
          </p:nvPr>
        </p:nvSpPr>
        <p:spPr/>
        <p:txBody>
          <a:bodyPr/>
          <a:lstStyle/>
          <a:p>
            <a:fld id="{ECE422F1-0429-4829-ADBF-BD3E9EA58810}" type="datetimeFigureOut">
              <a:rPr lang="en-US" smtClean="0"/>
              <a:t>6/11/2026</a:t>
            </a:fld>
            <a:endParaRPr lang="en-US"/>
          </a:p>
        </p:txBody>
      </p:sp>
      <p:sp>
        <p:nvSpPr>
          <p:cNvPr id="5" name="Footer Placeholder 4">
            <a:extLst>
              <a:ext uri="{FF2B5EF4-FFF2-40B4-BE49-F238E27FC236}">
                <a16:creationId xmlns:a16="http://schemas.microsoft.com/office/drawing/2014/main" id="{BB9CA319-CD95-D809-4B5F-CC342C02F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6A775-A4D8-8620-7DAE-C8E0DA71C2AD}"/>
              </a:ext>
            </a:extLst>
          </p:cNvPr>
          <p:cNvSpPr>
            <a:spLocks noGrp="1"/>
          </p:cNvSpPr>
          <p:nvPr>
            <p:ph type="sldNum" sz="quarter" idx="12"/>
          </p:nvPr>
        </p:nvSpPr>
        <p:spPr/>
        <p:txBody>
          <a:bodyPr/>
          <a:lstStyle/>
          <a:p>
            <a:fld id="{0873424C-62F4-46E6-91EB-C47322C18080}" type="slidenum">
              <a:rPr lang="en-US" smtClean="0"/>
              <a:t>‹#›</a:t>
            </a:fld>
            <a:endParaRPr lang="en-US"/>
          </a:p>
        </p:txBody>
      </p:sp>
    </p:spTree>
    <p:extLst>
      <p:ext uri="{BB962C8B-B14F-4D97-AF65-F5344CB8AC3E}">
        <p14:creationId xmlns:p14="http://schemas.microsoft.com/office/powerpoint/2010/main" val="404076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3299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7352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406594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177013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52091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6/11/2026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118871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6/11/2026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dirty="0"/>
          </a:p>
        </p:txBody>
      </p:sp>
    </p:spTree>
    <p:extLst>
      <p:ext uri="{BB962C8B-B14F-4D97-AF65-F5344CB8AC3E}">
        <p14:creationId xmlns:p14="http://schemas.microsoft.com/office/powerpoint/2010/main" val="309954665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FF4CF3-C004-45E8-9594-A7E19B377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90BFE1-B580-4514-95BD-9BBB1F13D9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286D3-47FC-4DF1-ACF1-EF7B7CE48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0DF0F-D65B-4CD0-BCEF-A7264EE1E479}" type="datetimeFigureOut">
              <a:rPr lang="en-US" smtClean="0"/>
              <a:t>6/11/2026</a:t>
            </a:fld>
            <a:endParaRPr lang="en-US" dirty="0"/>
          </a:p>
        </p:txBody>
      </p:sp>
      <p:sp>
        <p:nvSpPr>
          <p:cNvPr id="5" name="Footer Placeholder 4">
            <a:extLst>
              <a:ext uri="{FF2B5EF4-FFF2-40B4-BE49-F238E27FC236}">
                <a16:creationId xmlns:a16="http://schemas.microsoft.com/office/drawing/2014/main" id="{43AFDA00-765E-4D8C-BD9F-D9F0B56F4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058C64F-E955-467B-9A24-00FD70169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D1AC1-9A46-4945-898A-194807061BC4}" type="slidenum">
              <a:rPr lang="en-US" smtClean="0"/>
              <a:t>‹#›</a:t>
            </a:fld>
            <a:endParaRPr lang="en-US" dirty="0"/>
          </a:p>
        </p:txBody>
      </p:sp>
    </p:spTree>
    <p:extLst>
      <p:ext uri="{BB962C8B-B14F-4D97-AF65-F5344CB8AC3E}">
        <p14:creationId xmlns:p14="http://schemas.microsoft.com/office/powerpoint/2010/main" val="2774423026"/>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BEA36-D10B-55A8-C415-5D1952600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A86FFA-20A3-A647-B9CB-CBB9DEFEB5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209B2-4DE5-3D83-C9B2-9C58F1BE4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E422F1-0429-4829-ADBF-BD3E9EA58810}" type="datetimeFigureOut">
              <a:rPr lang="en-US" smtClean="0"/>
              <a:t>6/11/2026</a:t>
            </a:fld>
            <a:endParaRPr lang="en-US"/>
          </a:p>
        </p:txBody>
      </p:sp>
      <p:sp>
        <p:nvSpPr>
          <p:cNvPr id="5" name="Footer Placeholder 4">
            <a:extLst>
              <a:ext uri="{FF2B5EF4-FFF2-40B4-BE49-F238E27FC236}">
                <a16:creationId xmlns:a16="http://schemas.microsoft.com/office/drawing/2014/main" id="{207662B7-22E1-0CAA-E486-53BECF6FD4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A547E2-B911-CC33-F10F-5B1242A83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73424C-62F4-46E6-91EB-C47322C18080}" type="slidenum">
              <a:rPr lang="en-US" smtClean="0"/>
              <a:t>‹#›</a:t>
            </a:fld>
            <a:endParaRPr lang="en-US"/>
          </a:p>
        </p:txBody>
      </p:sp>
    </p:spTree>
    <p:extLst>
      <p:ext uri="{BB962C8B-B14F-4D97-AF65-F5344CB8AC3E}">
        <p14:creationId xmlns:p14="http://schemas.microsoft.com/office/powerpoint/2010/main" val="63623885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hyperlink" Target="https://auburn.qualtrics.com/jfe/form/SV_8nQdAh1x3zzFD0O" TargetMode="External"/><Relationship Id="rId2" Type="http://schemas.openxmlformats.org/officeDocument/2006/relationships/image" Target="../media/image30.jpe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hyperlink" Target="https://auburn.qualtrics.com/jfe/form/SV_2gbMSA9KD1zg1tY" TargetMode="External"/><Relationship Id="rId4" Type="http://schemas.openxmlformats.org/officeDocument/2006/relationships/hyperlink" Target="https://auburn.qualtrics.com/jfe/form/SV_3gxKKfagS9wHIw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9.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image" Target="../media/image37.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65.jpeg"/><Relationship Id="rId21" Type="http://schemas.openxmlformats.org/officeDocument/2006/relationships/image" Target="../media/image83.jpeg"/><Relationship Id="rId7" Type="http://schemas.openxmlformats.org/officeDocument/2006/relationships/image" Target="../media/image69.png"/><Relationship Id="rId12" Type="http://schemas.openxmlformats.org/officeDocument/2006/relationships/image" Target="../media/image74.gif"/><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image" Target="../media/image64.jp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jpeg"/><Relationship Id="rId24" Type="http://schemas.openxmlformats.org/officeDocument/2006/relationships/image" Target="../media/image86.png"/><Relationship Id="rId5" Type="http://schemas.openxmlformats.org/officeDocument/2006/relationships/image" Target="../media/image67.png"/><Relationship Id="rId15" Type="http://schemas.openxmlformats.org/officeDocument/2006/relationships/image" Target="../media/image77.jpeg"/><Relationship Id="rId23" Type="http://schemas.openxmlformats.org/officeDocument/2006/relationships/image" Target="../media/image85.png"/><Relationship Id="rId10" Type="http://schemas.openxmlformats.org/officeDocument/2006/relationships/image" Target="../media/image72.png"/><Relationship Id="rId19" Type="http://schemas.openxmlformats.org/officeDocument/2006/relationships/image" Target="../media/image81.jpeg"/><Relationship Id="rId4" Type="http://schemas.openxmlformats.org/officeDocument/2006/relationships/image" Target="../media/image66.jpg"/><Relationship Id="rId9" Type="http://schemas.openxmlformats.org/officeDocument/2006/relationships/image" Target="../media/image71.jpeg"/><Relationship Id="rId14" Type="http://schemas.openxmlformats.org/officeDocument/2006/relationships/image" Target="../media/image76.png"/><Relationship Id="rId22" Type="http://schemas.openxmlformats.org/officeDocument/2006/relationships/image" Target="../media/image84.jpeg"/><Relationship Id="rId27"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6.jpg"/></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chor="ctr">
            <a:noAutofit/>
          </a:bodyPr>
          <a:lstStyle/>
          <a:p>
            <a:pPr>
              <a:defRPr/>
            </a:pPr>
            <a:r>
              <a:rPr lang="en-US" sz="4800" b="1" dirty="0">
                <a:solidFill>
                  <a:srgbClr val="A82424"/>
                </a:solidFill>
                <a:latin typeface="+mn-lt"/>
              </a:rPr>
              <a:t>Alabama Commission on Higher Education  </a:t>
            </a:r>
          </a:p>
        </p:txBody>
      </p:sp>
      <p:sp>
        <p:nvSpPr>
          <p:cNvPr id="553986" name="Rectangle 2"/>
          <p:cNvSpPr>
            <a:spLocks noGrp="1" noChangeArrowheads="1"/>
          </p:cNvSpPr>
          <p:nvPr>
            <p:ph type="subTitle" idx="1"/>
          </p:nvPr>
        </p:nvSpPr>
        <p:spPr>
          <a:xfrm>
            <a:off x="2514597" y="5152159"/>
            <a:ext cx="7162800" cy="1257300"/>
          </a:xfrm>
        </p:spPr>
        <p:txBody>
          <a:bodyPr anchor="ctr">
            <a:noAutofit/>
          </a:bodyPr>
          <a:lstStyle/>
          <a:p>
            <a:pPr algn="ctr">
              <a:lnSpc>
                <a:spcPct val="100000"/>
              </a:lnSpc>
              <a:spcBef>
                <a:spcPts val="0"/>
              </a:spcBef>
              <a:spcAft>
                <a:spcPts val="1200"/>
              </a:spcAft>
              <a:defRPr/>
            </a:pPr>
            <a:r>
              <a:rPr lang="en-US" sz="4800" b="1" dirty="0">
                <a:solidFill>
                  <a:srgbClr val="4472C4"/>
                </a:solidFill>
              </a:rPr>
              <a:t>Commission Meeting</a:t>
            </a:r>
          </a:p>
          <a:p>
            <a:pPr algn="ctr">
              <a:lnSpc>
                <a:spcPct val="100000"/>
              </a:lnSpc>
              <a:spcBef>
                <a:spcPts val="0"/>
              </a:spcBef>
              <a:spcAft>
                <a:spcPts val="1200"/>
              </a:spcAft>
              <a:defRPr/>
            </a:pPr>
            <a:r>
              <a:rPr lang="en-US" sz="4400" b="1" dirty="0">
                <a:solidFill>
                  <a:srgbClr val="4472C4"/>
                </a:solidFill>
              </a:rPr>
              <a:t>June 12, 2026</a:t>
            </a:r>
          </a:p>
        </p:txBody>
      </p:sp>
      <p:pic>
        <p:nvPicPr>
          <p:cNvPr id="3" name="Picture 2">
            <a:extLst>
              <a:ext uri="{FF2B5EF4-FFF2-40B4-BE49-F238E27FC236}">
                <a16:creationId xmlns:a16="http://schemas.microsoft.com/office/drawing/2014/main" id="{EE0CE706-1CE4-4346-8DA0-911ED09F6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8" y="1436273"/>
            <a:ext cx="3389019" cy="3389019"/>
          </a:xfrm>
          <a:prstGeom prst="rect">
            <a:avLst/>
          </a:prstGeom>
        </p:spPr>
      </p:pic>
    </p:spTree>
    <p:extLst>
      <p:ext uri="{BB962C8B-B14F-4D97-AF65-F5344CB8AC3E}">
        <p14:creationId xmlns:p14="http://schemas.microsoft.com/office/powerpoint/2010/main" val="186067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1524000" y="301686"/>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VI. Chairman’s Report</a:t>
            </a:r>
            <a:r>
              <a:rPr kumimoji="0" lang="en-US" sz="4400" b="1" i="0" u="none" strike="noStrike" kern="1200" cap="none" spc="300" normalizeH="0" baseline="0" noProof="0" dirty="0">
                <a:ln>
                  <a:noFill/>
                </a:ln>
                <a:solidFill>
                  <a:srgbClr val="4472C4"/>
                </a:solidFill>
                <a:effectLst/>
                <a:uLnTx/>
                <a:uFillTx/>
                <a:latin typeface="Calibri" panose="020F0502020204030204"/>
                <a:ea typeface="+mj-ea"/>
                <a:cs typeface="+mj-cs"/>
              </a:rPr>
              <a:t>  </a:t>
            </a:r>
            <a:endPar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endParaRPr>
          </a:p>
        </p:txBody>
      </p:sp>
      <p:pic>
        <p:nvPicPr>
          <p:cNvPr id="4098" name="Picture 2" descr="See the source image">
            <a:extLst>
              <a:ext uri="{FF2B5EF4-FFF2-40B4-BE49-F238E27FC236}">
                <a16:creationId xmlns:a16="http://schemas.microsoft.com/office/drawing/2014/main" id="{F0B503F0-C87A-4FA7-99AA-31CBEB45E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8956" y="2083562"/>
            <a:ext cx="3814089" cy="306261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8A463E7C-4267-411D-8AA4-92E116CFE80D}"/>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76B7CC-23DF-D1DD-89CA-8D7CDC2CE704}"/>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36194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4BCFD81-6770-F9C9-781E-1325C8F09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6" r="3266"/>
          <a:stretch>
            <a:fillRect/>
          </a:stretch>
        </p:blipFill>
        <p:spPr bwMode="auto">
          <a:xfrm>
            <a:off x="656166" y="685800"/>
            <a:ext cx="5123688" cy="5486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AE0C96F-7730-9033-F508-A100DDF2574E}"/>
              </a:ext>
            </a:extLst>
          </p:cNvPr>
          <p:cNvGrpSpPr/>
          <p:nvPr/>
        </p:nvGrpSpPr>
        <p:grpSpPr>
          <a:xfrm>
            <a:off x="6691173" y="643467"/>
            <a:ext cx="4589508" cy="5571066"/>
            <a:chOff x="6691173" y="643467"/>
            <a:chExt cx="4589508" cy="5571066"/>
          </a:xfrm>
        </p:grpSpPr>
        <p:pic>
          <p:nvPicPr>
            <p:cNvPr id="1027" name="Picture 3">
              <a:extLst>
                <a:ext uri="{FF2B5EF4-FFF2-40B4-BE49-F238E27FC236}">
                  <a16:creationId xmlns:a16="http://schemas.microsoft.com/office/drawing/2014/main" id="{179EA3DA-9810-92EA-03B0-D3B8E94B41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0"/>
            <a:stretch>
              <a:fillRect/>
            </a:stretch>
          </p:blipFill>
          <p:spPr bwMode="auto">
            <a:xfrm>
              <a:off x="6691173" y="643467"/>
              <a:ext cx="458950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ED06AA4-38D1-DF9A-DD00-18D4DA85DE25}"/>
                </a:ext>
              </a:extLst>
            </p:cNvPr>
            <p:cNvPicPr>
              <a:picLocks noChangeAspect="1"/>
            </p:cNvPicPr>
            <p:nvPr/>
          </p:nvPicPr>
          <p:blipFill>
            <a:blip r:embed="rId4"/>
            <a:stretch>
              <a:fillRect/>
            </a:stretch>
          </p:blipFill>
          <p:spPr>
            <a:xfrm>
              <a:off x="6707217" y="5741289"/>
              <a:ext cx="509082" cy="457200"/>
            </a:xfrm>
            <a:prstGeom prst="rect">
              <a:avLst/>
            </a:prstGeom>
          </p:spPr>
        </p:pic>
      </p:grpSp>
    </p:spTree>
    <p:extLst>
      <p:ext uri="{BB962C8B-B14F-4D97-AF65-F5344CB8AC3E}">
        <p14:creationId xmlns:p14="http://schemas.microsoft.com/office/powerpoint/2010/main" val="4011289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descr="May be an image of crowd and text that says 'COLLEDE BALL 0 STRIKE 2 0 0 0 0 ALABAMA ST. JOHN ST.JOHN'S S OMAHA BOUND 0 OUT AT BAT H/E 5 10 RUNS HITS ERRS 9 0 7 4 9 9 U 0 2 Si Aakan 쓰&amp;NM Mlichens Greatest rAИCИ A #MCWS 11起-26 記-卷 mg ALar UA The Everything School!'">
            <a:extLst>
              <a:ext uri="{FF2B5EF4-FFF2-40B4-BE49-F238E27FC236}">
                <a16:creationId xmlns:a16="http://schemas.microsoft.com/office/drawing/2014/main" id="{DF780B32-5845-470B-BC89-59F4D8B07E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101877"/>
            <a:ext cx="9677400" cy="6654246"/>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1261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0E3745-8820-F382-FE27-C47C4BD0570C}"/>
              </a:ext>
            </a:extLst>
          </p:cNvPr>
          <p:cNvSpPr txBox="1"/>
          <p:nvPr/>
        </p:nvSpPr>
        <p:spPr>
          <a:xfrm>
            <a:off x="468549" y="793663"/>
            <a:ext cx="11254902" cy="5017399"/>
          </a:xfrm>
          <a:prstGeom prst="rect">
            <a:avLst/>
          </a:prstGeom>
          <a:noFill/>
        </p:spPr>
        <p:txBody>
          <a:bodyPr wrap="square">
            <a:spAutoFit/>
          </a:bodyPr>
          <a:lstStyle/>
          <a:p>
            <a:pPr algn="l">
              <a:lnSpc>
                <a:spcPct val="150000"/>
              </a:lnSpc>
              <a:spcAft>
                <a:spcPts val="600"/>
              </a:spcAft>
              <a:buNone/>
            </a:pPr>
            <a:r>
              <a:rPr lang="en-US" sz="3200" b="0"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The CWS begins June 12 and could last until June 22.</a:t>
            </a:r>
          </a:p>
          <a:p>
            <a:pPr algn="l">
              <a:lnSpc>
                <a:spcPct val="150000"/>
              </a:lnSpc>
              <a:spcAft>
                <a:spcPts val="600"/>
              </a:spcAft>
              <a:buFont typeface="Arial" panose="020B0604020202020204" pitchFamily="34" charset="0"/>
              <a:buChar char="•"/>
            </a:pPr>
            <a:r>
              <a:rPr lang="en-US" sz="3200" b="1"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Game 1:</a:t>
            </a:r>
            <a:r>
              <a:rPr lang="en-US" sz="3200" b="0"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 No. 16 West Virginia vs. </a:t>
            </a:r>
            <a:r>
              <a:rPr lang="en-US" sz="3200" b="1"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Troy</a:t>
            </a:r>
            <a:r>
              <a:rPr lang="en-US" sz="3200" b="0"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 1 p.m., June 12 (ESPN)</a:t>
            </a:r>
          </a:p>
          <a:p>
            <a:pPr algn="l">
              <a:lnSpc>
                <a:spcPct val="150000"/>
              </a:lnSpc>
              <a:spcAft>
                <a:spcPts val="600"/>
              </a:spcAft>
              <a:buFont typeface="Arial" panose="020B0604020202020204" pitchFamily="34" charset="0"/>
              <a:buChar char="•"/>
            </a:pPr>
            <a:r>
              <a:rPr lang="en-US" sz="3200" b="1"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Game 2:</a:t>
            </a:r>
            <a:r>
              <a:rPr lang="en-US" sz="3200" b="0"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 No. 5 North Carolina vs. Ole Miss, 6 p.m., June 12 (ESPN)</a:t>
            </a:r>
          </a:p>
          <a:p>
            <a:pPr algn="l">
              <a:lnSpc>
                <a:spcPct val="150000"/>
              </a:lnSpc>
              <a:spcAft>
                <a:spcPts val="600"/>
              </a:spcAft>
              <a:buFont typeface="Arial" panose="020B0604020202020204" pitchFamily="34" charset="0"/>
              <a:buChar char="•"/>
            </a:pPr>
            <a:r>
              <a:rPr lang="en-US" sz="3200" b="1"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Game 3:</a:t>
            </a:r>
            <a:r>
              <a:rPr lang="en-US" sz="3200" b="0"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 No. 7 </a:t>
            </a:r>
            <a:r>
              <a:rPr lang="en-US" sz="3200" b="1"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Alabama</a:t>
            </a:r>
            <a:r>
              <a:rPr lang="en-US" sz="3200" b="0"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 vs. Oklahoma, 2 p.m., June 13 (ESPN)</a:t>
            </a:r>
          </a:p>
          <a:p>
            <a:pPr algn="l">
              <a:lnSpc>
                <a:spcPct val="150000"/>
              </a:lnSpc>
              <a:spcAft>
                <a:spcPts val="600"/>
              </a:spcAft>
              <a:buFont typeface="Arial" panose="020B0604020202020204" pitchFamily="34" charset="0"/>
              <a:buChar char="•"/>
            </a:pPr>
            <a:r>
              <a:rPr lang="en-US" sz="3200" b="1"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Game 4:</a:t>
            </a:r>
            <a:r>
              <a:rPr lang="en-US" sz="3200" b="0" i="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 No. 3 Georgia vs. No. 6 Texas, 7 p.m., June 13 (ESPN)</a:t>
            </a:r>
          </a:p>
          <a:p>
            <a:pPr algn="ctr">
              <a:lnSpc>
                <a:spcPct val="200000"/>
              </a:lnSpc>
              <a:spcAft>
                <a:spcPts val="600"/>
              </a:spcAft>
            </a:pPr>
            <a:r>
              <a:rPr lang="en-US" sz="3200" dirty="0">
                <a:solidFill>
                  <a:srgbClr val="303030"/>
                </a:solidFill>
                <a:latin typeface="Calibri" panose="020F0502020204030204" pitchFamily="34" charset="0"/>
                <a:ea typeface="Calibri" panose="020F0502020204030204" pitchFamily="34" charset="0"/>
                <a:cs typeface="Calibri" panose="020F0502020204030204" pitchFamily="34" charset="0"/>
              </a:rPr>
              <a:t>*All game times are listed in </a:t>
            </a:r>
            <a:r>
              <a:rPr lang="en-US" sz="3200" b="1" i="1" dirty="0">
                <a:solidFill>
                  <a:srgbClr val="303030"/>
                </a:solidFill>
                <a:latin typeface="Calibri" panose="020F0502020204030204" pitchFamily="34" charset="0"/>
                <a:ea typeface="Calibri" panose="020F0502020204030204" pitchFamily="34" charset="0"/>
                <a:cs typeface="Calibri" panose="020F0502020204030204" pitchFamily="34" charset="0"/>
              </a:rPr>
              <a:t>Central</a:t>
            </a:r>
            <a:r>
              <a:rPr lang="en-US" sz="3200" b="1" dirty="0">
                <a:solidFill>
                  <a:srgbClr val="303030"/>
                </a:solidFill>
                <a:latin typeface="Calibri" panose="020F0502020204030204" pitchFamily="34" charset="0"/>
                <a:ea typeface="Calibri" panose="020F0502020204030204" pitchFamily="34" charset="0"/>
                <a:cs typeface="Calibri" panose="020F0502020204030204" pitchFamily="34" charset="0"/>
              </a:rPr>
              <a:t> Time </a:t>
            </a:r>
            <a:r>
              <a:rPr lang="en-US" sz="3200" dirty="0">
                <a:solidFill>
                  <a:srgbClr val="303030"/>
                </a:solidFill>
                <a:latin typeface="Calibri" panose="020F0502020204030204" pitchFamily="34" charset="0"/>
                <a:ea typeface="Calibri" panose="020F0502020204030204" pitchFamily="34" charset="0"/>
                <a:cs typeface="Calibri" panose="020F0502020204030204" pitchFamily="34" charset="0"/>
              </a:rPr>
              <a:t>(CT).</a:t>
            </a:r>
            <a:endParaRPr lang="en-US" sz="3200" b="0" i="0" dirty="0">
              <a:solidFill>
                <a:srgbClr val="30303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FE7E90BE-C6BB-87D5-B7DF-7B20EA3DA054}"/>
              </a:ext>
            </a:extLst>
          </p:cNvPr>
          <p:cNvCxnSpPr>
            <a:cxnSpLocks/>
          </p:cNvCxnSpPr>
          <p:nvPr/>
        </p:nvCxnSpPr>
        <p:spPr>
          <a:xfrm>
            <a:off x="2206088" y="2334515"/>
            <a:ext cx="85039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1AA117C1-BD8E-2234-4575-4B0DC6B5360D}"/>
              </a:ext>
            </a:extLst>
          </p:cNvPr>
          <p:cNvCxnSpPr>
            <a:cxnSpLocks/>
          </p:cNvCxnSpPr>
          <p:nvPr/>
        </p:nvCxnSpPr>
        <p:spPr>
          <a:xfrm>
            <a:off x="2206088" y="3933985"/>
            <a:ext cx="85039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930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291172"/>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VII. Executive Director’s Report  </a:t>
            </a:r>
          </a:p>
        </p:txBody>
      </p:sp>
      <p:pic>
        <p:nvPicPr>
          <p:cNvPr id="5124" name="Picture 4" descr="See the source image">
            <a:extLst>
              <a:ext uri="{FF2B5EF4-FFF2-40B4-BE49-F238E27FC236}">
                <a16:creationId xmlns:a16="http://schemas.microsoft.com/office/drawing/2014/main" id="{802D2955-8DEB-4B87-89B6-01C60E566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838" y="1979210"/>
            <a:ext cx="3362325" cy="33623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0C119EEB-E5FC-4442-8B03-844B248ABFF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30CE5C78-A86E-0E37-8D90-9E900275AFB0}"/>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7989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ooks competing with TV, internet for our attention | Stuff.co.nz">
            <a:extLst>
              <a:ext uri="{FF2B5EF4-FFF2-40B4-BE49-F238E27FC236}">
                <a16:creationId xmlns:a16="http://schemas.microsoft.com/office/drawing/2014/main" id="{A01002BC-DCC7-4E0A-8ACA-00BFC989E6C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2734" y="1508760"/>
            <a:ext cx="8103874"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064DB46A-73DA-42F0-8F72-337CB0FB7A2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DD045A5-A900-4116-86A3-4803C5236ECE}"/>
              </a:ext>
            </a:extLst>
          </p:cNvPr>
          <p:cNvPicPr>
            <a:picLocks noChangeAspect="1"/>
          </p:cNvPicPr>
          <p:nvPr/>
        </p:nvPicPr>
        <p:blipFill>
          <a:blip r:embed="rId3"/>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D36CAB33-26DF-AB9B-971D-B20B623FADCB}"/>
              </a:ext>
            </a:extLst>
          </p:cNvPr>
          <p:cNvSpPr txBox="1">
            <a:spLocks/>
          </p:cNvSpPr>
          <p:nvPr/>
        </p:nvSpPr>
        <p:spPr>
          <a:xfrm>
            <a:off x="838200" y="183197"/>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2026 ACHE Research Fellows</a:t>
            </a:r>
            <a:endParaRPr lang="en-US" b="1" dirty="0">
              <a:solidFill>
                <a:srgbClr val="4472C4"/>
              </a:solidFill>
              <a:latin typeface="Calibri" panose="020F0502020204030204"/>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and Summer Interns</a:t>
            </a:r>
          </a:p>
        </p:txBody>
      </p:sp>
    </p:spTree>
    <p:extLst>
      <p:ext uri="{BB962C8B-B14F-4D97-AF65-F5344CB8AC3E}">
        <p14:creationId xmlns:p14="http://schemas.microsoft.com/office/powerpoint/2010/main" val="155840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9659-C983-D2D8-FA9E-94B04410D0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B0790A-741B-074E-BCA5-C18DF15E8355}"/>
              </a:ext>
            </a:extLst>
          </p:cNvPr>
          <p:cNvPicPr>
            <a:picLocks noChangeAspect="1"/>
          </p:cNvPicPr>
          <p:nvPr/>
        </p:nvPicPr>
        <p:blipFill>
          <a:blip r:embed="rId2" cstate="print">
            <a:extLst>
              <a:ext uri="{28A0092B-C50C-407E-A947-70E740481C1C}">
                <a14:useLocalDpi xmlns:a14="http://schemas.microsoft.com/office/drawing/2010/main" val="0"/>
              </a:ext>
            </a:extLst>
          </a:blip>
          <a:srcRect l="10948"/>
          <a:stretch>
            <a:fillRect/>
          </a:stretch>
        </p:blipFill>
        <p:spPr>
          <a:xfrm>
            <a:off x="7930695" y="1079877"/>
            <a:ext cx="3377137" cy="5303520"/>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75965F87-D039-12B8-B8BB-A38625082B0F}"/>
              </a:ext>
            </a:extLst>
          </p:cNvPr>
          <p:cNvSpPr txBox="1">
            <a:spLocks/>
          </p:cNvSpPr>
          <p:nvPr/>
        </p:nvSpPr>
        <p:spPr>
          <a:xfrm>
            <a:off x="485012" y="231394"/>
            <a:ext cx="10437288" cy="866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Research Fellow </a:t>
            </a:r>
            <a:r>
              <a:rPr kumimoji="0" lang="en-US" sz="4400" b="1" i="0" u="none" strike="noStrike" kern="1200" cap="none" spc="0" normalizeH="0" baseline="0" noProof="0" dirty="0">
                <a:ln>
                  <a:noFill/>
                </a:ln>
                <a:solidFill>
                  <a:srgbClr val="C00000"/>
                </a:solidFill>
                <a:effectLst/>
                <a:uLnTx/>
                <a:uFillTx/>
                <a:latin typeface="Calibri" panose="020F0502020204030204"/>
                <a:ea typeface="+mj-ea"/>
                <a:cs typeface="+mj-cs"/>
              </a:rPr>
              <a:t>Victoria Johnson</a:t>
            </a:r>
          </a:p>
        </p:txBody>
      </p:sp>
      <p:sp>
        <p:nvSpPr>
          <p:cNvPr id="4" name="Content Placeholder 2">
            <a:extLst>
              <a:ext uri="{FF2B5EF4-FFF2-40B4-BE49-F238E27FC236}">
                <a16:creationId xmlns:a16="http://schemas.microsoft.com/office/drawing/2014/main" id="{F6BF0793-5D46-5B9C-5883-EC5E6B985A51}"/>
              </a:ext>
            </a:extLst>
          </p:cNvPr>
          <p:cNvSpPr txBox="1">
            <a:spLocks/>
          </p:cNvSpPr>
          <p:nvPr/>
        </p:nvSpPr>
        <p:spPr>
          <a:xfrm>
            <a:off x="519005" y="1210367"/>
            <a:ext cx="7147326" cy="488827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Victoria Johnson is a recent 2026 graduate of Tennessee State University, where she earned a B.S. in Biology with a minor in Chemistry. During her senior year as an undergraduate, she worked with ACHE in a data entry role, assisting with grant input and administrative support during the summer and winter breaks. In Summer 2026, she began her first term as a Research Fellow, contributing to higher education research and policy initiatives. As an aspiring Obstetrician-Gynecologist, Victoria is passionate about advancing women's health and improving access to quality healthcare. She plans to matriculate into medical school in Fall 2028 and is committed to a career centered on patient care, advocacy, and medical excellence. </a:t>
            </a:r>
          </a:p>
        </p:txBody>
      </p:sp>
      <p:sp>
        <p:nvSpPr>
          <p:cNvPr id="8" name="Slide Number Placeholder 1">
            <a:extLst>
              <a:ext uri="{FF2B5EF4-FFF2-40B4-BE49-F238E27FC236}">
                <a16:creationId xmlns:a16="http://schemas.microsoft.com/office/drawing/2014/main" id="{7FF10930-B12C-DD07-2065-C7C4FC77548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0A055A78-219C-0567-C1AB-DE4DD1F00521}"/>
              </a:ext>
            </a:extLst>
          </p:cNvPr>
          <p:cNvPicPr>
            <a:picLocks noChangeAspect="1"/>
          </p:cNvPicPr>
          <p:nvPr/>
        </p:nvPicPr>
        <p:blipFill>
          <a:blip r:embed="rId3"/>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0282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AFD42-12DE-E3CA-9314-52B2EBA735B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59F952F-5A35-1906-A21B-3184E636578F}"/>
              </a:ext>
            </a:extLst>
          </p:cNvPr>
          <p:cNvSpPr txBox="1">
            <a:spLocks/>
          </p:cNvSpPr>
          <p:nvPr/>
        </p:nvSpPr>
        <p:spPr>
          <a:xfrm>
            <a:off x="485012" y="231394"/>
            <a:ext cx="10437288" cy="866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Research Fellow </a:t>
            </a:r>
            <a:r>
              <a:rPr kumimoji="0" lang="en-US" sz="4400" b="1" i="0" u="none" strike="noStrike" kern="1200" cap="none" spc="0" normalizeH="0" baseline="0" noProof="0" dirty="0">
                <a:ln>
                  <a:noFill/>
                </a:ln>
                <a:solidFill>
                  <a:srgbClr val="C00000"/>
                </a:solidFill>
                <a:effectLst/>
                <a:uLnTx/>
                <a:uFillTx/>
                <a:latin typeface="Calibri" panose="020F0502020204030204"/>
                <a:ea typeface="+mj-ea"/>
                <a:cs typeface="+mj-cs"/>
              </a:rPr>
              <a:t>Dailan Green</a:t>
            </a:r>
          </a:p>
        </p:txBody>
      </p:sp>
      <p:sp>
        <p:nvSpPr>
          <p:cNvPr id="4" name="Content Placeholder 2">
            <a:extLst>
              <a:ext uri="{FF2B5EF4-FFF2-40B4-BE49-F238E27FC236}">
                <a16:creationId xmlns:a16="http://schemas.microsoft.com/office/drawing/2014/main" id="{5E4A2AF7-1835-E5E9-0CE4-C550C42FF491}"/>
              </a:ext>
            </a:extLst>
          </p:cNvPr>
          <p:cNvSpPr txBox="1">
            <a:spLocks/>
          </p:cNvSpPr>
          <p:nvPr/>
        </p:nvSpPr>
        <p:spPr>
          <a:xfrm>
            <a:off x="514210" y="1307826"/>
            <a:ext cx="7210554" cy="48882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Dailan Green, a graduate of Alabama State University with a double major of business management and finance, is an information technology professional and educator with experience in technical support, cybersecurity, and technology education. He is passionate about analytical problem-solving and emerging technologies, with interests in cybersecurity, cloud computing, and artificial intelligence. Dailan enjoys continuous learning and solving complex problems, continuously learning and exploring innovative ways technology can create meaningful impact for individuals, organizations, and communities.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lide Number Placeholder 1">
            <a:extLst>
              <a:ext uri="{FF2B5EF4-FFF2-40B4-BE49-F238E27FC236}">
                <a16:creationId xmlns:a16="http://schemas.microsoft.com/office/drawing/2014/main" id="{A6C404B5-2B4C-AB65-2AD3-12D7FA04AA3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DD0415E-571D-9542-CA55-446E8B434523}"/>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B06157B-DCCA-65A5-50AC-81E303B3C0F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l="19894" t="16080" b="18262"/>
          <a:stretch>
            <a:fillRect/>
          </a:stretch>
        </p:blipFill>
        <p:spPr>
          <a:xfrm rot="5400000">
            <a:off x="6913458" y="2119170"/>
            <a:ext cx="5303520" cy="32602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7038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4B6CA-7A8B-B0A4-D60C-3CCBB57AB8D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2EC8778-2A07-21C7-D0DD-CCB6F1097064}"/>
              </a:ext>
            </a:extLst>
          </p:cNvPr>
          <p:cNvSpPr txBox="1">
            <a:spLocks/>
          </p:cNvSpPr>
          <p:nvPr/>
        </p:nvSpPr>
        <p:spPr>
          <a:xfrm>
            <a:off x="485012" y="231394"/>
            <a:ext cx="10437288" cy="866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Calibri" panose="020F0502020204030204"/>
              </a:rPr>
              <a:t>Power BI Developer </a:t>
            </a:r>
            <a:r>
              <a:rPr kumimoji="0" lang="en-US" sz="4400" b="1" i="0" u="none" strike="noStrike" kern="1200" cap="none" spc="0" normalizeH="0" baseline="0" noProof="0" dirty="0">
                <a:ln>
                  <a:noFill/>
                </a:ln>
                <a:solidFill>
                  <a:srgbClr val="C00000"/>
                </a:solidFill>
                <a:effectLst/>
                <a:uLnTx/>
                <a:uFillTx/>
                <a:latin typeface="Calibri" panose="020F0502020204030204"/>
                <a:ea typeface="+mj-ea"/>
                <a:cs typeface="+mj-cs"/>
              </a:rPr>
              <a:t>Nagesh Bachanagoni</a:t>
            </a:r>
          </a:p>
        </p:txBody>
      </p:sp>
      <p:sp>
        <p:nvSpPr>
          <p:cNvPr id="4" name="Content Placeholder 2">
            <a:extLst>
              <a:ext uri="{FF2B5EF4-FFF2-40B4-BE49-F238E27FC236}">
                <a16:creationId xmlns:a16="http://schemas.microsoft.com/office/drawing/2014/main" id="{E701F780-98E5-7E50-8031-0109499839D4}"/>
              </a:ext>
            </a:extLst>
          </p:cNvPr>
          <p:cNvSpPr txBox="1">
            <a:spLocks/>
          </p:cNvSpPr>
          <p:nvPr/>
        </p:nvSpPr>
        <p:spPr>
          <a:xfrm>
            <a:off x="505332" y="1116032"/>
            <a:ext cx="7457568" cy="48882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Nagesh recently joined ACHE as a Power BI Developer. Originally from India, he is the first member of his family to pursue higher education abroad. </a:t>
            </a:r>
            <a:r>
              <a:rPr lang="en-US" sz="2400" dirty="0"/>
              <a:t>Nagesh holds bachelor’s and master’s degrees in Computer Science and has experience in data analytics, database management, Python programming, GIS, and data visualization. Prior to joining ACHE, he worked as a Data Analyst with UST Global, specializing in Microsoft technologies such as Power BI, Power Apps, Power Automate, and SharePoint. Nagesh is passionate about business intelligence, automation, and artificial intelligence, with a goal of becoming a full-stack data professional specializing in database engineering and advanced Power BI development. Outside of work, he enjoys playing chess, badminton, and table tennis, spending time with friends, and exploring new technologies.</a:t>
            </a:r>
          </a:p>
          <a:p>
            <a:pPr marL="0" lvl="0" indent="0">
              <a:buNone/>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lide Number Placeholder 1">
            <a:extLst>
              <a:ext uri="{FF2B5EF4-FFF2-40B4-BE49-F238E27FC236}">
                <a16:creationId xmlns:a16="http://schemas.microsoft.com/office/drawing/2014/main" id="{EABF2A9D-5E8C-E313-761B-6AF91CD15EB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E5C16D1-10E8-E446-0D1D-49FF628CF63E}"/>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B4B1438-639B-648C-AD25-69E2213A49D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7934325" y="1091307"/>
            <a:ext cx="3377137" cy="53035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154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2CFB-ECF3-D61C-3E60-974F1B5764D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E183D50-97EB-3792-F78A-655280B2C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6739" y="1184652"/>
            <a:ext cx="3352800" cy="502920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63967462-DB28-17A3-18B3-92053A8537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184652"/>
            <a:ext cx="3352800" cy="5029200"/>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C4E883AB-D010-F8BC-E5E0-4A465A50C3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839" y="1184652"/>
            <a:ext cx="3352800" cy="5029200"/>
          </a:xfrm>
          <a:prstGeom prst="rect">
            <a:avLst/>
          </a:prstGeom>
          <a:effectLst>
            <a:outerShdw blurRad="63500" sx="102000" sy="102000" algn="ctr" rotWithShape="0">
              <a:prstClr val="black">
                <a:alpha val="40000"/>
              </a:prstClr>
            </a:outerShdw>
          </a:effectLst>
        </p:spPr>
      </p:pic>
      <p:sp>
        <p:nvSpPr>
          <p:cNvPr id="12" name="Slide Number Placeholder 1">
            <a:extLst>
              <a:ext uri="{FF2B5EF4-FFF2-40B4-BE49-F238E27FC236}">
                <a16:creationId xmlns:a16="http://schemas.microsoft.com/office/drawing/2014/main" id="{3113DC47-0482-A8BF-8530-E8F966503688}"/>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340275B2-7815-3BA8-91E0-97C2319C9DDD}"/>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9C8AEE60-6088-43E4-22D9-7D1068BE3E12}"/>
              </a:ext>
            </a:extLst>
          </p:cNvPr>
          <p:cNvSpPr txBox="1">
            <a:spLocks/>
          </p:cNvSpPr>
          <p:nvPr/>
        </p:nvSpPr>
        <p:spPr>
          <a:xfrm>
            <a:off x="838200" y="8001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2026 ACHE Summer Interns</a:t>
            </a:r>
          </a:p>
        </p:txBody>
      </p:sp>
      <p:sp>
        <p:nvSpPr>
          <p:cNvPr id="16" name="TextBox 15">
            <a:extLst>
              <a:ext uri="{FF2B5EF4-FFF2-40B4-BE49-F238E27FC236}">
                <a16:creationId xmlns:a16="http://schemas.microsoft.com/office/drawing/2014/main" id="{515F192B-0B22-0264-77A6-988C3A562EDE}"/>
              </a:ext>
            </a:extLst>
          </p:cNvPr>
          <p:cNvSpPr txBox="1"/>
          <p:nvPr/>
        </p:nvSpPr>
        <p:spPr>
          <a:xfrm>
            <a:off x="8140065" y="4160448"/>
            <a:ext cx="3566160" cy="1615827"/>
          </a:xfrm>
          <a:prstGeom prst="rect">
            <a:avLst/>
          </a:prstGeom>
          <a:solidFill>
            <a:schemeClr val="accent1">
              <a:lumMod val="20000"/>
              <a:lumOff val="80000"/>
            </a:schemeClr>
          </a:solidFill>
          <a:effectLst>
            <a:outerShdw blurRad="63500" sx="102000" sy="102000" algn="ctr"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solidFill>
                <a:effectLst/>
                <a:uLnTx/>
                <a:uFillTx/>
                <a:latin typeface="Calibri" panose="020F0502020204030204"/>
                <a:ea typeface="+mn-ea"/>
                <a:cs typeface="+mn-cs"/>
              </a:rPr>
              <a:t>Daniel Pettway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Returning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Auburn University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Junior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Graphic Design</a:t>
            </a:r>
          </a:p>
        </p:txBody>
      </p:sp>
      <p:sp>
        <p:nvSpPr>
          <p:cNvPr id="18" name="TextBox 17">
            <a:extLst>
              <a:ext uri="{FF2B5EF4-FFF2-40B4-BE49-F238E27FC236}">
                <a16:creationId xmlns:a16="http://schemas.microsoft.com/office/drawing/2014/main" id="{97EDBA59-00B2-C43E-31D7-F38E192097D8}"/>
              </a:ext>
            </a:extLst>
          </p:cNvPr>
          <p:cNvSpPr txBox="1"/>
          <p:nvPr/>
        </p:nvSpPr>
        <p:spPr>
          <a:xfrm>
            <a:off x="4312920" y="4193782"/>
            <a:ext cx="3566160" cy="1554480"/>
          </a:xfrm>
          <a:prstGeom prst="rect">
            <a:avLst/>
          </a:prstGeom>
          <a:solidFill>
            <a:schemeClr val="accent1">
              <a:lumMod val="20000"/>
              <a:lumOff val="80000"/>
            </a:schemeClr>
          </a:solidFill>
          <a:effectLst>
            <a:outerShdw blurRad="63500" sx="102000" sy="102000" algn="ctr"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solidFill>
                <a:effectLst/>
                <a:uLnTx/>
                <a:uFillTx/>
                <a:latin typeface="Calibri" panose="020F0502020204030204"/>
                <a:ea typeface="+mn-ea"/>
                <a:cs typeface="+mn-cs"/>
              </a:rPr>
              <a:t>Grace Lewis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Returning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Savannah State University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Senior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8" name="TextBox 7">
            <a:extLst>
              <a:ext uri="{FF2B5EF4-FFF2-40B4-BE49-F238E27FC236}">
                <a16:creationId xmlns:a16="http://schemas.microsoft.com/office/drawing/2014/main" id="{E2F88AE5-DE4C-F591-8510-73A9843FDA59}"/>
              </a:ext>
            </a:extLst>
          </p:cNvPr>
          <p:cNvSpPr txBox="1"/>
          <p:nvPr/>
        </p:nvSpPr>
        <p:spPr>
          <a:xfrm>
            <a:off x="485775" y="4163109"/>
            <a:ext cx="3566160" cy="1615827"/>
          </a:xfrm>
          <a:prstGeom prst="rect">
            <a:avLst/>
          </a:prstGeom>
          <a:solidFill>
            <a:schemeClr val="accent1">
              <a:lumMod val="20000"/>
              <a:lumOff val="80000"/>
            </a:schemeClr>
          </a:solidFill>
          <a:effectLst>
            <a:outerShdw blurRad="63500" sx="102000" sy="102000" algn="ctr"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solidFill>
                <a:effectLst/>
                <a:uLnTx/>
                <a:uFillTx/>
                <a:latin typeface="Calibri" panose="020F0502020204030204"/>
                <a:ea typeface="+mn-ea"/>
                <a:cs typeface="+mn-cs"/>
              </a:rPr>
              <a:t>Duane Jon (DJ) Harris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Returning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Auburn University at Montgomery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Senior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Tree>
    <p:extLst>
      <p:ext uri="{BB962C8B-B14F-4D97-AF65-F5344CB8AC3E}">
        <p14:creationId xmlns:p14="http://schemas.microsoft.com/office/powerpoint/2010/main" val="3110981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8974" y="2423273"/>
            <a:ext cx="5116929" cy="26744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E37BBF2-90D4-44D3-A673-9E3B588364CF}"/>
              </a:ext>
            </a:extLst>
          </p:cNvPr>
          <p:cNvPicPr>
            <a:picLocks noChangeAspect="1"/>
          </p:cNvPicPr>
          <p:nvPr/>
        </p:nvPicPr>
        <p:blipFill>
          <a:blip r:embed="rId3"/>
          <a:stretch>
            <a:fillRect/>
          </a:stretch>
        </p:blipFill>
        <p:spPr>
          <a:xfrm>
            <a:off x="1774301" y="2776087"/>
            <a:ext cx="3390074" cy="1968820"/>
          </a:xfrm>
          <a:prstGeom prst="rect">
            <a:avLst/>
          </a:prstGeom>
        </p:spPr>
      </p:pic>
      <p:sp>
        <p:nvSpPr>
          <p:cNvPr id="8" name="Slide Number Placeholder 1">
            <a:extLst>
              <a:ext uri="{FF2B5EF4-FFF2-40B4-BE49-F238E27FC236}">
                <a16:creationId xmlns:a16="http://schemas.microsoft.com/office/drawing/2014/main" id="{2C53BA5B-A62A-4E23-842E-EBB181686EA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ED3CAE3-4289-1E3F-F1E3-E73EF962ABD5}"/>
              </a:ext>
            </a:extLst>
          </p:cNvPr>
          <p:cNvPicPr>
            <a:picLocks noChangeAspect="1"/>
          </p:cNvPicPr>
          <p:nvPr/>
        </p:nvPicPr>
        <p:blipFill>
          <a:blip r:embed="rId4"/>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AB28C71F-E197-BB5D-2B7D-286F5F73A366}"/>
              </a:ext>
            </a:extLst>
          </p:cNvPr>
          <p:cNvSpPr txBox="1">
            <a:spLocks/>
          </p:cNvSpPr>
          <p:nvPr/>
        </p:nvSpPr>
        <p:spPr>
          <a:xfrm>
            <a:off x="2072640" y="609309"/>
            <a:ext cx="80467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4800"/>
              </a:lnSpc>
              <a:spcBef>
                <a:spcPct val="0"/>
              </a:spcBef>
              <a:spcAft>
                <a:spcPts val="0"/>
              </a:spcAft>
              <a:buClrTx/>
              <a:buSzTx/>
              <a:buFontTx/>
              <a:buNone/>
              <a:tabLst>
                <a:tab pos="688975" algn="l"/>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I. Call to Order, Prayer,</a:t>
            </a:r>
          </a:p>
          <a:p>
            <a:pPr marL="0" marR="0" lvl="0" indent="0" algn="ctr" defTabSz="914400" rtl="0" eaLnBrk="1" fontAlgn="auto" latinLnBrk="0" hangingPunct="1">
              <a:lnSpc>
                <a:spcPts val="4800"/>
              </a:lnSpc>
              <a:spcBef>
                <a:spcPct val="0"/>
              </a:spcBef>
              <a:spcAft>
                <a:spcPts val="0"/>
              </a:spcAft>
              <a:buClrTx/>
              <a:buSzTx/>
              <a:buFontTx/>
              <a:buNone/>
              <a:tabLst>
                <a:tab pos="688975" algn="l"/>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and Pledge of Allegiance</a:t>
            </a:r>
          </a:p>
        </p:txBody>
      </p:sp>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C54DA-02CA-4C57-8E90-31068B637A5D}"/>
            </a:ext>
          </a:extLst>
        </p:cNvPr>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D8A314C3-7039-629B-B7C7-E32DB055B782}"/>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4B2CAEE4-C613-7E40-DB4E-D31AB774B6AC}"/>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DDDA800C-59B4-D55A-3D83-CBBB27520105}"/>
              </a:ext>
            </a:extLst>
          </p:cNvPr>
          <p:cNvSpPr txBox="1">
            <a:spLocks/>
          </p:cNvSpPr>
          <p:nvPr/>
        </p:nvSpPr>
        <p:spPr>
          <a:xfrm>
            <a:off x="838200" y="8001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2026 ACHE Summer Interns</a:t>
            </a:r>
          </a:p>
        </p:txBody>
      </p:sp>
      <p:pic>
        <p:nvPicPr>
          <p:cNvPr id="3" name="Picture 2">
            <a:extLst>
              <a:ext uri="{FF2B5EF4-FFF2-40B4-BE49-F238E27FC236}">
                <a16:creationId xmlns:a16="http://schemas.microsoft.com/office/drawing/2014/main" id="{14E382DB-65C1-E43C-5FEA-5E8992A856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75" y="1181100"/>
            <a:ext cx="3352800" cy="502920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2A0CED8-B21C-7064-4AA4-C6A280BD248C}"/>
              </a:ext>
            </a:extLst>
          </p:cNvPr>
          <p:cNvSpPr txBox="1"/>
          <p:nvPr/>
        </p:nvSpPr>
        <p:spPr>
          <a:xfrm>
            <a:off x="483870" y="4143187"/>
            <a:ext cx="3566160" cy="1618488"/>
          </a:xfrm>
          <a:prstGeom prst="rect">
            <a:avLst/>
          </a:prstGeom>
          <a:solidFill>
            <a:schemeClr val="accent1">
              <a:lumMod val="20000"/>
              <a:lumOff val="80000"/>
            </a:schemeClr>
          </a:solidFill>
          <a:effectLst>
            <a:outerShdw blurRad="63500" sx="102000" sy="102000" algn="ctr"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solidFill>
                <a:effectLst/>
                <a:uLnTx/>
                <a:uFillTx/>
                <a:latin typeface="Calibri" panose="020F0502020204030204"/>
                <a:ea typeface="+mn-ea"/>
                <a:cs typeface="+mn-cs"/>
              </a:rPr>
              <a:t>Harmoni Harris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University of Alabama at Birmingham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Sophomore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Nursing</a:t>
            </a:r>
          </a:p>
        </p:txBody>
      </p:sp>
      <p:pic>
        <p:nvPicPr>
          <p:cNvPr id="9" name="Picture 8">
            <a:extLst>
              <a:ext uri="{FF2B5EF4-FFF2-40B4-BE49-F238E27FC236}">
                <a16:creationId xmlns:a16="http://schemas.microsoft.com/office/drawing/2014/main" id="{70B4877C-9A33-7F4E-33A2-057D81F40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797" y="1177747"/>
            <a:ext cx="3352800" cy="5029200"/>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25681E35-48B2-A3A7-2F2E-92EBCF802250}"/>
              </a:ext>
            </a:extLst>
          </p:cNvPr>
          <p:cNvSpPr txBox="1"/>
          <p:nvPr/>
        </p:nvSpPr>
        <p:spPr>
          <a:xfrm>
            <a:off x="8141972" y="4143187"/>
            <a:ext cx="3566160" cy="1615827"/>
          </a:xfrm>
          <a:prstGeom prst="rect">
            <a:avLst/>
          </a:prstGeom>
          <a:solidFill>
            <a:schemeClr val="accent1">
              <a:lumMod val="20000"/>
              <a:lumOff val="80000"/>
            </a:schemeClr>
          </a:solidFill>
          <a:effectLst>
            <a:outerShdw blurRad="63500" sx="102000" sy="102000" algn="ctr"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solidFill>
                <a:effectLst/>
                <a:uLnTx/>
                <a:uFillTx/>
                <a:latin typeface="Calibri" panose="020F0502020204030204"/>
                <a:ea typeface="+mn-ea"/>
                <a:cs typeface="+mn-cs"/>
              </a:rPr>
              <a:t>Alissa Smith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noProof="0" dirty="0">
                <a:ln>
                  <a:noFill/>
                </a:ln>
                <a:solidFill>
                  <a:prstClr val="black"/>
                </a:solidFill>
                <a:effectLst/>
                <a:uLnTx/>
                <a:uFillTx/>
                <a:latin typeface="Calibri" panose="020F0502020204030204"/>
                <a:ea typeface="+mn-ea"/>
                <a:cs typeface="+mn-cs"/>
              </a:rPr>
              <a:t>Booker T. Washington Magnet High School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H.S. Junior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Future Major: Education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E90C765-BA51-59F6-52AC-059EE39C3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2853" y="1190625"/>
            <a:ext cx="2806294" cy="5029200"/>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51BF0D33-E61D-7FE2-0D2E-BB5404573C32}"/>
              </a:ext>
            </a:extLst>
          </p:cNvPr>
          <p:cNvSpPr txBox="1"/>
          <p:nvPr/>
        </p:nvSpPr>
        <p:spPr>
          <a:xfrm>
            <a:off x="4310428" y="4143187"/>
            <a:ext cx="3566160" cy="1615827"/>
          </a:xfrm>
          <a:prstGeom prst="rect">
            <a:avLst/>
          </a:prstGeom>
          <a:solidFill>
            <a:schemeClr val="accent1">
              <a:lumMod val="20000"/>
              <a:lumOff val="80000"/>
            </a:schemeClr>
          </a:solidFill>
          <a:effectLst>
            <a:outerShdw blurRad="63500" sx="102000" sy="102000" algn="ctr"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a:solidFill>
                  <a:srgbClr val="4472C4"/>
                </a:solidFill>
                <a:latin typeface="Calibri" panose="020F0502020204030204"/>
              </a:rPr>
              <a:t>Kelis Ward</a:t>
            </a:r>
            <a:endParaRPr kumimoji="0" lang="en-US" sz="30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Marion Military Institute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Freshman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Leadership Education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846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DFAAC-8CD6-6785-9296-081721C990EF}"/>
              </a:ext>
            </a:extLst>
          </p:cNvPr>
          <p:cNvGrpSpPr/>
          <p:nvPr/>
        </p:nvGrpSpPr>
        <p:grpSpPr>
          <a:xfrm>
            <a:off x="407424" y="611221"/>
            <a:ext cx="4448175" cy="5456803"/>
            <a:chOff x="407424" y="611221"/>
            <a:chExt cx="4448175" cy="5456803"/>
          </a:xfrm>
        </p:grpSpPr>
        <p:sp>
          <p:nvSpPr>
            <p:cNvPr id="2" name="TextBox 1">
              <a:extLst>
                <a:ext uri="{FF2B5EF4-FFF2-40B4-BE49-F238E27FC236}">
                  <a16:creationId xmlns:a16="http://schemas.microsoft.com/office/drawing/2014/main" id="{8F11F0F0-83D1-E91A-BFB0-255C20788E6D}"/>
                </a:ext>
              </a:extLst>
            </p:cNvPr>
            <p:cNvSpPr txBox="1"/>
            <p:nvPr/>
          </p:nvSpPr>
          <p:spPr>
            <a:xfrm>
              <a:off x="407424" y="611221"/>
              <a:ext cx="4381500" cy="900246"/>
            </a:xfrm>
            <a:prstGeom prst="rect">
              <a:avLst/>
            </a:prstGeom>
            <a:noFill/>
          </p:spPr>
          <p:txBody>
            <a:bodyPr wrap="square" rtlCol="0">
              <a:spAutoFit/>
            </a:bodyPr>
            <a:lstStyle/>
            <a:p>
              <a:pPr>
                <a:lnSpc>
                  <a:spcPts val="2100"/>
                </a:lnSpc>
              </a:pPr>
              <a:r>
                <a:rPr lang="en-US" sz="2000" b="1" dirty="0"/>
                <a:t>SACSCOC Roadshow </a:t>
              </a:r>
            </a:p>
            <a:p>
              <a:pPr>
                <a:lnSpc>
                  <a:spcPts val="2100"/>
                </a:lnSpc>
              </a:pPr>
              <a:r>
                <a:rPr lang="en-US" sz="2000" b="1" dirty="0"/>
                <a:t>University of North Alabama</a:t>
              </a:r>
            </a:p>
            <a:p>
              <a:pPr>
                <a:lnSpc>
                  <a:spcPts val="2100"/>
                </a:lnSpc>
              </a:pPr>
              <a:r>
                <a:rPr lang="en-US" b="1" dirty="0"/>
                <a:t>April 21-22, 2026</a:t>
              </a:r>
            </a:p>
          </p:txBody>
        </p:sp>
        <p:pic>
          <p:nvPicPr>
            <p:cNvPr id="4" name="Picture 3">
              <a:extLst>
                <a:ext uri="{FF2B5EF4-FFF2-40B4-BE49-F238E27FC236}">
                  <a16:creationId xmlns:a16="http://schemas.microsoft.com/office/drawing/2014/main" id="{B25FBE3A-6811-3C5E-8106-5437FD9AE7F4}"/>
                </a:ext>
              </a:extLst>
            </p:cNvPr>
            <p:cNvPicPr>
              <a:picLocks noChangeAspect="1"/>
            </p:cNvPicPr>
            <p:nvPr/>
          </p:nvPicPr>
          <p:blipFill>
            <a:blip r:embed="rId2"/>
            <a:stretch>
              <a:fillRect/>
            </a:stretch>
          </p:blipFill>
          <p:spPr>
            <a:xfrm>
              <a:off x="531496" y="1578515"/>
              <a:ext cx="4324103" cy="4489509"/>
            </a:xfrm>
            <a:prstGeom prst="rect">
              <a:avLst/>
            </a:prstGeom>
            <a:effectLst>
              <a:outerShdw blurRad="63500" sx="102000" sy="102000" algn="ctr" rotWithShape="0">
                <a:prstClr val="black">
                  <a:alpha val="40000"/>
                </a:prstClr>
              </a:outerShdw>
            </a:effectLst>
          </p:spPr>
        </p:pic>
      </p:grpSp>
      <p:sp>
        <p:nvSpPr>
          <p:cNvPr id="6" name="Slide Number Placeholder 1">
            <a:extLst>
              <a:ext uri="{FF2B5EF4-FFF2-40B4-BE49-F238E27FC236}">
                <a16:creationId xmlns:a16="http://schemas.microsoft.com/office/drawing/2014/main" id="{A4FCEA04-64AA-9319-3F96-51D70825037A}"/>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44E442CD-972C-C519-C168-01394B9948D0}"/>
              </a:ext>
            </a:extLst>
          </p:cNvPr>
          <p:cNvPicPr>
            <a:picLocks noChangeAspect="1"/>
          </p:cNvPicPr>
          <p:nvPr/>
        </p:nvPicPr>
        <p:blipFill>
          <a:blip r:embed="rId3"/>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BEE493FA-850B-1154-03D7-56078E9CF9D1}"/>
              </a:ext>
            </a:extLst>
          </p:cNvPr>
          <p:cNvGrpSpPr/>
          <p:nvPr/>
        </p:nvGrpSpPr>
        <p:grpSpPr>
          <a:xfrm>
            <a:off x="5984893" y="2464403"/>
            <a:ext cx="4832695" cy="4271240"/>
            <a:chOff x="5216408" y="2395629"/>
            <a:chExt cx="4832695" cy="4271240"/>
          </a:xfrm>
        </p:grpSpPr>
        <p:grpSp>
          <p:nvGrpSpPr>
            <p:cNvPr id="16" name="Group 15">
              <a:extLst>
                <a:ext uri="{FF2B5EF4-FFF2-40B4-BE49-F238E27FC236}">
                  <a16:creationId xmlns:a16="http://schemas.microsoft.com/office/drawing/2014/main" id="{083156E0-0A61-6E5B-6D08-62BE7E2AE1E6}"/>
                </a:ext>
              </a:extLst>
            </p:cNvPr>
            <p:cNvGrpSpPr/>
            <p:nvPr/>
          </p:nvGrpSpPr>
          <p:grpSpPr>
            <a:xfrm>
              <a:off x="5216408" y="2395629"/>
              <a:ext cx="4832695" cy="3350793"/>
              <a:chOff x="4666852" y="2946324"/>
              <a:chExt cx="4832695" cy="3350793"/>
            </a:xfrm>
            <a:effectLst>
              <a:outerShdw blurRad="63500" sx="102000" sy="102000" algn="ctr" rotWithShape="0">
                <a:prstClr val="black">
                  <a:alpha val="40000"/>
                </a:prstClr>
              </a:outerShdw>
            </a:effectLst>
          </p:grpSpPr>
          <p:pic>
            <p:nvPicPr>
              <p:cNvPr id="1027" name="Picture 3">
                <a:extLst>
                  <a:ext uri="{FF2B5EF4-FFF2-40B4-BE49-F238E27FC236}">
                    <a16:creationId xmlns:a16="http://schemas.microsoft.com/office/drawing/2014/main" id="{95BB6533-3BBA-48D2-9914-73E6605381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9" t="26827" r="4175" b="15908"/>
              <a:stretch>
                <a:fillRect/>
              </a:stretch>
            </p:blipFill>
            <p:spPr bwMode="auto">
              <a:xfrm>
                <a:off x="4666852" y="2946324"/>
                <a:ext cx="4832695"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402FEE8B-2F92-A1BF-F184-D8C577F7F86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77" t="10356" r="15506" b="32994"/>
              <a:stretch>
                <a:fillRect/>
              </a:stretch>
            </p:blipFill>
            <p:spPr bwMode="auto">
              <a:xfrm>
                <a:off x="7885768" y="4646266"/>
                <a:ext cx="1613779" cy="164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DE582EC1-EAC5-DC4B-BD37-98A5F6152B0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
                        </a14:imgEffect>
                      </a14:imgLayer>
                    </a14:imgProps>
                  </a:ext>
                  <a:ext uri="{28A0092B-C50C-407E-A947-70E740481C1C}">
                    <a14:useLocalDpi xmlns:a14="http://schemas.microsoft.com/office/drawing/2010/main" val="0"/>
                  </a:ext>
                </a:extLst>
              </a:blip>
              <a:srcRect l="9046" t="14663" r="12537" b="34038"/>
              <a:stretch>
                <a:fillRect/>
              </a:stretch>
            </p:blipFill>
            <p:spPr bwMode="auto">
              <a:xfrm>
                <a:off x="4666852" y="4651197"/>
                <a:ext cx="3223260" cy="164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98C3CDEC-BF4A-C0EA-0F03-AE79BFC7A361}"/>
                </a:ext>
              </a:extLst>
            </p:cNvPr>
            <p:cNvSpPr txBox="1"/>
            <p:nvPr/>
          </p:nvSpPr>
          <p:spPr>
            <a:xfrm>
              <a:off x="5442005" y="5766623"/>
              <a:ext cx="4381500" cy="900246"/>
            </a:xfrm>
            <a:prstGeom prst="rect">
              <a:avLst/>
            </a:prstGeom>
            <a:noFill/>
          </p:spPr>
          <p:txBody>
            <a:bodyPr wrap="square" rtlCol="0">
              <a:spAutoFit/>
            </a:bodyPr>
            <a:lstStyle/>
            <a:p>
              <a:pPr algn="ctr">
                <a:lnSpc>
                  <a:spcPts val="2100"/>
                </a:lnSpc>
              </a:pPr>
              <a:r>
                <a:rPr lang="en-US" sz="2000" b="1" dirty="0"/>
                <a:t>Selma University Commencement</a:t>
              </a:r>
            </a:p>
            <a:p>
              <a:pPr algn="ctr">
                <a:lnSpc>
                  <a:spcPts val="2100"/>
                </a:lnSpc>
              </a:pPr>
              <a:r>
                <a:rPr lang="en-US" sz="2000" b="1" dirty="0"/>
                <a:t>University of North Alabama</a:t>
              </a:r>
            </a:p>
            <a:p>
              <a:pPr algn="ctr">
                <a:lnSpc>
                  <a:spcPts val="2100"/>
                </a:lnSpc>
              </a:pPr>
              <a:r>
                <a:rPr lang="en-US" b="1" dirty="0"/>
                <a:t>May 8, 2026</a:t>
              </a:r>
            </a:p>
          </p:txBody>
        </p:sp>
      </p:grpSp>
      <p:grpSp>
        <p:nvGrpSpPr>
          <p:cNvPr id="9" name="Group 8">
            <a:extLst>
              <a:ext uri="{FF2B5EF4-FFF2-40B4-BE49-F238E27FC236}">
                <a16:creationId xmlns:a16="http://schemas.microsoft.com/office/drawing/2014/main" id="{7973784A-1108-4581-5A6F-8B401A1413F7}"/>
              </a:ext>
            </a:extLst>
          </p:cNvPr>
          <p:cNvGrpSpPr/>
          <p:nvPr/>
        </p:nvGrpSpPr>
        <p:grpSpPr>
          <a:xfrm>
            <a:off x="3563399" y="200062"/>
            <a:ext cx="8376488" cy="2026380"/>
            <a:chOff x="3563399" y="200062"/>
            <a:chExt cx="8376488" cy="2026380"/>
          </a:xfrm>
        </p:grpSpPr>
        <p:pic>
          <p:nvPicPr>
            <p:cNvPr id="12" name="Picture 11" descr="Talladega College">
              <a:extLst>
                <a:ext uri="{FF2B5EF4-FFF2-40B4-BE49-F238E27FC236}">
                  <a16:creationId xmlns:a16="http://schemas.microsoft.com/office/drawing/2014/main" id="{5E08F0EB-48D0-0BCA-EB18-5BCC39927B62}"/>
                </a:ext>
              </a:extLst>
            </p:cNvPr>
            <p:cNvPicPr>
              <a:picLocks noChangeAspect="1"/>
            </p:cNvPicPr>
            <p:nvPr/>
          </p:nvPicPr>
          <p:blipFill>
            <a:blip r:embed="rId8"/>
            <a:srcRect l="1760" t="10372" b="4256"/>
            <a:stretch>
              <a:fillRect/>
            </a:stretch>
          </p:blipFill>
          <p:spPr>
            <a:xfrm>
              <a:off x="8011574" y="306202"/>
              <a:ext cx="3928313" cy="1920240"/>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8912620F-E97D-F7B3-C587-A3B31442D9F8}"/>
                </a:ext>
              </a:extLst>
            </p:cNvPr>
            <p:cNvSpPr txBox="1"/>
            <p:nvPr/>
          </p:nvSpPr>
          <p:spPr>
            <a:xfrm>
              <a:off x="3563399" y="200062"/>
              <a:ext cx="4381500" cy="929100"/>
            </a:xfrm>
            <a:prstGeom prst="rect">
              <a:avLst/>
            </a:prstGeom>
            <a:noFill/>
          </p:spPr>
          <p:txBody>
            <a:bodyPr wrap="square" rtlCol="0">
              <a:spAutoFit/>
            </a:bodyPr>
            <a:lstStyle/>
            <a:p>
              <a:pPr algn="r">
                <a:lnSpc>
                  <a:spcPts val="2100"/>
                </a:lnSpc>
              </a:pPr>
              <a:r>
                <a:rPr lang="en-US" sz="2000" b="1" dirty="0"/>
                <a:t>Margie Velma, Amazon Web Services</a:t>
              </a:r>
            </a:p>
            <a:p>
              <a:pPr algn="r">
                <a:lnSpc>
                  <a:spcPts val="2100"/>
                </a:lnSpc>
              </a:pPr>
              <a:r>
                <a:rPr lang="en-US" sz="2000" b="1" dirty="0"/>
                <a:t>Trustee for Talladega College</a:t>
              </a:r>
            </a:p>
            <a:p>
              <a:pPr algn="r">
                <a:lnSpc>
                  <a:spcPts val="2100"/>
                </a:lnSpc>
              </a:pPr>
              <a:r>
                <a:rPr lang="en-US" b="1" dirty="0"/>
                <a:t>April 29-30, 2026</a:t>
              </a:r>
            </a:p>
          </p:txBody>
        </p:sp>
        <p:pic>
          <p:nvPicPr>
            <p:cNvPr id="8" name="Picture 2">
              <a:extLst>
                <a:ext uri="{FF2B5EF4-FFF2-40B4-BE49-F238E27FC236}">
                  <a16:creationId xmlns:a16="http://schemas.microsoft.com/office/drawing/2014/main" id="{8AD352A5-5E3F-F40F-D17A-BE07C820634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13" b="50000"/>
            <a:stretch>
              <a:fillRect/>
            </a:stretch>
          </p:blipFill>
          <p:spPr bwMode="auto">
            <a:xfrm>
              <a:off x="6676956" y="1129162"/>
              <a:ext cx="1162131" cy="10972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056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53BCEA0-1C41-9C9B-2CA4-A399C6C834AD}"/>
              </a:ext>
            </a:extLst>
          </p:cNvPr>
          <p:cNvPicPr>
            <a:picLocks noChangeAspect="1"/>
          </p:cNvPicPr>
          <p:nvPr/>
        </p:nvPicPr>
        <p:blipFill>
          <a:blip r:embed="rId2"/>
          <a:stretch>
            <a:fillRect/>
          </a:stretch>
        </p:blipFill>
        <p:spPr>
          <a:xfrm>
            <a:off x="1735016" y="326303"/>
            <a:ext cx="8721969" cy="2834640"/>
          </a:xfrm>
          <a:prstGeom prst="rect">
            <a:avLst/>
          </a:prstGeom>
          <a:ln>
            <a:noFill/>
          </a:ln>
          <a:effectLst>
            <a:outerShdw blurRad="63500" sx="102000" sy="102000" algn="ctr" rotWithShape="0">
              <a:prstClr val="black">
                <a:alpha val="40000"/>
              </a:prstClr>
            </a:outerShdw>
          </a:effec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E2E04AB-4B08-E21E-CBAA-D7ABE90778FD}"/>
              </a:ext>
            </a:extLst>
          </p:cNvPr>
          <p:cNvSpPr txBox="1"/>
          <p:nvPr/>
        </p:nvSpPr>
        <p:spPr>
          <a:xfrm>
            <a:off x="1221953" y="5502445"/>
            <a:ext cx="9748095" cy="1077218"/>
          </a:xfrm>
          <a:prstGeom prst="rect">
            <a:avLst/>
          </a:prstGeom>
          <a:noFill/>
        </p:spPr>
        <p:txBody>
          <a:bodyPr wrap="square" rtlCol="0" anchor="ctr">
            <a:spAutoFit/>
          </a:bodyPr>
          <a:lstStyle/>
          <a:p>
            <a:pPr algn="ctr">
              <a:spcAft>
                <a:spcPts val="600"/>
              </a:spcAft>
            </a:pPr>
            <a:r>
              <a:rPr lang="en-US" dirty="0"/>
              <a:t>Register: </a:t>
            </a:r>
            <a:r>
              <a:rPr lang="en-US" dirty="0">
                <a:hlinkClick r:id="rId3"/>
              </a:rPr>
              <a:t>https://auburn.qualtrics.com/jfe/form/SV_8nQdAh1x3zzFD0O</a:t>
            </a:r>
            <a:endParaRPr lang="en-US" dirty="0"/>
          </a:p>
          <a:p>
            <a:pPr algn="ctr">
              <a:spcAft>
                <a:spcPts val="600"/>
              </a:spcAft>
            </a:pPr>
            <a:r>
              <a:rPr lang="en-US" dirty="0"/>
              <a:t>Call for Participation: </a:t>
            </a:r>
            <a:r>
              <a:rPr lang="en-US" dirty="0">
                <a:hlinkClick r:id="rId4"/>
              </a:rPr>
              <a:t>https://auburn.qualtrics.com/jfe/form/SV_3gxKKfagS9wHIwu</a:t>
            </a:r>
            <a:endParaRPr lang="en-US" dirty="0"/>
          </a:p>
          <a:p>
            <a:pPr algn="ctr">
              <a:spcAft>
                <a:spcPts val="600"/>
              </a:spcAft>
            </a:pPr>
            <a:r>
              <a:rPr lang="en-US" dirty="0"/>
              <a:t>Call for Posters: </a:t>
            </a:r>
            <a:r>
              <a:rPr lang="en-US" dirty="0">
                <a:hlinkClick r:id="rId5"/>
              </a:rPr>
              <a:t>https://auburn.qualtrics.com/jfe/form/SV_2gbMSA9KD1zg1tY</a:t>
            </a:r>
            <a:endParaRPr lang="en-US" dirty="0"/>
          </a:p>
        </p:txBody>
      </p:sp>
      <p:sp>
        <p:nvSpPr>
          <p:cNvPr id="4" name="TextBox 3">
            <a:extLst>
              <a:ext uri="{FF2B5EF4-FFF2-40B4-BE49-F238E27FC236}">
                <a16:creationId xmlns:a16="http://schemas.microsoft.com/office/drawing/2014/main" id="{86748A4D-DA41-B198-8DFA-41E2AA878DD3}"/>
              </a:ext>
            </a:extLst>
          </p:cNvPr>
          <p:cNvSpPr txBox="1"/>
          <p:nvPr/>
        </p:nvSpPr>
        <p:spPr>
          <a:xfrm>
            <a:off x="161925" y="3379132"/>
            <a:ext cx="11868150" cy="1410386"/>
          </a:xfrm>
          <a:prstGeom prst="rect">
            <a:avLst/>
          </a:prstGeom>
          <a:noFill/>
        </p:spPr>
        <p:txBody>
          <a:bodyPr wrap="square" rtlCol="0">
            <a:spAutoFit/>
          </a:bodyPr>
          <a:lstStyle/>
          <a:p>
            <a:pPr>
              <a:lnSpc>
                <a:spcPts val="2600"/>
              </a:lnSpc>
            </a:pPr>
            <a:r>
              <a:rPr lang="en-US" sz="2000" dirty="0"/>
              <a:t>Three ways to get involved:</a:t>
            </a:r>
          </a:p>
          <a:p>
            <a:pPr lvl="1" indent="-228600">
              <a:lnSpc>
                <a:spcPts val="2600"/>
              </a:lnSpc>
              <a:buFont typeface="Wingdings" panose="05000000000000000000" pitchFamily="2" charset="2"/>
              <a:buChar char="§"/>
            </a:pPr>
            <a:r>
              <a:rPr lang="en-US" sz="2000" b="1" dirty="0"/>
              <a:t>Speak on a Panel</a:t>
            </a:r>
            <a:r>
              <a:rPr lang="en-US" sz="2000" dirty="0"/>
              <a:t>: Contribute your perspective from industry, higher education, or workforce development.</a:t>
            </a:r>
          </a:p>
          <a:p>
            <a:pPr lvl="1" indent="-228600">
              <a:lnSpc>
                <a:spcPts val="2600"/>
              </a:lnSpc>
              <a:buFont typeface="Wingdings" panose="05000000000000000000" pitchFamily="2" charset="2"/>
              <a:buChar char="§"/>
            </a:pPr>
            <a:r>
              <a:rPr lang="en-US" sz="2000" b="1" dirty="0"/>
              <a:t>Present a Poster</a:t>
            </a:r>
            <a:r>
              <a:rPr lang="en-US" sz="2000" dirty="0"/>
              <a:t>: Showcase your AI work, research, or partnerships in a digital format throughout the venue.</a:t>
            </a:r>
          </a:p>
          <a:p>
            <a:pPr lvl="1" indent="-228600">
              <a:lnSpc>
                <a:spcPts val="2600"/>
              </a:lnSpc>
              <a:buFont typeface="Wingdings" panose="05000000000000000000" pitchFamily="2" charset="2"/>
              <a:buChar char="§"/>
            </a:pPr>
            <a:r>
              <a:rPr lang="en-US" sz="2000" b="1" dirty="0"/>
              <a:t>Register to Attend</a:t>
            </a:r>
            <a:r>
              <a:rPr lang="en-US" sz="2000" dirty="0"/>
              <a:t>: Be part of the conversation as space is limited, so register early.</a:t>
            </a:r>
          </a:p>
        </p:txBody>
      </p:sp>
      <p:sp>
        <p:nvSpPr>
          <p:cNvPr id="5" name="TextBox 4">
            <a:extLst>
              <a:ext uri="{FF2B5EF4-FFF2-40B4-BE49-F238E27FC236}">
                <a16:creationId xmlns:a16="http://schemas.microsoft.com/office/drawing/2014/main" id="{A1D796BC-B5DB-804D-D88E-F77F1EEC421E}"/>
              </a:ext>
            </a:extLst>
          </p:cNvPr>
          <p:cNvSpPr txBox="1"/>
          <p:nvPr/>
        </p:nvSpPr>
        <p:spPr>
          <a:xfrm>
            <a:off x="348777" y="4913510"/>
            <a:ext cx="11494446" cy="410112"/>
          </a:xfrm>
          <a:prstGeom prst="rect">
            <a:avLst/>
          </a:prstGeom>
          <a:noFill/>
        </p:spPr>
        <p:txBody>
          <a:bodyPr wrap="square" rtlCol="0">
            <a:spAutoFit/>
          </a:bodyPr>
          <a:lstStyle/>
          <a:p>
            <a:pPr algn="ctr">
              <a:lnSpc>
                <a:spcPts val="2600"/>
              </a:lnSpc>
            </a:pPr>
            <a:r>
              <a:rPr lang="en-US" sz="2000" b="1" dirty="0"/>
              <a:t>July 21, 2026 </a:t>
            </a:r>
            <a:r>
              <a:rPr lang="en-US" sz="2000" dirty="0"/>
              <a:t>| </a:t>
            </a:r>
            <a:r>
              <a:rPr lang="en-US" sz="2000" b="1" dirty="0"/>
              <a:t>8:30 AM – 4:00 PM </a:t>
            </a:r>
            <a:r>
              <a:rPr lang="en-US" sz="2000" dirty="0"/>
              <a:t>| </a:t>
            </a:r>
            <a:r>
              <a:rPr lang="en-US" sz="2000" b="1" dirty="0"/>
              <a:t>Auburn University</a:t>
            </a:r>
          </a:p>
        </p:txBody>
      </p:sp>
      <p:sp>
        <p:nvSpPr>
          <p:cNvPr id="6" name="Slide Number Placeholder 1">
            <a:extLst>
              <a:ext uri="{FF2B5EF4-FFF2-40B4-BE49-F238E27FC236}">
                <a16:creationId xmlns:a16="http://schemas.microsoft.com/office/drawing/2014/main" id="{FC054FDB-25E2-7FE5-5465-74EBC9170A38}"/>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847D77A-D477-C743-36D0-35BAB89DE0B8}"/>
              </a:ext>
            </a:extLst>
          </p:cNvPr>
          <p:cNvPicPr>
            <a:picLocks noChangeAspect="1"/>
          </p:cNvPicPr>
          <p:nvPr/>
        </p:nvPicPr>
        <p:blipFill>
          <a:blip r:embed="rId6"/>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82884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F28660-2277-BA25-CC77-4A22D5654E5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F8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75B87933-2636-CD49-806E-E3FF5CEB8275}"/>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15C3AF50-45D8-4144-B114-A385979F8C17}" type="slidenum">
              <a:rPr kumimoji="0" lang="en-US" b="0" i="0" u="none" strike="noStrike" cap="none" spc="0" normalizeH="0" baseline="0" noProof="0">
                <a:ln>
                  <a:noFill/>
                </a:ln>
                <a:solidFill>
                  <a:srgbClr val="898989"/>
                </a:solidFill>
                <a:effectLst/>
                <a:uLnTx/>
                <a:uFillTx/>
              </a:rPr>
              <a:pPr marR="0" lvl="0" indent="0" defTabSz="914400" fontAlgn="auto">
                <a:spcBef>
                  <a:spcPts val="0"/>
                </a:spcBef>
                <a:spcAft>
                  <a:spcPts val="600"/>
                </a:spcAft>
                <a:buClrTx/>
                <a:buSzTx/>
                <a:buFontTx/>
                <a:buNone/>
                <a:tabLst/>
                <a:defRPr/>
              </a:pPr>
              <a:t>23</a:t>
            </a:fld>
            <a:endParaRPr kumimoji="0" lang="en-US" b="0" i="0" u="none" strike="noStrike" cap="none" spc="0" normalizeH="0" baseline="0" noProof="0">
              <a:ln>
                <a:noFill/>
              </a:ln>
              <a:solidFill>
                <a:srgbClr val="898989"/>
              </a:solidFill>
              <a:effectLst/>
              <a:uLnTx/>
              <a:uFillTx/>
            </a:endParaRPr>
          </a:p>
        </p:txBody>
      </p:sp>
      <p:pic>
        <p:nvPicPr>
          <p:cNvPr id="6" name="Picture 5">
            <a:extLst>
              <a:ext uri="{FF2B5EF4-FFF2-40B4-BE49-F238E27FC236}">
                <a16:creationId xmlns:a16="http://schemas.microsoft.com/office/drawing/2014/main" id="{D284A1DA-6A56-D774-89B7-C07A1CB76C81}"/>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7E1DD06C-8C58-6B7D-71E5-3A526F3E7395}"/>
              </a:ext>
            </a:extLst>
          </p:cNvPr>
          <p:cNvSpPr/>
          <p:nvPr/>
        </p:nvSpPr>
        <p:spPr>
          <a:xfrm>
            <a:off x="-38100" y="-12045"/>
            <a:ext cx="2089757" cy="6882090"/>
          </a:xfrm>
          <a:prstGeom prst="rect">
            <a:avLst/>
          </a:prstGeom>
          <a:gradFill flip="none" rotWithShape="1">
            <a:gsLst>
              <a:gs pos="0">
                <a:srgbClr val="43DBFF"/>
              </a:gs>
              <a:gs pos="35000">
                <a:srgbClr val="00BAE6"/>
              </a:gs>
              <a:gs pos="68000">
                <a:srgbClr val="009A96"/>
              </a:gs>
              <a:gs pos="98000">
                <a:srgbClr val="008080"/>
              </a:gs>
            </a:gsLst>
            <a:lin ang="270000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6F6676-D0D2-7C45-1B15-A537CB80D414}"/>
              </a:ext>
            </a:extLst>
          </p:cNvPr>
          <p:cNvPicPr>
            <a:picLocks noChangeAspect="1"/>
          </p:cNvPicPr>
          <p:nvPr/>
        </p:nvPicPr>
        <p:blipFill>
          <a:blip r:embed="rId3"/>
          <a:stretch>
            <a:fillRect/>
          </a:stretch>
        </p:blipFill>
        <p:spPr>
          <a:xfrm>
            <a:off x="7385276" y="739140"/>
            <a:ext cx="4700626" cy="3108960"/>
          </a:xfrm>
          <a:prstGeom prst="rect">
            <a:avLst/>
          </a:prstGeom>
        </p:spPr>
      </p:pic>
      <p:pic>
        <p:nvPicPr>
          <p:cNvPr id="8" name="Picture 7">
            <a:extLst>
              <a:ext uri="{FF2B5EF4-FFF2-40B4-BE49-F238E27FC236}">
                <a16:creationId xmlns:a16="http://schemas.microsoft.com/office/drawing/2014/main" id="{BDA23D0B-D02D-C208-FA47-CD6DC0AD1A25}"/>
              </a:ext>
            </a:extLst>
          </p:cNvPr>
          <p:cNvPicPr>
            <a:picLocks noChangeAspect="1"/>
          </p:cNvPicPr>
          <p:nvPr/>
        </p:nvPicPr>
        <p:blipFill>
          <a:blip r:embed="rId4"/>
          <a:stretch>
            <a:fillRect/>
          </a:stretch>
        </p:blipFill>
        <p:spPr>
          <a:xfrm>
            <a:off x="2051657" y="-12045"/>
            <a:ext cx="5333619" cy="68820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18478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64063CE-4F14-B10B-5668-0A7E1A608E06}"/>
              </a:ext>
            </a:extLst>
          </p:cNvPr>
          <p:cNvGraphicFramePr>
            <a:graphicFrameLocks/>
          </p:cNvGraphicFramePr>
          <p:nvPr/>
        </p:nvGraphicFramePr>
        <p:xfrm>
          <a:off x="518160" y="1558217"/>
          <a:ext cx="11155680" cy="4754880"/>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3CFE9F0C-A47D-75FD-3AF3-2736E16ACEB5}"/>
              </a:ext>
            </a:extLst>
          </p:cNvPr>
          <p:cNvSpPr/>
          <p:nvPr/>
        </p:nvSpPr>
        <p:spPr>
          <a:xfrm>
            <a:off x="5240655" y="5245607"/>
            <a:ext cx="228600" cy="43891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BA84712C-7DBD-0689-E1EE-EC35A3F5D223}"/>
              </a:ext>
            </a:extLst>
          </p:cNvPr>
          <p:cNvSpPr/>
          <p:nvPr/>
        </p:nvSpPr>
        <p:spPr>
          <a:xfrm>
            <a:off x="9886950" y="5245607"/>
            <a:ext cx="228600" cy="733425"/>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DCEA39D-846C-E6F6-969F-111043A896D0}"/>
              </a:ext>
            </a:extLst>
          </p:cNvPr>
          <p:cNvSpPr txBox="1"/>
          <p:nvPr/>
        </p:nvSpPr>
        <p:spPr>
          <a:xfrm>
            <a:off x="717804" y="87869"/>
            <a:ext cx="10597896"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Public Higher Education Total Education Revenue</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 FTE by State, (FY 2025)</a:t>
            </a:r>
          </a:p>
        </p:txBody>
      </p:sp>
      <p:sp>
        <p:nvSpPr>
          <p:cNvPr id="8" name="TextBox 1">
            <a:extLst>
              <a:ext uri="{FF2B5EF4-FFF2-40B4-BE49-F238E27FC236}">
                <a16:creationId xmlns:a16="http://schemas.microsoft.com/office/drawing/2014/main" id="{FC73FAD7-987F-DC34-5AFB-A46B1AB25AC8}"/>
              </a:ext>
            </a:extLst>
          </p:cNvPr>
          <p:cNvSpPr txBox="1"/>
          <p:nvPr/>
        </p:nvSpPr>
        <p:spPr>
          <a:xfrm>
            <a:off x="1524000" y="1303930"/>
            <a:ext cx="9144000" cy="82296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Alabama reports the highest total public higher education 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 FTE of any </a:t>
            </a:r>
            <a:r>
              <a:rPr kumimoji="0" lang="en-US" sz="2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SREB</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state other than Delaware.</a:t>
            </a:r>
          </a:p>
        </p:txBody>
      </p:sp>
      <p:sp>
        <p:nvSpPr>
          <p:cNvPr id="9" name="TextBox 1">
            <a:extLst>
              <a:ext uri="{FF2B5EF4-FFF2-40B4-BE49-F238E27FC236}">
                <a16:creationId xmlns:a16="http://schemas.microsoft.com/office/drawing/2014/main" id="{111346C2-E17A-DEEE-D959-681561E75A8B}"/>
              </a:ext>
            </a:extLst>
          </p:cNvPr>
          <p:cNvSpPr txBox="1"/>
          <p:nvPr/>
        </p:nvSpPr>
        <p:spPr>
          <a:xfrm>
            <a:off x="6855374" y="2333891"/>
            <a:ext cx="1371518" cy="822960"/>
          </a:xfrm>
          <a:prstGeom prst="rect">
            <a:avLst/>
          </a:prstGeom>
          <a:solidFill>
            <a:srgbClr val="29679F"/>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Index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U.S.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1.31</a:t>
            </a:r>
          </a:p>
        </p:txBody>
      </p:sp>
      <p:sp>
        <p:nvSpPr>
          <p:cNvPr id="12" name="TextBox 11">
            <a:extLst>
              <a:ext uri="{FF2B5EF4-FFF2-40B4-BE49-F238E27FC236}">
                <a16:creationId xmlns:a16="http://schemas.microsoft.com/office/drawing/2014/main" id="{AFC3FECC-3688-EA40-9CE7-56F64B873694}"/>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13" name="TextBox 12">
            <a:extLst>
              <a:ext uri="{FF2B5EF4-FFF2-40B4-BE49-F238E27FC236}">
                <a16:creationId xmlns:a16="http://schemas.microsoft.com/office/drawing/2014/main" id="{4772B9B2-4968-65CC-8E92-58202EE2A8B6}"/>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14" name="Slide Number Placeholder 1">
            <a:extLst>
              <a:ext uri="{FF2B5EF4-FFF2-40B4-BE49-F238E27FC236}">
                <a16:creationId xmlns:a16="http://schemas.microsoft.com/office/drawing/2014/main" id="{8B68E9B4-3C95-7C57-4B6B-6CDB0704D67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522B86F5-ADF4-D5DD-6E91-8CB5C594F4F3}"/>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2165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7254FE2-9721-068B-E0D0-CDB9F546E775}"/>
              </a:ext>
            </a:extLst>
          </p:cNvPr>
          <p:cNvGraphicFramePr>
            <a:graphicFrameLocks/>
          </p:cNvGraphicFramePr>
          <p:nvPr/>
        </p:nvGraphicFramePr>
        <p:xfrm>
          <a:off x="361948" y="1609723"/>
          <a:ext cx="11182351" cy="47548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69BE7EC-EDEB-92F9-8DB3-6A0AC98EE512}"/>
              </a:ext>
            </a:extLst>
          </p:cNvPr>
          <p:cNvSpPr txBox="1"/>
          <p:nvPr/>
        </p:nvSpPr>
        <p:spPr>
          <a:xfrm>
            <a:off x="546100" y="81803"/>
            <a:ext cx="11099800"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Percentage of Education Appropriations*</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Compared to Tuition Revenue, FY 2025</a:t>
            </a:r>
          </a:p>
        </p:txBody>
      </p:sp>
      <p:sp>
        <p:nvSpPr>
          <p:cNvPr id="5" name="TextBox 4">
            <a:extLst>
              <a:ext uri="{FF2B5EF4-FFF2-40B4-BE49-F238E27FC236}">
                <a16:creationId xmlns:a16="http://schemas.microsoft.com/office/drawing/2014/main" id="{1E728D1F-2E22-6A9E-4A4E-83C9AF18CCA7}"/>
              </a:ext>
            </a:extLst>
          </p:cNvPr>
          <p:cNvSpPr txBox="1"/>
          <p:nvPr/>
        </p:nvSpPr>
        <p:spPr>
          <a:xfrm>
            <a:off x="3627120" y="6288836"/>
            <a:ext cx="6105525"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8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Education Appropriations </a:t>
            </a:r>
            <a:r>
              <a:rPr kumimoji="0" lang="en-US" sz="8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are a measure of state and local support available for public higher education operating expenses and student financial aid, including federal stimulus funding but excluding appropriations for research, hospitals, and medical education. </a:t>
            </a:r>
          </a:p>
        </p:txBody>
      </p:sp>
      <p:sp>
        <p:nvSpPr>
          <p:cNvPr id="7" name="TextBox 6">
            <a:extLst>
              <a:ext uri="{FF2B5EF4-FFF2-40B4-BE49-F238E27FC236}">
                <a16:creationId xmlns:a16="http://schemas.microsoft.com/office/drawing/2014/main" id="{7F2374D7-1032-913D-1E92-12EB24BD3F5F}"/>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8" name="TextBox 7">
            <a:extLst>
              <a:ext uri="{FF2B5EF4-FFF2-40B4-BE49-F238E27FC236}">
                <a16:creationId xmlns:a16="http://schemas.microsoft.com/office/drawing/2014/main" id="{68375545-74E3-5018-4DE1-A004016D2962}"/>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9" name="TextBox 1">
            <a:extLst>
              <a:ext uri="{FF2B5EF4-FFF2-40B4-BE49-F238E27FC236}">
                <a16:creationId xmlns:a16="http://schemas.microsoft.com/office/drawing/2014/main" id="{23DA4614-D2F0-E204-AFE3-39DC025D610A}"/>
              </a:ext>
            </a:extLst>
          </p:cNvPr>
          <p:cNvSpPr txBox="1"/>
          <p:nvPr/>
        </p:nvSpPr>
        <p:spPr>
          <a:xfrm>
            <a:off x="1524000" y="1306830"/>
            <a:ext cx="9144000" cy="82296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Alabama, the tuition share (students’ portion) of public higher education equates to over half of the revenue per FTE.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0E5291D-B4D8-1420-494E-92121FBF7B69}"/>
              </a:ext>
            </a:extLst>
          </p:cNvPr>
          <p:cNvSpPr txBox="1"/>
          <p:nvPr/>
        </p:nvSpPr>
        <p:spPr>
          <a:xfrm>
            <a:off x="366901" y="4951737"/>
            <a:ext cx="566928" cy="261610"/>
          </a:xfrm>
          <a:prstGeom prst="rect">
            <a:avLst/>
          </a:prstGeom>
          <a:solidFill>
            <a:schemeClr val="bg1"/>
          </a:solidFill>
          <a:ln>
            <a:solidFill>
              <a:srgbClr val="29679F"/>
            </a:solidFill>
          </a:ln>
          <a:effectLst>
            <a:outerShdw blurRad="63500" sx="102000" sy="102000" algn="ctr" rotWithShape="0">
              <a:prstClr val="black">
                <a:alpha val="40000"/>
              </a:prstClr>
            </a:outerShdw>
          </a:effectLst>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24.6%</a:t>
            </a:r>
          </a:p>
        </p:txBody>
      </p:sp>
      <p:sp>
        <p:nvSpPr>
          <p:cNvPr id="11" name="TextBox 10">
            <a:extLst>
              <a:ext uri="{FF2B5EF4-FFF2-40B4-BE49-F238E27FC236}">
                <a16:creationId xmlns:a16="http://schemas.microsoft.com/office/drawing/2014/main" id="{9BA6DAED-6472-3529-5516-D90E7714E94B}"/>
              </a:ext>
            </a:extLst>
          </p:cNvPr>
          <p:cNvSpPr txBox="1"/>
          <p:nvPr/>
        </p:nvSpPr>
        <p:spPr>
          <a:xfrm>
            <a:off x="366901" y="4197995"/>
            <a:ext cx="566928" cy="261610"/>
          </a:xfrm>
          <a:prstGeom prst="rect">
            <a:avLst/>
          </a:prstGeom>
          <a:solidFill>
            <a:schemeClr val="bg1"/>
          </a:solidFill>
          <a:ln>
            <a:solidFill>
              <a:schemeClr val="tx2">
                <a:lumMod val="25000"/>
                <a:lumOff val="75000"/>
              </a:schemeClr>
            </a:solidFill>
          </a:ln>
          <a:effectLst>
            <a:outerShdw blurRad="63500" sx="102000" sy="102000" algn="ctr" rotWithShape="0">
              <a:prstClr val="black">
                <a:alpha val="40000"/>
              </a:prstClr>
            </a:outerShdw>
          </a:effectLst>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75.4%</a:t>
            </a:r>
          </a:p>
        </p:txBody>
      </p:sp>
      <p:sp>
        <p:nvSpPr>
          <p:cNvPr id="12" name="TextBox 11">
            <a:extLst>
              <a:ext uri="{FF2B5EF4-FFF2-40B4-BE49-F238E27FC236}">
                <a16:creationId xmlns:a16="http://schemas.microsoft.com/office/drawing/2014/main" id="{A0B87293-AA31-62A5-0C75-7DB8DE71A2A2}"/>
              </a:ext>
            </a:extLst>
          </p:cNvPr>
          <p:cNvSpPr txBox="1"/>
          <p:nvPr/>
        </p:nvSpPr>
        <p:spPr>
          <a:xfrm>
            <a:off x="11334371" y="4951737"/>
            <a:ext cx="566928" cy="261610"/>
          </a:xfrm>
          <a:prstGeom prst="rect">
            <a:avLst/>
          </a:prstGeom>
          <a:solidFill>
            <a:schemeClr val="bg1"/>
          </a:solidFill>
          <a:ln>
            <a:solidFill>
              <a:srgbClr val="29679F"/>
            </a:solidFill>
          </a:ln>
          <a:effectLst>
            <a:outerShdw blurRad="63500" sx="102000" sy="102000" algn="ctr"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87.2%</a:t>
            </a:r>
          </a:p>
        </p:txBody>
      </p:sp>
      <p:sp>
        <p:nvSpPr>
          <p:cNvPr id="13" name="TextBox 12">
            <a:extLst>
              <a:ext uri="{FF2B5EF4-FFF2-40B4-BE49-F238E27FC236}">
                <a16:creationId xmlns:a16="http://schemas.microsoft.com/office/drawing/2014/main" id="{56DD6411-4D29-289C-A017-834FA64D4DA6}"/>
              </a:ext>
            </a:extLst>
          </p:cNvPr>
          <p:cNvSpPr txBox="1"/>
          <p:nvPr/>
        </p:nvSpPr>
        <p:spPr>
          <a:xfrm>
            <a:off x="11334371" y="2578745"/>
            <a:ext cx="566928" cy="261610"/>
          </a:xfrm>
          <a:prstGeom prst="rect">
            <a:avLst/>
          </a:prstGeom>
          <a:solidFill>
            <a:schemeClr val="bg1"/>
          </a:solidFill>
          <a:ln>
            <a:solidFill>
              <a:schemeClr val="tx2">
                <a:lumMod val="25000"/>
                <a:lumOff val="75000"/>
              </a:schemeClr>
            </a:solidFill>
          </a:ln>
          <a:effectLst>
            <a:outerShdw blurRad="63500" sx="102000" sy="102000" algn="ctr"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12.8%</a:t>
            </a:r>
          </a:p>
        </p:txBody>
      </p:sp>
      <p:sp>
        <p:nvSpPr>
          <p:cNvPr id="15" name="Slide Number Placeholder 1">
            <a:extLst>
              <a:ext uri="{FF2B5EF4-FFF2-40B4-BE49-F238E27FC236}">
                <a16:creationId xmlns:a16="http://schemas.microsoft.com/office/drawing/2014/main" id="{D4B64A48-EA62-04AE-2899-2394F10E7447}"/>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147749CA-F771-7984-FFF3-6DA8EDB869A4}"/>
              </a:ext>
            </a:extLst>
          </p:cNvPr>
          <p:cNvPicPr>
            <a:picLocks noChangeAspect="1"/>
          </p:cNvPicPr>
          <p:nvPr/>
        </p:nvPicPr>
        <p:blipFill>
          <a:blip r:embed="rId4"/>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cxnSp>
        <p:nvCxnSpPr>
          <p:cNvPr id="6" name="Straight Arrow Connector 5">
            <a:extLst>
              <a:ext uri="{FF2B5EF4-FFF2-40B4-BE49-F238E27FC236}">
                <a16:creationId xmlns:a16="http://schemas.microsoft.com/office/drawing/2014/main" id="{6FBB1A01-4B84-93CA-0280-C5F1674827C9}"/>
              </a:ext>
            </a:extLst>
          </p:cNvPr>
          <p:cNvCxnSpPr>
            <a:cxnSpLocks/>
          </p:cNvCxnSpPr>
          <p:nvPr/>
        </p:nvCxnSpPr>
        <p:spPr>
          <a:xfrm flipH="1">
            <a:off x="3064213" y="3258766"/>
            <a:ext cx="4095344" cy="457200"/>
          </a:xfrm>
          <a:prstGeom prst="straightConnector1">
            <a:avLst/>
          </a:prstGeom>
          <a:ln w="57150">
            <a:solidFill>
              <a:srgbClr val="27467D"/>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27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0243E8A-9100-A7F6-E552-E26EAF4CD623}"/>
              </a:ext>
            </a:extLst>
          </p:cNvPr>
          <p:cNvGraphicFramePr>
            <a:graphicFrameLocks/>
          </p:cNvGraphicFramePr>
          <p:nvPr/>
        </p:nvGraphicFramePr>
        <p:xfrm>
          <a:off x="257175" y="2312094"/>
          <a:ext cx="11655624" cy="4068573"/>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396B98FB-8BA3-047E-F9B6-2352C9F788F4}"/>
              </a:ext>
            </a:extLst>
          </p:cNvPr>
          <p:cNvSpPr/>
          <p:nvPr/>
        </p:nvSpPr>
        <p:spPr>
          <a:xfrm>
            <a:off x="6467475" y="5236921"/>
            <a:ext cx="228600" cy="732773"/>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389C7A2-4D93-86B3-3BFC-9677F85E7093}"/>
              </a:ext>
            </a:extLst>
          </p:cNvPr>
          <p:cNvSpPr txBox="1"/>
          <p:nvPr/>
        </p:nvSpPr>
        <p:spPr>
          <a:xfrm>
            <a:off x="0" y="85725"/>
            <a:ext cx="12192000"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Public Higher Education Appropriations</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 FTE by State, FY 2025 (Adjusted)</a:t>
            </a:r>
          </a:p>
        </p:txBody>
      </p:sp>
      <p:sp>
        <p:nvSpPr>
          <p:cNvPr id="7" name="TextBox 1">
            <a:extLst>
              <a:ext uri="{FF2B5EF4-FFF2-40B4-BE49-F238E27FC236}">
                <a16:creationId xmlns:a16="http://schemas.microsoft.com/office/drawing/2014/main" id="{E339714E-09DE-5B16-732D-AC1DFF54A71E}"/>
              </a:ext>
            </a:extLst>
          </p:cNvPr>
          <p:cNvSpPr txBox="1"/>
          <p:nvPr/>
        </p:nvSpPr>
        <p:spPr>
          <a:xfrm>
            <a:off x="1524000" y="1305671"/>
            <a:ext cx="9144000" cy="82296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Alabama’s public higher education appropriations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slightly less per FTE than the U.S. average.</a:t>
            </a:r>
          </a:p>
        </p:txBody>
      </p:sp>
      <p:cxnSp>
        <p:nvCxnSpPr>
          <p:cNvPr id="10" name="Straight Arrow Connector 9">
            <a:extLst>
              <a:ext uri="{FF2B5EF4-FFF2-40B4-BE49-F238E27FC236}">
                <a16:creationId xmlns:a16="http://schemas.microsoft.com/office/drawing/2014/main" id="{4D34180C-1CC9-C905-AA97-C41A8C9B3CA6}"/>
              </a:ext>
            </a:extLst>
          </p:cNvPr>
          <p:cNvCxnSpPr>
            <a:cxnSpLocks/>
          </p:cNvCxnSpPr>
          <p:nvPr/>
        </p:nvCxnSpPr>
        <p:spPr>
          <a:xfrm>
            <a:off x="6762750" y="3007193"/>
            <a:ext cx="581025" cy="602563"/>
          </a:xfrm>
          <a:prstGeom prst="straightConnector1">
            <a:avLst/>
          </a:prstGeom>
          <a:ln w="28575">
            <a:solidFill>
              <a:srgbClr val="29679F"/>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1">
            <a:extLst>
              <a:ext uri="{FF2B5EF4-FFF2-40B4-BE49-F238E27FC236}">
                <a16:creationId xmlns:a16="http://schemas.microsoft.com/office/drawing/2014/main" id="{FF2C7B2E-0E31-1C5C-350F-F761C9B312AA}"/>
              </a:ext>
            </a:extLst>
          </p:cNvPr>
          <p:cNvSpPr txBox="1"/>
          <p:nvPr/>
        </p:nvSpPr>
        <p:spPr>
          <a:xfrm>
            <a:off x="6181725" y="2485514"/>
            <a:ext cx="1371600" cy="822960"/>
          </a:xfrm>
          <a:prstGeom prst="rect">
            <a:avLst/>
          </a:prstGeom>
          <a:solidFill>
            <a:srgbClr val="29679F"/>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Index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U.S.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0.93</a:t>
            </a:r>
          </a:p>
        </p:txBody>
      </p:sp>
      <p:sp>
        <p:nvSpPr>
          <p:cNvPr id="4" name="TextBox 3">
            <a:extLst>
              <a:ext uri="{FF2B5EF4-FFF2-40B4-BE49-F238E27FC236}">
                <a16:creationId xmlns:a16="http://schemas.microsoft.com/office/drawing/2014/main" id="{07673FBF-C6C1-AF54-51AC-9CA6F7309441}"/>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5" name="TextBox 4">
            <a:extLst>
              <a:ext uri="{FF2B5EF4-FFF2-40B4-BE49-F238E27FC236}">
                <a16:creationId xmlns:a16="http://schemas.microsoft.com/office/drawing/2014/main" id="{847B3D86-48B4-0711-7075-278A012C0F6A}"/>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11" name="Slide Number Placeholder 1">
            <a:extLst>
              <a:ext uri="{FF2B5EF4-FFF2-40B4-BE49-F238E27FC236}">
                <a16:creationId xmlns:a16="http://schemas.microsoft.com/office/drawing/2014/main" id="{9C25CB72-30A6-6898-8DEC-A630C61855D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49FBE9B9-221D-665E-926B-94BEF14BE07D}"/>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19858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B661CD5-C326-556D-3035-580BA8F10D85}"/>
              </a:ext>
            </a:extLst>
          </p:cNvPr>
          <p:cNvGraphicFramePr>
            <a:graphicFrameLocks/>
          </p:cNvGraphicFramePr>
          <p:nvPr/>
        </p:nvGraphicFramePr>
        <p:xfrm>
          <a:off x="419100" y="1162050"/>
          <a:ext cx="11591924" cy="51530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24648B9-B8DD-0F8A-265B-7E06619CAF2F}"/>
              </a:ext>
            </a:extLst>
          </p:cNvPr>
          <p:cNvSpPr txBox="1"/>
          <p:nvPr/>
        </p:nvSpPr>
        <p:spPr>
          <a:xfrm>
            <a:off x="558800" y="83629"/>
            <a:ext cx="11074400"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Public Two-Year College Appropriations</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 FTE by State, FY 2025 (Adjusted)</a:t>
            </a:r>
          </a:p>
        </p:txBody>
      </p:sp>
      <p:sp>
        <p:nvSpPr>
          <p:cNvPr id="7" name="Oval 6">
            <a:extLst>
              <a:ext uri="{FF2B5EF4-FFF2-40B4-BE49-F238E27FC236}">
                <a16:creationId xmlns:a16="http://schemas.microsoft.com/office/drawing/2014/main" id="{9AF22854-BFE5-E5E0-144F-26BFD4CEDC9F}"/>
              </a:ext>
            </a:extLst>
          </p:cNvPr>
          <p:cNvSpPr/>
          <p:nvPr/>
        </p:nvSpPr>
        <p:spPr>
          <a:xfrm>
            <a:off x="6769308" y="5257800"/>
            <a:ext cx="228600" cy="43891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1">
            <a:extLst>
              <a:ext uri="{FF2B5EF4-FFF2-40B4-BE49-F238E27FC236}">
                <a16:creationId xmlns:a16="http://schemas.microsoft.com/office/drawing/2014/main" id="{9D68D41B-DA19-8A16-AAFB-F7DF446FF874}"/>
              </a:ext>
            </a:extLst>
          </p:cNvPr>
          <p:cNvSpPr txBox="1"/>
          <p:nvPr/>
        </p:nvSpPr>
        <p:spPr>
          <a:xfrm>
            <a:off x="1524000" y="1306830"/>
            <a:ext cx="9144000" cy="82296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Appropriations to Alabama’s public two-year colleges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are slightly more than the U. S. average.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Arrow Connector 17">
            <a:extLst>
              <a:ext uri="{FF2B5EF4-FFF2-40B4-BE49-F238E27FC236}">
                <a16:creationId xmlns:a16="http://schemas.microsoft.com/office/drawing/2014/main" id="{51B6C9A3-5C3C-50EF-E22F-43963394E11C}"/>
              </a:ext>
            </a:extLst>
          </p:cNvPr>
          <p:cNvCxnSpPr>
            <a:cxnSpLocks/>
          </p:cNvCxnSpPr>
          <p:nvPr/>
        </p:nvCxnSpPr>
        <p:spPr>
          <a:xfrm flipH="1">
            <a:off x="6350208" y="3131096"/>
            <a:ext cx="647700" cy="661987"/>
          </a:xfrm>
          <a:prstGeom prst="straightConnector1">
            <a:avLst/>
          </a:prstGeom>
          <a:ln w="28575">
            <a:solidFill>
              <a:srgbClr val="29679F"/>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56013A7-6E9D-A593-065A-19D9F00CF32C}"/>
              </a:ext>
            </a:extLst>
          </p:cNvPr>
          <p:cNvCxnSpPr>
            <a:cxnSpLocks/>
          </p:cNvCxnSpPr>
          <p:nvPr/>
        </p:nvCxnSpPr>
        <p:spPr>
          <a:xfrm>
            <a:off x="7134225" y="3199287"/>
            <a:ext cx="497097" cy="439263"/>
          </a:xfrm>
          <a:prstGeom prst="straightConnector1">
            <a:avLst/>
          </a:prstGeom>
          <a:ln w="28575">
            <a:solidFill>
              <a:srgbClr val="29679F"/>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1">
            <a:extLst>
              <a:ext uri="{FF2B5EF4-FFF2-40B4-BE49-F238E27FC236}">
                <a16:creationId xmlns:a16="http://schemas.microsoft.com/office/drawing/2014/main" id="{B635E9C3-F677-7605-49E6-1D40D8D29A16}"/>
              </a:ext>
            </a:extLst>
          </p:cNvPr>
          <p:cNvSpPr txBox="1"/>
          <p:nvPr/>
        </p:nvSpPr>
        <p:spPr>
          <a:xfrm>
            <a:off x="6265652" y="2598410"/>
            <a:ext cx="1365670" cy="822960"/>
          </a:xfrm>
          <a:prstGeom prst="rect">
            <a:avLst/>
          </a:prstGeom>
          <a:solidFill>
            <a:srgbClr val="29679F"/>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Index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U.S.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1.03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38A4E8F3-FF47-BE91-1E90-468E12639A5F}"/>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4" name="TextBox 3">
            <a:extLst>
              <a:ext uri="{FF2B5EF4-FFF2-40B4-BE49-F238E27FC236}">
                <a16:creationId xmlns:a16="http://schemas.microsoft.com/office/drawing/2014/main" id="{EA4A93DE-1317-E5AB-B5FB-F9A43A87C98C}"/>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6" name="Slide Number Placeholder 1">
            <a:extLst>
              <a:ext uri="{FF2B5EF4-FFF2-40B4-BE49-F238E27FC236}">
                <a16:creationId xmlns:a16="http://schemas.microsoft.com/office/drawing/2014/main" id="{5F942F74-9F51-4FDB-7A03-AA449E647F4D}"/>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3B28F34F-5829-27C8-CBFE-5FC8EEBF5F75}"/>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89759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7C49F34-259B-5215-BF5B-188E8D67C4AA}"/>
              </a:ext>
            </a:extLst>
          </p:cNvPr>
          <p:cNvGraphicFramePr>
            <a:graphicFrameLocks/>
          </p:cNvGraphicFramePr>
          <p:nvPr/>
        </p:nvGraphicFramePr>
        <p:xfrm>
          <a:off x="419099" y="1009650"/>
          <a:ext cx="11420475" cy="53435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1C62B97-C9F2-3BCB-2AC3-90AB09E96F1D}"/>
              </a:ext>
            </a:extLst>
          </p:cNvPr>
          <p:cNvSpPr txBox="1"/>
          <p:nvPr/>
        </p:nvSpPr>
        <p:spPr>
          <a:xfrm>
            <a:off x="558800" y="81822"/>
            <a:ext cx="11074400"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Public Four-Year University Appropriations</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 FTE by State, FY 2025 (Adjusted)</a:t>
            </a:r>
          </a:p>
        </p:txBody>
      </p:sp>
      <p:sp>
        <p:nvSpPr>
          <p:cNvPr id="7" name="TextBox 1">
            <a:extLst>
              <a:ext uri="{FF2B5EF4-FFF2-40B4-BE49-F238E27FC236}">
                <a16:creationId xmlns:a16="http://schemas.microsoft.com/office/drawing/2014/main" id="{F944AB1F-1E8D-A53D-54C1-2E6657A949F5}"/>
              </a:ext>
            </a:extLst>
          </p:cNvPr>
          <p:cNvSpPr txBox="1"/>
          <p:nvPr/>
        </p:nvSpPr>
        <p:spPr>
          <a:xfrm>
            <a:off x="6381750" y="2600098"/>
            <a:ext cx="1371600" cy="822960"/>
          </a:xfrm>
          <a:prstGeom prst="rect">
            <a:avLst/>
          </a:prstGeom>
          <a:solidFill>
            <a:srgbClr val="29679F"/>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Index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U.S.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1.08</a:t>
            </a:r>
          </a:p>
        </p:txBody>
      </p:sp>
      <p:sp>
        <p:nvSpPr>
          <p:cNvPr id="10" name="Oval 9">
            <a:extLst>
              <a:ext uri="{FF2B5EF4-FFF2-40B4-BE49-F238E27FC236}">
                <a16:creationId xmlns:a16="http://schemas.microsoft.com/office/drawing/2014/main" id="{556A22F2-8F35-A63D-0C54-31DF8DCC75D6}"/>
              </a:ext>
            </a:extLst>
          </p:cNvPr>
          <p:cNvSpPr/>
          <p:nvPr/>
        </p:nvSpPr>
        <p:spPr>
          <a:xfrm>
            <a:off x="6543675" y="5266944"/>
            <a:ext cx="228600" cy="43891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8643161B-2E55-85D9-CAFA-5464BF0E21A1}"/>
              </a:ext>
            </a:extLst>
          </p:cNvPr>
          <p:cNvSpPr/>
          <p:nvPr/>
        </p:nvSpPr>
        <p:spPr>
          <a:xfrm>
            <a:off x="7400925" y="5257800"/>
            <a:ext cx="228600" cy="73152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1">
            <a:extLst>
              <a:ext uri="{FF2B5EF4-FFF2-40B4-BE49-F238E27FC236}">
                <a16:creationId xmlns:a16="http://schemas.microsoft.com/office/drawing/2014/main" id="{A3EDDB63-9449-E7B6-6666-DA70032FAAB9}"/>
              </a:ext>
            </a:extLst>
          </p:cNvPr>
          <p:cNvSpPr txBox="1"/>
          <p:nvPr/>
        </p:nvSpPr>
        <p:spPr>
          <a:xfrm>
            <a:off x="1524000" y="1304852"/>
            <a:ext cx="9144000" cy="109728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Alabama provided more per FTE to the public four-year universities than the U.S. average but less than seven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other </a:t>
            </a:r>
            <a:r>
              <a:rPr kumimoji="0" lang="en-US" sz="24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SREB</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States, including Alabama’s bordering states. </a:t>
            </a:r>
          </a:p>
        </p:txBody>
      </p:sp>
      <p:sp>
        <p:nvSpPr>
          <p:cNvPr id="8" name="TextBox 7">
            <a:extLst>
              <a:ext uri="{FF2B5EF4-FFF2-40B4-BE49-F238E27FC236}">
                <a16:creationId xmlns:a16="http://schemas.microsoft.com/office/drawing/2014/main" id="{0094BCDB-DE9A-B30D-CB23-2C1D9CF935B7}"/>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9" name="TextBox 8">
            <a:extLst>
              <a:ext uri="{FF2B5EF4-FFF2-40B4-BE49-F238E27FC236}">
                <a16:creationId xmlns:a16="http://schemas.microsoft.com/office/drawing/2014/main" id="{84AD76D8-E318-3B00-65FB-EB4A3CDAED8F}"/>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12" name="Slide Number Placeholder 1">
            <a:extLst>
              <a:ext uri="{FF2B5EF4-FFF2-40B4-BE49-F238E27FC236}">
                <a16:creationId xmlns:a16="http://schemas.microsoft.com/office/drawing/2014/main" id="{5AF074CC-8435-0BD8-3755-47270C191B9A}"/>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6F12E827-EE90-8368-7A84-55DED9EBCA13}"/>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13497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965754-B591-F65F-F4A1-48B920901E2F}"/>
              </a:ext>
            </a:extLst>
          </p:cNvPr>
          <p:cNvGraphicFramePr>
            <a:graphicFrameLocks/>
          </p:cNvGraphicFramePr>
          <p:nvPr/>
        </p:nvGraphicFramePr>
        <p:xfrm>
          <a:off x="358973" y="2409825"/>
          <a:ext cx="11391900" cy="4116198"/>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86DB5275-0E9D-C7BD-DD35-53A37A7471F1}"/>
              </a:ext>
            </a:extLst>
          </p:cNvPr>
          <p:cNvSpPr/>
          <p:nvPr/>
        </p:nvSpPr>
        <p:spPr>
          <a:xfrm>
            <a:off x="4391025" y="5242932"/>
            <a:ext cx="228600" cy="41032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F5EC974-EA8F-E052-CEE3-2A275A692005}"/>
              </a:ext>
            </a:extLst>
          </p:cNvPr>
          <p:cNvSpPr txBox="1"/>
          <p:nvPr/>
        </p:nvSpPr>
        <p:spPr>
          <a:xfrm>
            <a:off x="1171575" y="85725"/>
            <a:ext cx="10067925"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Net Tuition Revenue per FTE,</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FY 2025 (Adjusted)</a:t>
            </a:r>
          </a:p>
        </p:txBody>
      </p:sp>
      <p:sp>
        <p:nvSpPr>
          <p:cNvPr id="4" name="TextBox 1">
            <a:extLst>
              <a:ext uri="{FF2B5EF4-FFF2-40B4-BE49-F238E27FC236}">
                <a16:creationId xmlns:a16="http://schemas.microsoft.com/office/drawing/2014/main" id="{B2196CED-6F60-760B-1A80-D541D94C5420}"/>
              </a:ext>
            </a:extLst>
          </p:cNvPr>
          <p:cNvSpPr txBox="1"/>
          <p:nvPr/>
        </p:nvSpPr>
        <p:spPr>
          <a:xfrm>
            <a:off x="1524000" y="1309523"/>
            <a:ext cx="9144000" cy="82296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Alabama’s net tuition revenue per FTE is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fourth highest in the nation.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3BB8B7D-552B-4538-8FB0-8D1947E03AB6}"/>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7" name="TextBox 6">
            <a:extLst>
              <a:ext uri="{FF2B5EF4-FFF2-40B4-BE49-F238E27FC236}">
                <a16:creationId xmlns:a16="http://schemas.microsoft.com/office/drawing/2014/main" id="{15974FA8-AE7B-A790-EC2B-678D88A3027C}"/>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10" name="Slide Number Placeholder 1">
            <a:extLst>
              <a:ext uri="{FF2B5EF4-FFF2-40B4-BE49-F238E27FC236}">
                <a16:creationId xmlns:a16="http://schemas.microsoft.com/office/drawing/2014/main" id="{A3B3577A-0404-83D5-2A8C-D0870BE1119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68D3BE1-2DCE-B2B0-C0D5-42387978E84A}"/>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62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524000" y="609309"/>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4800"/>
              </a:lnSpc>
              <a:spcBef>
                <a:spcPct val="0"/>
              </a:spcBef>
              <a:spcAft>
                <a:spcPts val="0"/>
              </a:spcAft>
              <a:buClrTx/>
              <a:buSzTx/>
              <a:buFontTx/>
              <a:buNone/>
              <a:tabLst>
                <a:tab pos="688975" algn="l"/>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II. Roll Call and </a:t>
            </a:r>
            <a:b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b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Quorum Determination</a:t>
            </a:r>
          </a:p>
        </p:txBody>
      </p:sp>
      <p:pic>
        <p:nvPicPr>
          <p:cNvPr id="6" name="Picture 5">
            <a:extLst>
              <a:ext uri="{FF2B5EF4-FFF2-40B4-BE49-F238E27FC236}">
                <a16:creationId xmlns:a16="http://schemas.microsoft.com/office/drawing/2014/main" id="{023E37BE-F31B-459F-991E-CA26BBB9744D}"/>
              </a:ext>
            </a:extLst>
          </p:cNvPr>
          <p:cNvPicPr>
            <a:picLocks noChangeAspect="1"/>
          </p:cNvPicPr>
          <p:nvPr/>
        </p:nvPicPr>
        <p:blipFill>
          <a:blip r:embed="rId2"/>
          <a:stretch>
            <a:fillRect/>
          </a:stretch>
        </p:blipFill>
        <p:spPr>
          <a:xfrm>
            <a:off x="2844800" y="2095241"/>
            <a:ext cx="6502400" cy="3657600"/>
          </a:xfrm>
          <a:prstGeom prst="rect">
            <a:avLst/>
          </a:prstGeom>
          <a:effectLst>
            <a:outerShdw blurRad="63500" sx="102000" sy="102000" algn="ctr" rotWithShape="0">
              <a:prstClr val="black">
                <a:alpha val="40000"/>
              </a:prstClr>
            </a:outerShdw>
          </a:effectLst>
        </p:spPr>
      </p:pic>
      <p:sp>
        <p:nvSpPr>
          <p:cNvPr id="5" name="Slide Number Placeholder 1">
            <a:extLst>
              <a:ext uri="{FF2B5EF4-FFF2-40B4-BE49-F238E27FC236}">
                <a16:creationId xmlns:a16="http://schemas.microsoft.com/office/drawing/2014/main" id="{530B3A06-33F0-4655-9357-D794E25E71B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8251302-23F2-1C92-65E7-0A1A9A47F749}"/>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B74220A-5C50-68B0-A2DB-6489A7088E93}"/>
              </a:ext>
            </a:extLst>
          </p:cNvPr>
          <p:cNvGraphicFramePr>
            <a:graphicFrameLocks/>
          </p:cNvGraphicFramePr>
          <p:nvPr/>
        </p:nvGraphicFramePr>
        <p:xfrm>
          <a:off x="542925" y="1247776"/>
          <a:ext cx="11468100" cy="51075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F51FBE0-F459-A704-2E96-16E93B163064}"/>
              </a:ext>
            </a:extLst>
          </p:cNvPr>
          <p:cNvSpPr txBox="1"/>
          <p:nvPr/>
        </p:nvSpPr>
        <p:spPr>
          <a:xfrm>
            <a:off x="323850" y="87724"/>
            <a:ext cx="11544300"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Public Higher Education Net Tuition Revenue</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 Two-Year College FTE by State, FY 2025 (Adjusted)</a:t>
            </a:r>
          </a:p>
        </p:txBody>
      </p:sp>
      <p:sp>
        <p:nvSpPr>
          <p:cNvPr id="8" name="TextBox 1">
            <a:extLst>
              <a:ext uri="{FF2B5EF4-FFF2-40B4-BE49-F238E27FC236}">
                <a16:creationId xmlns:a16="http://schemas.microsoft.com/office/drawing/2014/main" id="{9409C6E1-3C32-4113-F78A-C89B5D3266F1}"/>
              </a:ext>
            </a:extLst>
          </p:cNvPr>
          <p:cNvSpPr txBox="1"/>
          <p:nvPr/>
        </p:nvSpPr>
        <p:spPr>
          <a:xfrm>
            <a:off x="1524000" y="1295401"/>
            <a:ext cx="9144000" cy="82296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Alabama’s net tuition revenue per public two-year college FTE 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more than any other </a:t>
            </a:r>
            <a:r>
              <a:rPr kumimoji="0" lang="en-US" sz="2400" b="1" i="0" u="none" strike="noStrike" kern="1200" cap="none" spc="0" normalizeH="0" baseline="0" noProof="0" dirty="0">
                <a:ln>
                  <a:noFill/>
                </a:ln>
                <a:solidFill>
                  <a:srgbClr val="4EA72E">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SREB</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state and more than twice the U.S. average.</a:t>
            </a:r>
          </a:p>
        </p:txBody>
      </p:sp>
      <p:sp>
        <p:nvSpPr>
          <p:cNvPr id="4" name="TextBox 3">
            <a:extLst>
              <a:ext uri="{FF2B5EF4-FFF2-40B4-BE49-F238E27FC236}">
                <a16:creationId xmlns:a16="http://schemas.microsoft.com/office/drawing/2014/main" id="{272CDC57-F3E8-1D99-8C6F-24B11EA5DD0D}"/>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6" name="TextBox 5">
            <a:extLst>
              <a:ext uri="{FF2B5EF4-FFF2-40B4-BE49-F238E27FC236}">
                <a16:creationId xmlns:a16="http://schemas.microsoft.com/office/drawing/2014/main" id="{8CEDDC83-B75C-C55B-56D8-77F6F6FBEF6B}"/>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9" name="Slide Number Placeholder 1">
            <a:extLst>
              <a:ext uri="{FF2B5EF4-FFF2-40B4-BE49-F238E27FC236}">
                <a16:creationId xmlns:a16="http://schemas.microsoft.com/office/drawing/2014/main" id="{D82A437A-7AF9-D333-FF1D-15CCFE932B6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1D94EFA-1661-7D81-B6B8-04B6C1B92D80}"/>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04780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937382A-F645-8A69-D714-98360ECF7569}"/>
              </a:ext>
            </a:extLst>
          </p:cNvPr>
          <p:cNvGraphicFramePr>
            <a:graphicFrameLocks/>
          </p:cNvGraphicFramePr>
          <p:nvPr/>
        </p:nvGraphicFramePr>
        <p:xfrm>
          <a:off x="190500" y="901987"/>
          <a:ext cx="11890177" cy="53911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1FC3033-AE74-BF33-C1BC-515382CC59BE}"/>
              </a:ext>
            </a:extLst>
          </p:cNvPr>
          <p:cNvSpPr txBox="1"/>
          <p:nvPr/>
        </p:nvSpPr>
        <p:spPr>
          <a:xfrm>
            <a:off x="111323" y="87724"/>
            <a:ext cx="11969354"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Public Higher Education Net Tuition Revenue</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 Four-Year University FTE by State, FY 2025 (Adjusted)</a:t>
            </a:r>
          </a:p>
        </p:txBody>
      </p:sp>
      <p:sp>
        <p:nvSpPr>
          <p:cNvPr id="6" name="TextBox 1">
            <a:extLst>
              <a:ext uri="{FF2B5EF4-FFF2-40B4-BE49-F238E27FC236}">
                <a16:creationId xmlns:a16="http://schemas.microsoft.com/office/drawing/2014/main" id="{F339C0BF-EAF9-7CEA-C13A-0F0C054C6562}"/>
              </a:ext>
            </a:extLst>
          </p:cNvPr>
          <p:cNvSpPr txBox="1"/>
          <p:nvPr/>
        </p:nvSpPr>
        <p:spPr>
          <a:xfrm>
            <a:off x="1524000" y="1307103"/>
            <a:ext cx="9144000" cy="82296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Alabama’s net tuition revenue per four-year university FTE is the third highest in the U.S., while Georgia and Florida are among the lowest.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1">
            <a:extLst>
              <a:ext uri="{FF2B5EF4-FFF2-40B4-BE49-F238E27FC236}">
                <a16:creationId xmlns:a16="http://schemas.microsoft.com/office/drawing/2014/main" id="{30DD590C-B437-E7DA-56F5-DB1BDBBCE5AE}"/>
              </a:ext>
            </a:extLst>
          </p:cNvPr>
          <p:cNvSpPr txBox="1"/>
          <p:nvPr/>
        </p:nvSpPr>
        <p:spPr>
          <a:xfrm>
            <a:off x="6724650" y="2515118"/>
            <a:ext cx="1371609" cy="822960"/>
          </a:xfrm>
          <a:prstGeom prst="rect">
            <a:avLst/>
          </a:prstGeom>
          <a:solidFill>
            <a:srgbClr val="29679F"/>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Index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U.S.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1.86</a:t>
            </a:r>
          </a:p>
        </p:txBody>
      </p:sp>
      <p:cxnSp>
        <p:nvCxnSpPr>
          <p:cNvPr id="9" name="Straight Arrow Connector 8">
            <a:extLst>
              <a:ext uri="{FF2B5EF4-FFF2-40B4-BE49-F238E27FC236}">
                <a16:creationId xmlns:a16="http://schemas.microsoft.com/office/drawing/2014/main" id="{FAFD94C9-78F7-E541-0CC6-0B7DF8F51D4D}"/>
              </a:ext>
            </a:extLst>
          </p:cNvPr>
          <p:cNvCxnSpPr>
            <a:cxnSpLocks/>
          </p:cNvCxnSpPr>
          <p:nvPr/>
        </p:nvCxnSpPr>
        <p:spPr>
          <a:xfrm flipH="1">
            <a:off x="5257800" y="3195313"/>
            <a:ext cx="1533525" cy="635128"/>
          </a:xfrm>
          <a:prstGeom prst="straightConnector1">
            <a:avLst/>
          </a:prstGeom>
          <a:ln w="28575">
            <a:solidFill>
              <a:srgbClr val="29679F"/>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0E6BE1D-AFD5-9DE4-DA8A-9346549991CD}"/>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4" name="TextBox 3">
            <a:extLst>
              <a:ext uri="{FF2B5EF4-FFF2-40B4-BE49-F238E27FC236}">
                <a16:creationId xmlns:a16="http://schemas.microsoft.com/office/drawing/2014/main" id="{1C1DA0C5-F711-F921-5A48-6EB94FD5C1E4}"/>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11" name="Slide Number Placeholder 1">
            <a:extLst>
              <a:ext uri="{FF2B5EF4-FFF2-40B4-BE49-F238E27FC236}">
                <a16:creationId xmlns:a16="http://schemas.microsoft.com/office/drawing/2014/main" id="{866942EB-DD4D-CA5C-CBBA-E65993EAD24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2A34B3A0-29FB-AD7D-3315-C088C20E0104}"/>
              </a:ext>
            </a:extLst>
          </p:cNvPr>
          <p:cNvPicPr>
            <a:picLocks noChangeAspect="1"/>
          </p:cNvPicPr>
          <p:nvPr/>
        </p:nvPicPr>
        <p:blipFill>
          <a:blip r:embed="rId4"/>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51892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DFCF3E6-97DF-24AA-3D11-4F3523C37090}"/>
              </a:ext>
            </a:extLst>
          </p:cNvPr>
          <p:cNvGraphicFramePr>
            <a:graphicFrameLocks/>
          </p:cNvGraphicFramePr>
          <p:nvPr/>
        </p:nvGraphicFramePr>
        <p:xfrm>
          <a:off x="400050" y="1428750"/>
          <a:ext cx="11391900" cy="492442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2FC76FB-1217-6980-26F8-67294ABB721A}"/>
              </a:ext>
            </a:extLst>
          </p:cNvPr>
          <p:cNvSpPr txBox="1"/>
          <p:nvPr/>
        </p:nvSpPr>
        <p:spPr>
          <a:xfrm>
            <a:off x="66675" y="85726"/>
            <a:ext cx="12125325"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Percentage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of State Higher Education Funding Used</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for Research, Agriculture, and Medicine (RAM), FY 2025</a:t>
            </a:r>
          </a:p>
        </p:txBody>
      </p:sp>
      <p:sp>
        <p:nvSpPr>
          <p:cNvPr id="7" name="Oval 6">
            <a:extLst>
              <a:ext uri="{FF2B5EF4-FFF2-40B4-BE49-F238E27FC236}">
                <a16:creationId xmlns:a16="http://schemas.microsoft.com/office/drawing/2014/main" id="{A0F5C5B5-8B19-60F8-90E7-21851A0EE4C1}"/>
              </a:ext>
            </a:extLst>
          </p:cNvPr>
          <p:cNvSpPr/>
          <p:nvPr/>
        </p:nvSpPr>
        <p:spPr>
          <a:xfrm>
            <a:off x="4152899" y="5276850"/>
            <a:ext cx="228600" cy="43815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1">
            <a:extLst>
              <a:ext uri="{FF2B5EF4-FFF2-40B4-BE49-F238E27FC236}">
                <a16:creationId xmlns:a16="http://schemas.microsoft.com/office/drawing/2014/main" id="{86BA9F87-6674-ABE5-68D2-1641C5FBCE74}"/>
              </a:ext>
            </a:extLst>
          </p:cNvPr>
          <p:cNvSpPr txBox="1"/>
          <p:nvPr/>
        </p:nvSpPr>
        <p:spPr>
          <a:xfrm>
            <a:off x="1524000" y="1301820"/>
            <a:ext cx="9144000" cy="109728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Alabama uses a greater percentage of its state public higher education funding for research, agriculture, and medicine than the U.S. average but much less than Mississippi.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D85144A-54F7-51B3-5BA8-2F9086456D2A}"/>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6" name="TextBox 5">
            <a:extLst>
              <a:ext uri="{FF2B5EF4-FFF2-40B4-BE49-F238E27FC236}">
                <a16:creationId xmlns:a16="http://schemas.microsoft.com/office/drawing/2014/main" id="{4973D3D5-9C31-9274-A055-8823F6CE9E1C}"/>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10" name="Slide Number Placeholder 1">
            <a:extLst>
              <a:ext uri="{FF2B5EF4-FFF2-40B4-BE49-F238E27FC236}">
                <a16:creationId xmlns:a16="http://schemas.microsoft.com/office/drawing/2014/main" id="{D5A2C6B3-28F2-17B2-7F36-A46ABA8DCE9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D59ED6-20BF-2354-1B6A-741D687C04FE}"/>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96814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081C7B8-275C-E746-90DC-9F59D825CC23}"/>
              </a:ext>
            </a:extLst>
          </p:cNvPr>
          <p:cNvGraphicFramePr>
            <a:graphicFrameLocks/>
          </p:cNvGraphicFramePr>
          <p:nvPr/>
        </p:nvGraphicFramePr>
        <p:xfrm>
          <a:off x="304800" y="1323975"/>
          <a:ext cx="11582400" cy="4962525"/>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B091E9DE-AB0B-B368-C24A-9C689265A506}"/>
              </a:ext>
            </a:extLst>
          </p:cNvPr>
          <p:cNvSpPr/>
          <p:nvPr/>
        </p:nvSpPr>
        <p:spPr>
          <a:xfrm>
            <a:off x="1425702" y="5244227"/>
            <a:ext cx="228600" cy="73152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C32AFD01-D30F-4AB6-4A42-5AC5DDE3D36C}"/>
              </a:ext>
            </a:extLst>
          </p:cNvPr>
          <p:cNvSpPr/>
          <p:nvPr/>
        </p:nvSpPr>
        <p:spPr>
          <a:xfrm>
            <a:off x="6727698" y="5253752"/>
            <a:ext cx="228600" cy="43891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138530C-D44A-3DE0-7D18-4C244F5035CB}"/>
              </a:ext>
            </a:extLst>
          </p:cNvPr>
          <p:cNvSpPr txBox="1"/>
          <p:nvPr/>
        </p:nvSpPr>
        <p:spPr>
          <a:xfrm>
            <a:off x="0" y="51465"/>
            <a:ext cx="12192000"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Public Higher Education State Financial Aid as a Percentage of Education Appropriations by State, FY 2025 (Adjusted)</a:t>
            </a:r>
          </a:p>
        </p:txBody>
      </p:sp>
      <p:sp>
        <p:nvSpPr>
          <p:cNvPr id="10" name="TextBox 1">
            <a:extLst>
              <a:ext uri="{FF2B5EF4-FFF2-40B4-BE49-F238E27FC236}">
                <a16:creationId xmlns:a16="http://schemas.microsoft.com/office/drawing/2014/main" id="{83927E29-3A23-989C-8D71-A48DFE5B77FD}"/>
              </a:ext>
            </a:extLst>
          </p:cNvPr>
          <p:cNvSpPr txBox="1"/>
          <p:nvPr/>
        </p:nvSpPr>
        <p:spPr>
          <a:xfrm>
            <a:off x="1524000" y="1304927"/>
            <a:ext cx="9144000" cy="109728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Alabama appropriates a smaller percentage of 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state public higher education funding for financial 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than any other </a:t>
            </a:r>
            <a:r>
              <a:rPr kumimoji="0" lang="en-US" sz="24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SREB</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state. </a:t>
            </a:r>
          </a:p>
        </p:txBody>
      </p:sp>
      <p:sp>
        <p:nvSpPr>
          <p:cNvPr id="5" name="TextBox 4">
            <a:extLst>
              <a:ext uri="{FF2B5EF4-FFF2-40B4-BE49-F238E27FC236}">
                <a16:creationId xmlns:a16="http://schemas.microsoft.com/office/drawing/2014/main" id="{B2A90FFC-A375-B501-EE5F-D98376E5F436}"/>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6" name="TextBox 5">
            <a:extLst>
              <a:ext uri="{FF2B5EF4-FFF2-40B4-BE49-F238E27FC236}">
                <a16:creationId xmlns:a16="http://schemas.microsoft.com/office/drawing/2014/main" id="{F5505624-0609-1618-1B80-11497DD35542}"/>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9" name="Slide Number Placeholder 1">
            <a:extLst>
              <a:ext uri="{FF2B5EF4-FFF2-40B4-BE49-F238E27FC236}">
                <a16:creationId xmlns:a16="http://schemas.microsoft.com/office/drawing/2014/main" id="{1A0A37AA-C242-0710-0019-DF3EED7D450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132308FF-7230-EBDA-508C-F86B6F2E30C0}"/>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5818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69E33F2-2B89-A1A7-1495-836B54E7C97E}"/>
              </a:ext>
            </a:extLst>
          </p:cNvPr>
          <p:cNvGraphicFramePr>
            <a:graphicFrameLocks/>
          </p:cNvGraphicFramePr>
          <p:nvPr/>
        </p:nvGraphicFramePr>
        <p:xfrm>
          <a:off x="434877" y="1809750"/>
          <a:ext cx="11322247" cy="4473861"/>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D54A1CFF-CD1B-A856-3E2C-797BC183F7E2}"/>
              </a:ext>
            </a:extLst>
          </p:cNvPr>
          <p:cNvSpPr/>
          <p:nvPr/>
        </p:nvSpPr>
        <p:spPr>
          <a:xfrm>
            <a:off x="1638299" y="5247545"/>
            <a:ext cx="228600" cy="73152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6A4B4316-E044-91C9-6C55-568257B4D645}"/>
              </a:ext>
            </a:extLst>
          </p:cNvPr>
          <p:cNvSpPr txBox="1"/>
          <p:nvPr/>
        </p:nvSpPr>
        <p:spPr>
          <a:xfrm>
            <a:off x="0" y="85725"/>
            <a:ext cx="12192000" cy="1118255"/>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Public Higher Education State Financial Aid</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679F"/>
                </a:solidFill>
                <a:effectLst/>
                <a:uLnTx/>
                <a:uFillTx/>
                <a:latin typeface="Calibri" panose="020F0502020204030204" pitchFamily="34" charset="0"/>
                <a:ea typeface="Calibri" panose="020F0502020204030204" pitchFamily="34" charset="0"/>
                <a:cs typeface="Calibri" panose="020F0502020204030204" pitchFamily="34" charset="0"/>
              </a:rPr>
              <a:t>per FTE by State, FY 2025 (Adjusted)</a:t>
            </a:r>
          </a:p>
        </p:txBody>
      </p:sp>
      <p:sp>
        <p:nvSpPr>
          <p:cNvPr id="7" name="TextBox 1">
            <a:extLst>
              <a:ext uri="{FF2B5EF4-FFF2-40B4-BE49-F238E27FC236}">
                <a16:creationId xmlns:a16="http://schemas.microsoft.com/office/drawing/2014/main" id="{1B85170E-938B-5FF1-F749-E8A484DD555E}"/>
              </a:ext>
            </a:extLst>
          </p:cNvPr>
          <p:cNvSpPr txBox="1"/>
          <p:nvPr/>
        </p:nvSpPr>
        <p:spPr>
          <a:xfrm>
            <a:off x="1295400" y="1383748"/>
            <a:ext cx="9601200" cy="777240"/>
          </a:xfrm>
          <a:prstGeom prst="rect">
            <a:avLst/>
          </a:prstGeom>
          <a:solidFill>
            <a:schemeClr val="bg2">
              <a:lumMod val="90000"/>
            </a:schemeClr>
          </a:solidFill>
          <a:effectLst>
            <a:outerShdw blurRad="63500" sx="102000" sy="102000" algn="ctr" rotWithShape="0">
              <a:prstClr val="black">
                <a:alpha val="40000"/>
              </a:prstClr>
            </a:outerShdw>
          </a:effectLst>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Alabama appropriates less state financial aid per FTE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public higher education than any other </a:t>
            </a:r>
            <a:r>
              <a:rPr kumimoji="0" lang="en-US" sz="24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SREB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state. </a:t>
            </a:r>
          </a:p>
        </p:txBody>
      </p:sp>
      <p:sp>
        <p:nvSpPr>
          <p:cNvPr id="8" name="TextBox 1">
            <a:extLst>
              <a:ext uri="{FF2B5EF4-FFF2-40B4-BE49-F238E27FC236}">
                <a16:creationId xmlns:a16="http://schemas.microsoft.com/office/drawing/2014/main" id="{B4005E37-45D8-978C-2D0D-A28A8E8824F6}"/>
              </a:ext>
            </a:extLst>
          </p:cNvPr>
          <p:cNvSpPr txBox="1"/>
          <p:nvPr/>
        </p:nvSpPr>
        <p:spPr>
          <a:xfrm>
            <a:off x="3486191" y="3429000"/>
            <a:ext cx="1371518" cy="822960"/>
          </a:xfrm>
          <a:prstGeom prst="rect">
            <a:avLst/>
          </a:prstGeom>
          <a:solidFill>
            <a:srgbClr val="29679F"/>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Index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U.S.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0.26</a:t>
            </a:r>
          </a:p>
        </p:txBody>
      </p:sp>
      <p:sp>
        <p:nvSpPr>
          <p:cNvPr id="4" name="TextBox 3">
            <a:extLst>
              <a:ext uri="{FF2B5EF4-FFF2-40B4-BE49-F238E27FC236}">
                <a16:creationId xmlns:a16="http://schemas.microsoft.com/office/drawing/2014/main" id="{E1118183-DA7A-1E9B-DC83-4231AF27AA78}"/>
              </a:ext>
            </a:extLst>
          </p:cNvPr>
          <p:cNvSpPr txBox="1"/>
          <p:nvPr/>
        </p:nvSpPr>
        <p:spPr>
          <a:xfrm>
            <a:off x="9732645" y="6277019"/>
            <a:ext cx="1508760" cy="365760"/>
          </a:xfrm>
          <a:prstGeom prst="round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SREB States</a:t>
            </a:r>
          </a:p>
        </p:txBody>
      </p:sp>
      <p:sp>
        <p:nvSpPr>
          <p:cNvPr id="5" name="TextBox 4">
            <a:extLst>
              <a:ext uri="{FF2B5EF4-FFF2-40B4-BE49-F238E27FC236}">
                <a16:creationId xmlns:a16="http://schemas.microsoft.com/office/drawing/2014/main" id="{D7A8CF93-AAD5-76A3-271F-EC182391F515}"/>
              </a:ext>
            </a:extLst>
          </p:cNvPr>
          <p:cNvSpPr txBox="1"/>
          <p:nvPr/>
        </p:nvSpPr>
        <p:spPr>
          <a:xfrm>
            <a:off x="466725" y="6411947"/>
            <a:ext cx="34861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Source: State Higher Education Executive Officers Association</a:t>
            </a:r>
          </a:p>
        </p:txBody>
      </p:sp>
      <p:sp>
        <p:nvSpPr>
          <p:cNvPr id="11" name="Slide Number Placeholder 1">
            <a:extLst>
              <a:ext uri="{FF2B5EF4-FFF2-40B4-BE49-F238E27FC236}">
                <a16:creationId xmlns:a16="http://schemas.microsoft.com/office/drawing/2014/main" id="{4CFFB40E-2D3F-F5E1-C391-52259B94B64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1D9D8542-2BB3-9D87-B855-D87C7B65B038}"/>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54094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he exterior of the Alabama Statehouse, with three main doors on the bottom, rising about six stories. The walls are white with a gray cap.">
            <a:extLst>
              <a:ext uri="{FF2B5EF4-FFF2-40B4-BE49-F238E27FC236}">
                <a16:creationId xmlns:a16="http://schemas.microsoft.com/office/drawing/2014/main" id="{4FEEBFEA-582F-AD83-3F0A-B06B241ED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566" r="10004"/>
          <a:stretch>
            <a:fillRect/>
          </a:stretch>
        </p:blipFill>
        <p:spPr bwMode="auto">
          <a:xfrm>
            <a:off x="-9886" y="10"/>
            <a:ext cx="7572605" cy="68579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32116F4-4BDB-4FE6-9346-CFCFA89DEEA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15C3AF50-45D8-4144-B114-A385979F8C17}" type="slidenum">
              <a:rPr lang="en-US">
                <a:solidFill>
                  <a:prstClr val="black">
                    <a:tint val="75000"/>
                  </a:prstClr>
                </a:solidFill>
                <a:latin typeface="Calibri" panose="020F0502020204030204"/>
              </a:rPr>
              <a:pPr defTabSz="914400">
                <a:spcAft>
                  <a:spcPts val="600"/>
                </a:spcAft>
                <a:defRPr/>
              </a:pPr>
              <a:t>35</a:t>
            </a:fld>
            <a:endParaRPr lang="en-US">
              <a:solidFill>
                <a:prstClr val="black">
                  <a:tint val="75000"/>
                </a:prstClr>
              </a:solidFill>
              <a:latin typeface="Calibri" panose="020F0502020204030204"/>
            </a:endParaRPr>
          </a:p>
        </p:txBody>
      </p:sp>
      <p:pic>
        <p:nvPicPr>
          <p:cNvPr id="10" name="Picture 9">
            <a:extLst>
              <a:ext uri="{FF2B5EF4-FFF2-40B4-BE49-F238E27FC236}">
                <a16:creationId xmlns:a16="http://schemas.microsoft.com/office/drawing/2014/main" id="{420D88EA-76E0-4C53-856B-C1B4F06B0931}"/>
              </a:ext>
            </a:extLst>
          </p:cNvPr>
          <p:cNvPicPr>
            <a:picLocks noChangeAspect="1"/>
          </p:cNvPicPr>
          <p:nvPr/>
        </p:nvPicPr>
        <p:blipFill>
          <a:blip r:embed="rId3"/>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14" name="Rectangle 2">
            <a:extLst>
              <a:ext uri="{FF2B5EF4-FFF2-40B4-BE49-F238E27FC236}">
                <a16:creationId xmlns:a16="http://schemas.microsoft.com/office/drawing/2014/main" id="{F01025AE-B992-2173-FA1B-D7D130407E38}"/>
              </a:ext>
            </a:extLst>
          </p:cNvPr>
          <p:cNvSpPr txBox="1">
            <a:spLocks noChangeArrowheads="1"/>
          </p:cNvSpPr>
          <p:nvPr/>
        </p:nvSpPr>
        <p:spPr>
          <a:xfrm>
            <a:off x="7562719" y="1138036"/>
            <a:ext cx="4629281" cy="14024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fontAlgn="auto">
              <a:spcAft>
                <a:spcPts val="600"/>
              </a:spcAft>
              <a:buClrTx/>
              <a:buSzTx/>
              <a:tabLst/>
              <a:defRPr/>
            </a:pPr>
            <a:r>
              <a:rPr lang="en-US" b="1" dirty="0">
                <a:solidFill>
                  <a:srgbClr val="4472C4"/>
                </a:solidFill>
                <a:latin typeface="+mn-lt"/>
              </a:rPr>
              <a:t>2026 Legislative Update</a:t>
            </a:r>
            <a:endParaRPr kumimoji="0" lang="en-US" b="1" i="0" u="none" strike="noStrike" cap="none" spc="0" normalizeH="0" baseline="0" noProof="0" dirty="0">
              <a:ln>
                <a:noFill/>
              </a:ln>
              <a:solidFill>
                <a:srgbClr val="4472C4"/>
              </a:solidFill>
              <a:effectLst/>
              <a:uLnTx/>
              <a:uFillTx/>
              <a:latin typeface="+mn-lt"/>
            </a:endParaRPr>
          </a:p>
        </p:txBody>
      </p:sp>
      <p:sp>
        <p:nvSpPr>
          <p:cNvPr id="16" name="TextBox 15">
            <a:extLst>
              <a:ext uri="{FF2B5EF4-FFF2-40B4-BE49-F238E27FC236}">
                <a16:creationId xmlns:a16="http://schemas.microsoft.com/office/drawing/2014/main" id="{D2C4F7AC-FDDC-EC6D-FD51-AF0E565510D5}"/>
              </a:ext>
            </a:extLst>
          </p:cNvPr>
          <p:cNvSpPr txBox="1"/>
          <p:nvPr/>
        </p:nvSpPr>
        <p:spPr>
          <a:xfrm>
            <a:off x="7562719" y="1430265"/>
            <a:ext cx="4629281" cy="3591207"/>
          </a:xfrm>
          <a:prstGeom prst="rect">
            <a:avLst/>
          </a:prstGeom>
        </p:spPr>
        <p:txBody>
          <a:bodyPr vert="horz" lIns="91440" tIns="45720" rIns="91440" bIns="45720" rtlCol="0" anchor="ctr">
            <a:normAutofit/>
          </a:bodyPr>
          <a:lstStyle/>
          <a:p>
            <a:pPr marR="0" lvl="0" algn="ctr" defTabSz="914400" fontAlgn="auto">
              <a:spcBef>
                <a:spcPts val="0"/>
              </a:spcBef>
              <a:spcAft>
                <a:spcPts val="600"/>
              </a:spcAft>
              <a:buClrTx/>
              <a:buSzTx/>
              <a:tabLst>
                <a:tab pos="27432" algn="l"/>
                <a:tab pos="-1731873600" algn="l"/>
                <a:tab pos="6542532" algn="r"/>
              </a:tabLst>
              <a:defRPr/>
            </a:pPr>
            <a:r>
              <a:rPr kumimoji="0" lang="en-US" sz="3200" b="0" i="1" u="none" strike="noStrike" cap="none" spc="0" normalizeH="0" baseline="0" noProof="0" dirty="0">
                <a:ln>
                  <a:noFill/>
                </a:ln>
                <a:solidFill>
                  <a:srgbClr val="4472C4"/>
                </a:solidFill>
                <a:effectLst/>
                <a:uLnTx/>
                <a:uFillTx/>
              </a:rPr>
              <a:t>Staff Presenter:</a:t>
            </a:r>
          </a:p>
          <a:p>
            <a:pPr marR="0" lvl="0" algn="ctr" defTabSz="914400" fontAlgn="auto">
              <a:lnSpc>
                <a:spcPct val="90000"/>
              </a:lnSpc>
              <a:spcBef>
                <a:spcPts val="0"/>
              </a:spcBef>
              <a:spcAft>
                <a:spcPts val="600"/>
              </a:spcAft>
              <a:buClrTx/>
              <a:buSzTx/>
              <a:tabLst>
                <a:tab pos="27432" algn="l"/>
                <a:tab pos="-1731873600" algn="l"/>
                <a:tab pos="6542532" algn="r"/>
              </a:tabLst>
              <a:defRPr/>
            </a:pPr>
            <a:r>
              <a:rPr kumimoji="0" lang="en-US" sz="3200" b="0" i="1" u="none" strike="noStrike" cap="none" spc="0" normalizeH="0" baseline="0" noProof="0" dirty="0">
                <a:ln>
                  <a:noFill/>
                </a:ln>
                <a:solidFill>
                  <a:srgbClr val="4472C4"/>
                </a:solidFill>
                <a:effectLst/>
                <a:uLnTx/>
                <a:uFillTx/>
              </a:rPr>
              <a:t>Dr. Stephanie C. Dolan</a:t>
            </a:r>
          </a:p>
        </p:txBody>
      </p:sp>
      <p:sp>
        <p:nvSpPr>
          <p:cNvPr id="18" name="Rectangle 17">
            <a:extLst>
              <a:ext uri="{FF2B5EF4-FFF2-40B4-BE49-F238E27FC236}">
                <a16:creationId xmlns:a16="http://schemas.microsoft.com/office/drawing/2014/main" id="{BD749F8D-3C7E-6325-BC08-21B54BFA2C95}"/>
              </a:ext>
            </a:extLst>
          </p:cNvPr>
          <p:cNvSpPr/>
          <p:nvPr/>
        </p:nvSpPr>
        <p:spPr>
          <a:xfrm>
            <a:off x="8124825" y="752475"/>
            <a:ext cx="1495425" cy="15676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09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BC887-1092-6B21-8EEB-57A9EEB86F02}"/>
            </a:ext>
          </a:extLst>
        </p:cNvPr>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E989B123-3121-D170-AB26-E602C620FB41}"/>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8E50E72-8DEA-03FB-D49C-A00CED256BAC}"/>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5" name="Title 1">
            <a:extLst>
              <a:ext uri="{FF2B5EF4-FFF2-40B4-BE49-F238E27FC236}">
                <a16:creationId xmlns:a16="http://schemas.microsoft.com/office/drawing/2014/main" id="{D999BB88-BB17-3D17-B097-974F29FEA9A4}"/>
              </a:ext>
            </a:extLst>
          </p:cNvPr>
          <p:cNvSpPr txBox="1">
            <a:spLocks/>
          </p:cNvSpPr>
          <p:nvPr/>
        </p:nvSpPr>
        <p:spPr>
          <a:xfrm>
            <a:off x="7620" y="89535"/>
            <a:ext cx="1217676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Act 2026-</a:t>
            </a:r>
            <a:r>
              <a:rPr lang="en-US" b="1" dirty="0">
                <a:solidFill>
                  <a:srgbClr val="4472C4"/>
                </a:solidFill>
                <a:latin typeface="Calibri" panose="020F0502020204030204" pitchFamily="34" charset="0"/>
                <a:ea typeface="Calibri" panose="020F0502020204030204" pitchFamily="34" charset="0"/>
              </a:rPr>
              <a:t>380</a:t>
            </a:r>
            <a:endPar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Education Trust Fund (ETF) Budget</a:t>
            </a:r>
            <a:endPar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endParaRPr>
          </a:p>
        </p:txBody>
      </p:sp>
      <p:graphicFrame>
        <p:nvGraphicFramePr>
          <p:cNvPr id="2" name="Table 1">
            <a:extLst>
              <a:ext uri="{FF2B5EF4-FFF2-40B4-BE49-F238E27FC236}">
                <a16:creationId xmlns:a16="http://schemas.microsoft.com/office/drawing/2014/main" id="{0E9E8E00-1E3C-012E-9C5A-032A86F8BCB2}"/>
              </a:ext>
            </a:extLst>
          </p:cNvPr>
          <p:cNvGraphicFramePr>
            <a:graphicFrameLocks noGrp="1"/>
          </p:cNvGraphicFramePr>
          <p:nvPr>
            <p:extLst>
              <p:ext uri="{D42A27DB-BD31-4B8C-83A1-F6EECF244321}">
                <p14:modId xmlns:p14="http://schemas.microsoft.com/office/powerpoint/2010/main" val="91125989"/>
              </p:ext>
            </p:extLst>
          </p:nvPr>
        </p:nvGraphicFramePr>
        <p:xfrm>
          <a:off x="2122932" y="1519873"/>
          <a:ext cx="7946136" cy="4523693"/>
        </p:xfrm>
        <a:graphic>
          <a:graphicData uri="http://schemas.openxmlformats.org/drawingml/2006/table">
            <a:tbl>
              <a:tblPr/>
              <a:tblGrid>
                <a:gridCol w="3469785">
                  <a:extLst>
                    <a:ext uri="{9D8B030D-6E8A-4147-A177-3AD203B41FA5}">
                      <a16:colId xmlns:a16="http://schemas.microsoft.com/office/drawing/2014/main" val="200119542"/>
                    </a:ext>
                  </a:extLst>
                </a:gridCol>
                <a:gridCol w="1608049">
                  <a:extLst>
                    <a:ext uri="{9D8B030D-6E8A-4147-A177-3AD203B41FA5}">
                      <a16:colId xmlns:a16="http://schemas.microsoft.com/office/drawing/2014/main" val="217390305"/>
                    </a:ext>
                  </a:extLst>
                </a:gridCol>
                <a:gridCol w="1608049">
                  <a:extLst>
                    <a:ext uri="{9D8B030D-6E8A-4147-A177-3AD203B41FA5}">
                      <a16:colId xmlns:a16="http://schemas.microsoft.com/office/drawing/2014/main" val="2962332416"/>
                    </a:ext>
                  </a:extLst>
                </a:gridCol>
                <a:gridCol w="1260253">
                  <a:extLst>
                    <a:ext uri="{9D8B030D-6E8A-4147-A177-3AD203B41FA5}">
                      <a16:colId xmlns:a16="http://schemas.microsoft.com/office/drawing/2014/main" val="711761204"/>
                    </a:ext>
                  </a:extLst>
                </a:gridCol>
              </a:tblGrid>
              <a:tr h="552886">
                <a:tc>
                  <a:txBody>
                    <a:bodyPr/>
                    <a:lstStyle/>
                    <a:p>
                      <a:pPr algn="ctr" fontAlgn="ctr"/>
                      <a:r>
                        <a:rPr lang="en-US" sz="1400" b="1" i="0" u="none" strike="noStrike" dirty="0">
                          <a:solidFill>
                            <a:srgbClr val="000000"/>
                          </a:solidFill>
                          <a:effectLst/>
                          <a:latin typeface="Calibri" panose="020F0502020204030204" pitchFamily="34" charset="0"/>
                        </a:rPr>
                        <a:t>Institutions of Higher Education</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400" b="1" i="0" u="none" strike="noStrike" dirty="0">
                          <a:solidFill>
                            <a:srgbClr val="000000"/>
                          </a:solidFill>
                          <a:effectLst/>
                          <a:latin typeface="Calibri" panose="020F0502020204030204" pitchFamily="34" charset="0"/>
                        </a:rPr>
                        <a:t>2026</a:t>
                      </a:r>
                      <a:br>
                        <a:rPr lang="en-US" sz="1400" b="1" i="0" u="none" strike="noStrike" dirty="0">
                          <a:solidFill>
                            <a:srgbClr val="000000"/>
                          </a:solidFill>
                          <a:effectLst/>
                          <a:latin typeface="Calibri" panose="020F0502020204030204" pitchFamily="34" charset="0"/>
                        </a:rPr>
                      </a:br>
                      <a:r>
                        <a:rPr lang="en-US" sz="1400" b="1" i="0" u="none" strike="noStrike" dirty="0">
                          <a:solidFill>
                            <a:srgbClr val="000000"/>
                          </a:solidFill>
                          <a:effectLst/>
                          <a:latin typeface="Calibri" panose="020F0502020204030204" pitchFamily="34" charset="0"/>
                        </a:rPr>
                        <a:t>Appropriation</a:t>
                      </a:r>
                    </a:p>
                  </a:txBody>
                  <a:tcPr marL="12288" marR="12288" marT="12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400" b="1" i="0" u="none" strike="noStrike" dirty="0">
                          <a:solidFill>
                            <a:srgbClr val="000000"/>
                          </a:solidFill>
                          <a:effectLst/>
                          <a:latin typeface="Calibri" panose="020F0502020204030204" pitchFamily="34" charset="0"/>
                        </a:rPr>
                        <a:t>2027</a:t>
                      </a:r>
                      <a:br>
                        <a:rPr lang="en-US" sz="1400" b="1" i="0" u="none" strike="noStrike" dirty="0">
                          <a:solidFill>
                            <a:srgbClr val="000000"/>
                          </a:solidFill>
                          <a:effectLst/>
                          <a:latin typeface="Calibri" panose="020F0502020204030204" pitchFamily="34" charset="0"/>
                        </a:rPr>
                      </a:br>
                      <a:r>
                        <a:rPr lang="en-US" sz="1400" b="1" i="0" u="none" strike="noStrike" dirty="0">
                          <a:solidFill>
                            <a:srgbClr val="000000"/>
                          </a:solidFill>
                          <a:effectLst/>
                          <a:latin typeface="Calibri" panose="020F0502020204030204" pitchFamily="34" charset="0"/>
                        </a:rPr>
                        <a:t>Appropriation</a:t>
                      </a:r>
                    </a:p>
                  </a:txBody>
                  <a:tcPr marL="12288" marR="12288" marT="12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400" b="1" i="0" u="none" strike="noStrike" dirty="0">
                          <a:solidFill>
                            <a:srgbClr val="000000"/>
                          </a:solidFill>
                          <a:effectLst/>
                          <a:latin typeface="Calibri" panose="020F0502020204030204" pitchFamily="34" charset="0"/>
                        </a:rPr>
                        <a:t>Percentage</a:t>
                      </a:r>
                      <a:br>
                        <a:rPr lang="en-US" sz="1400" b="1" i="0" u="none" strike="noStrike" dirty="0">
                          <a:solidFill>
                            <a:srgbClr val="000000"/>
                          </a:solidFill>
                          <a:effectLst/>
                          <a:latin typeface="Calibri" panose="020F0502020204030204" pitchFamily="34" charset="0"/>
                        </a:rPr>
                      </a:br>
                      <a:r>
                        <a:rPr lang="en-US" sz="1400" b="1" i="0" u="none" strike="noStrike" dirty="0">
                          <a:solidFill>
                            <a:srgbClr val="000000"/>
                          </a:solidFill>
                          <a:effectLst/>
                          <a:latin typeface="Calibri" panose="020F0502020204030204" pitchFamily="34" charset="0"/>
                        </a:rPr>
                        <a:t>of Change</a:t>
                      </a:r>
                    </a:p>
                  </a:txBody>
                  <a:tcPr marL="12288" marR="12288" marT="122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287119623"/>
                  </a:ext>
                </a:extLst>
              </a:tr>
              <a:tr h="192898">
                <a:tc>
                  <a:txBody>
                    <a:bodyPr/>
                    <a:lstStyle/>
                    <a:p>
                      <a:pPr algn="l" fontAlgn="ctr"/>
                      <a:r>
                        <a:rPr lang="en-US" sz="1200" b="0" i="0" u="none" strike="noStrike" dirty="0">
                          <a:solidFill>
                            <a:srgbClr val="000000"/>
                          </a:solidFill>
                          <a:effectLst/>
                          <a:latin typeface="Calibri" panose="020F0502020204030204" pitchFamily="34" charset="0"/>
                        </a:rPr>
                        <a:t>Alabama A&amp;M University</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$61,115,089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$64,254,117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5080185"/>
                  </a:ext>
                </a:extLst>
              </a:tr>
              <a:tr h="192898">
                <a:tc>
                  <a:txBody>
                    <a:bodyPr/>
                    <a:lstStyle/>
                    <a:p>
                      <a:pPr algn="l" fontAlgn="ctr"/>
                      <a:r>
                        <a:rPr lang="en-US" sz="1200" b="0" i="0" u="none" strike="noStrike" dirty="0">
                          <a:solidFill>
                            <a:srgbClr val="000000"/>
                          </a:solidFill>
                          <a:effectLst/>
                          <a:latin typeface="Calibri" panose="020F0502020204030204" pitchFamily="34" charset="0"/>
                        </a:rPr>
                        <a:t>     Miles College*</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$493,486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$493,486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583021"/>
                  </a:ext>
                </a:extLst>
              </a:tr>
              <a:tr h="192898">
                <a:tc>
                  <a:txBody>
                    <a:bodyPr/>
                    <a:lstStyle/>
                    <a:p>
                      <a:pPr algn="l" fontAlgn="ctr"/>
                      <a:r>
                        <a:rPr lang="en-US" sz="1200" b="0" i="0" u="none" strike="noStrike" dirty="0">
                          <a:solidFill>
                            <a:srgbClr val="000000"/>
                          </a:solidFill>
                          <a:effectLst/>
                          <a:latin typeface="Calibri" panose="020F0502020204030204" pitchFamily="34" charset="0"/>
                        </a:rPr>
                        <a:t>Alabama State University</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$66,556,368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$69,335,841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6068515"/>
                  </a:ext>
                </a:extLst>
              </a:tr>
              <a:tr h="192898">
                <a:tc>
                  <a:txBody>
                    <a:bodyPr/>
                    <a:lstStyle/>
                    <a:p>
                      <a:pPr algn="l" fontAlgn="ctr"/>
                      <a:r>
                        <a:rPr lang="en-US" sz="1200" b="0" i="0" u="none" strike="noStrike" dirty="0">
                          <a:solidFill>
                            <a:srgbClr val="000000"/>
                          </a:solidFill>
                          <a:effectLst/>
                          <a:latin typeface="Calibri" panose="020F0502020204030204" pitchFamily="34" charset="0"/>
                        </a:rPr>
                        <a:t>University of Alabama - Main Campus</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$266,214,571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$284,765,168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6.97%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4715575"/>
                  </a:ext>
                </a:extLst>
              </a:tr>
              <a:tr h="192898">
                <a:tc>
                  <a:txBody>
                    <a:bodyPr/>
                    <a:lstStyle/>
                    <a:p>
                      <a:pPr algn="l" fontAlgn="ctr"/>
                      <a:r>
                        <a:rPr lang="en-US" sz="1200" b="0" i="0" u="none" strike="noStrike" dirty="0">
                          <a:solidFill>
                            <a:srgbClr val="000000"/>
                          </a:solidFill>
                          <a:effectLst/>
                          <a:latin typeface="Calibri" panose="020F0502020204030204" pitchFamily="34" charset="0"/>
                        </a:rPr>
                        <a:t>University of Alabama at Birmingham</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$421,143,986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$443,576,636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8448274"/>
                  </a:ext>
                </a:extLst>
              </a:tr>
              <a:tr h="192898">
                <a:tc>
                  <a:txBody>
                    <a:bodyPr/>
                    <a:lstStyle/>
                    <a:p>
                      <a:pPr algn="l" fontAlgn="ctr"/>
                      <a:r>
                        <a:rPr lang="en-US" sz="1200" b="0" i="0" u="none" strike="noStrike" dirty="0">
                          <a:solidFill>
                            <a:srgbClr val="000000"/>
                          </a:solidFill>
                          <a:effectLst/>
                          <a:latin typeface="Calibri" panose="020F0502020204030204" pitchFamily="34" charset="0"/>
                        </a:rPr>
                        <a:t>University of Alabama in Huntsville</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$77,280,307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$81,713,659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5.74%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93877"/>
                  </a:ext>
                </a:extLst>
              </a:tr>
              <a:tr h="192898">
                <a:tc>
                  <a:txBody>
                    <a:bodyPr/>
                    <a:lstStyle/>
                    <a:p>
                      <a:pPr algn="l" fontAlgn="ctr"/>
                      <a:r>
                        <a:rPr lang="en-US" sz="1200" b="0" i="0" u="none" strike="noStrike" dirty="0">
                          <a:solidFill>
                            <a:srgbClr val="000000"/>
                          </a:solidFill>
                          <a:effectLst/>
                          <a:latin typeface="Calibri" panose="020F0502020204030204" pitchFamily="34" charset="0"/>
                        </a:rPr>
                        <a:t>Athens State University</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$23,502,462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$24,650,048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4.88%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0324230"/>
                  </a:ext>
                </a:extLst>
              </a:tr>
              <a:tr h="192898">
                <a:tc>
                  <a:txBody>
                    <a:bodyPr/>
                    <a:lstStyle/>
                    <a:p>
                      <a:pPr algn="l" fontAlgn="ctr"/>
                      <a:r>
                        <a:rPr lang="en-US" sz="1200" b="0" i="0" u="none" strike="noStrike" dirty="0">
                          <a:solidFill>
                            <a:srgbClr val="000000"/>
                          </a:solidFill>
                          <a:effectLst/>
                          <a:latin typeface="Calibri" panose="020F0502020204030204" pitchFamily="34" charset="0"/>
                        </a:rPr>
                        <a:t>Auburn University</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$379,246,504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$403,992,530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6.53%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041138"/>
                  </a:ext>
                </a:extLst>
              </a:tr>
              <a:tr h="192898">
                <a:tc>
                  <a:txBody>
                    <a:bodyPr/>
                    <a:lstStyle/>
                    <a:p>
                      <a:pPr algn="l" fontAlgn="ctr"/>
                      <a:r>
                        <a:rPr lang="en-US" sz="1200" b="0" i="0" u="none" strike="noStrike" dirty="0">
                          <a:solidFill>
                            <a:srgbClr val="000000"/>
                          </a:solidFill>
                          <a:effectLst/>
                          <a:latin typeface="Calibri" panose="020F0502020204030204" pitchFamily="34" charset="0"/>
                        </a:rPr>
                        <a:t>Auburn University Montgomery</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$34,989,116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$36,598,473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3998295"/>
                  </a:ext>
                </a:extLst>
              </a:tr>
              <a:tr h="192898">
                <a:tc>
                  <a:txBody>
                    <a:bodyPr/>
                    <a:lstStyle/>
                    <a:p>
                      <a:pPr algn="l" fontAlgn="ctr"/>
                      <a:r>
                        <a:rPr lang="en-US" sz="1200" b="0" i="0" u="none" strike="noStrike" dirty="0">
                          <a:solidFill>
                            <a:srgbClr val="000000"/>
                          </a:solidFill>
                          <a:effectLst/>
                          <a:latin typeface="Calibri" panose="020F0502020204030204" pitchFamily="34" charset="0"/>
                        </a:rPr>
                        <a:t>Jacksonville State University</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$61,933,407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$66,543,021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7.44%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5451526"/>
                  </a:ext>
                </a:extLst>
              </a:tr>
              <a:tr h="192898">
                <a:tc>
                  <a:txBody>
                    <a:bodyPr/>
                    <a:lstStyle/>
                    <a:p>
                      <a:pPr algn="l" fontAlgn="ctr"/>
                      <a:r>
                        <a:rPr lang="en-US" sz="1200" b="0" i="0" u="none" strike="noStrike" dirty="0">
                          <a:solidFill>
                            <a:srgbClr val="000000"/>
                          </a:solidFill>
                          <a:effectLst/>
                          <a:latin typeface="Calibri" panose="020F0502020204030204" pitchFamily="34" charset="0"/>
                        </a:rPr>
                        <a:t>University of Montevallo</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$33,018,738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$34,874,394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5.62%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9079620"/>
                  </a:ext>
                </a:extLst>
              </a:tr>
              <a:tr h="192898">
                <a:tc>
                  <a:txBody>
                    <a:bodyPr/>
                    <a:lstStyle/>
                    <a:p>
                      <a:pPr algn="l" fontAlgn="ctr"/>
                      <a:r>
                        <a:rPr lang="en-US" sz="1200" b="0" i="0" u="none" strike="noStrike" dirty="0">
                          <a:solidFill>
                            <a:srgbClr val="000000"/>
                          </a:solidFill>
                          <a:effectLst/>
                          <a:latin typeface="Calibri" panose="020F0502020204030204" pitchFamily="34" charset="0"/>
                        </a:rPr>
                        <a:t>University of North Alabama</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$57,665,778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$61,435,950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6.54%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3641092"/>
                  </a:ext>
                </a:extLst>
              </a:tr>
              <a:tr h="192898">
                <a:tc>
                  <a:txBody>
                    <a:bodyPr/>
                    <a:lstStyle/>
                    <a:p>
                      <a:pPr algn="l" fontAlgn="ctr"/>
                      <a:r>
                        <a:rPr lang="en-US" sz="1200" b="0" i="0" u="none" strike="noStrike" dirty="0">
                          <a:solidFill>
                            <a:srgbClr val="000000"/>
                          </a:solidFill>
                          <a:effectLst/>
                          <a:latin typeface="Calibri" panose="020F0502020204030204" pitchFamily="34" charset="0"/>
                        </a:rPr>
                        <a:t>University of South Alabama</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$171,209,511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$184,001,844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7.47%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3526251"/>
                  </a:ext>
                </a:extLst>
              </a:tr>
              <a:tr h="192898">
                <a:tc>
                  <a:txBody>
                    <a:bodyPr/>
                    <a:lstStyle/>
                    <a:p>
                      <a:pPr algn="l" fontAlgn="ctr"/>
                      <a:r>
                        <a:rPr lang="en-US" sz="1200" b="0" i="0" u="none" strike="noStrike" dirty="0">
                          <a:solidFill>
                            <a:srgbClr val="000000"/>
                          </a:solidFill>
                          <a:effectLst/>
                          <a:latin typeface="Calibri" panose="020F0502020204030204" pitchFamily="34" charset="0"/>
                        </a:rPr>
                        <a:t>Troy University System</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$87,931,064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$92,920,654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5.67%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4321729"/>
                  </a:ext>
                </a:extLst>
              </a:tr>
              <a:tr h="192898">
                <a:tc>
                  <a:txBody>
                    <a:bodyPr/>
                    <a:lstStyle/>
                    <a:p>
                      <a:pPr algn="l" fontAlgn="ctr"/>
                      <a:r>
                        <a:rPr lang="en-US" sz="1200" b="0" i="0" u="none" strike="noStrike" dirty="0">
                          <a:solidFill>
                            <a:srgbClr val="000000"/>
                          </a:solidFill>
                          <a:effectLst/>
                          <a:latin typeface="Calibri" panose="020F0502020204030204" pitchFamily="34" charset="0"/>
                        </a:rPr>
                        <a:t>University of West Alabama</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$34,218,443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$37,331,748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9.10%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7928943"/>
                  </a:ext>
                </a:extLst>
              </a:tr>
              <a:tr h="192898">
                <a:tc>
                  <a:txBody>
                    <a:bodyPr/>
                    <a:lstStyle/>
                    <a:p>
                      <a:pPr algn="l" fontAlgn="ctr"/>
                      <a:r>
                        <a:rPr lang="en-US" sz="1200" b="0" i="0" u="none" strike="noStrike" dirty="0">
                          <a:solidFill>
                            <a:srgbClr val="000000"/>
                          </a:solidFill>
                          <a:effectLst/>
                          <a:latin typeface="Calibri" panose="020F0502020204030204" pitchFamily="34" charset="0"/>
                        </a:rPr>
                        <a:t>     Stillman College**</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100.00%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1466949"/>
                  </a:ext>
                </a:extLst>
              </a:tr>
              <a:tr h="262615">
                <a:tc>
                  <a:txBody>
                    <a:bodyPr/>
                    <a:lstStyle/>
                    <a:p>
                      <a:pPr algn="ctr" fontAlgn="ctr"/>
                      <a:r>
                        <a:rPr lang="en-US" sz="1300" b="1" i="0" u="none" strike="noStrike" dirty="0">
                          <a:solidFill>
                            <a:srgbClr val="000000"/>
                          </a:solidFill>
                          <a:effectLst/>
                          <a:latin typeface="Calibri" panose="020F0502020204030204" pitchFamily="34" charset="0"/>
                        </a:rPr>
                        <a:t>Institutions of Higher Education Total</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fontAlgn="b">
                        <a:buNone/>
                      </a:pPr>
                      <a:r>
                        <a:rPr lang="en-US" sz="1300" b="1" i="0" u="none" strike="noStrike" dirty="0">
                          <a:solidFill>
                            <a:srgbClr val="000000"/>
                          </a:solidFill>
                          <a:effectLst/>
                          <a:latin typeface="Calibri" panose="020F0502020204030204" pitchFamily="34" charset="0"/>
                        </a:rPr>
                        <a:t>$1,776,618,830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fontAlgn="b">
                        <a:buNone/>
                      </a:pPr>
                      <a:r>
                        <a:rPr lang="en-US" sz="1300" b="1" i="0" u="none" strike="noStrike" dirty="0">
                          <a:solidFill>
                            <a:srgbClr val="000000"/>
                          </a:solidFill>
                          <a:effectLst/>
                          <a:latin typeface="Calibri" panose="020F0502020204030204" pitchFamily="34" charset="0"/>
                        </a:rPr>
                        <a:t>$1,886,687,569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fontAlgn="b">
                        <a:buNone/>
                      </a:pPr>
                      <a:r>
                        <a:rPr lang="en-US" sz="1300" b="1" i="0" u="none" strike="noStrike" dirty="0">
                          <a:solidFill>
                            <a:srgbClr val="000000"/>
                          </a:solidFill>
                          <a:effectLst/>
                          <a:latin typeface="Calibri" panose="020F0502020204030204" pitchFamily="34" charset="0"/>
                        </a:rPr>
                        <a:t>6.20%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894420362"/>
                  </a:ext>
                </a:extLst>
              </a:tr>
              <a:tr h="192898">
                <a:tc>
                  <a:txBody>
                    <a:bodyPr/>
                    <a:lstStyle/>
                    <a:p>
                      <a:pPr algn="l" fontAlgn="ctr"/>
                      <a:r>
                        <a:rPr lang="en-US" sz="1200" b="0" i="0" u="none" strike="noStrike" dirty="0">
                          <a:solidFill>
                            <a:srgbClr val="000000"/>
                          </a:solidFill>
                          <a:effectLst/>
                          <a:latin typeface="Calibri" panose="020F0502020204030204" pitchFamily="34" charset="0"/>
                        </a:rPr>
                        <a:t>Alabama Community College System</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$622,223,785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$660,356,653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7201665"/>
                  </a:ext>
                </a:extLst>
              </a:tr>
              <a:tr h="192898">
                <a:tc>
                  <a:txBody>
                    <a:bodyPr/>
                    <a:lstStyle/>
                    <a:p>
                      <a:pPr algn="l" fontAlgn="ctr"/>
                      <a:r>
                        <a:rPr lang="en-US" sz="1200" b="0" i="0" u="none" strike="noStrike" dirty="0">
                          <a:solidFill>
                            <a:srgbClr val="000000"/>
                          </a:solidFill>
                          <a:effectLst/>
                          <a:latin typeface="Calibri" panose="020F0502020204030204" pitchFamily="34" charset="0"/>
                        </a:rPr>
                        <a:t>Tuskegee University</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$15,816,579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$16,300,159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3546643"/>
                  </a:ext>
                </a:extLst>
              </a:tr>
              <a:tr h="192898">
                <a:tc>
                  <a:txBody>
                    <a:bodyPr/>
                    <a:lstStyle/>
                    <a:p>
                      <a:pPr algn="l" fontAlgn="ctr"/>
                      <a:r>
                        <a:rPr lang="en-US" sz="1200" b="0" i="0" u="none" strike="noStrike" dirty="0">
                          <a:solidFill>
                            <a:srgbClr val="000000"/>
                          </a:solidFill>
                          <a:effectLst/>
                          <a:latin typeface="Calibri" panose="020F0502020204030204" pitchFamily="34" charset="0"/>
                        </a:rPr>
                        <a:t>Talladega College</a:t>
                      </a:r>
                    </a:p>
                  </a:txBody>
                  <a:tcPr marL="12288" marR="12288" marT="122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$1,326,157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$1,372,572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3.50%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1270342"/>
                  </a:ext>
                </a:extLst>
              </a:tr>
            </a:tbl>
          </a:graphicData>
        </a:graphic>
      </p:graphicFrame>
      <p:sp>
        <p:nvSpPr>
          <p:cNvPr id="3" name="TextBox 2">
            <a:extLst>
              <a:ext uri="{FF2B5EF4-FFF2-40B4-BE49-F238E27FC236}">
                <a16:creationId xmlns:a16="http://schemas.microsoft.com/office/drawing/2014/main" id="{EE58C41A-DA40-4AC4-51C9-86CC627FE6B8}"/>
              </a:ext>
            </a:extLst>
          </p:cNvPr>
          <p:cNvSpPr txBox="1"/>
          <p:nvPr/>
        </p:nvSpPr>
        <p:spPr>
          <a:xfrm>
            <a:off x="2122932" y="6117871"/>
            <a:ext cx="45720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Pass-through Alabama A&amp;M to Miles College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Pass-through West Alabama to Stillman College</a:t>
            </a:r>
          </a:p>
        </p:txBody>
      </p:sp>
      <p:sp>
        <p:nvSpPr>
          <p:cNvPr id="4" name="Arrow: Right 3">
            <a:extLst>
              <a:ext uri="{FF2B5EF4-FFF2-40B4-BE49-F238E27FC236}">
                <a16:creationId xmlns:a16="http://schemas.microsoft.com/office/drawing/2014/main" id="{5CA52C4D-092A-EB0E-7354-294F0775D333}"/>
              </a:ext>
            </a:extLst>
          </p:cNvPr>
          <p:cNvSpPr/>
          <p:nvPr/>
        </p:nvSpPr>
        <p:spPr>
          <a:xfrm rot="10800000">
            <a:off x="10217479" y="5241438"/>
            <a:ext cx="548640" cy="18288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25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583D7-FF9A-3450-8397-2188F21108A9}"/>
            </a:ext>
          </a:extLst>
        </p:cNvPr>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2C9CBD32-DA23-6095-84EF-ACF0A013325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FD5E1EC-7808-6695-3BD0-50D977FC56E9}"/>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5" name="Title 1">
            <a:extLst>
              <a:ext uri="{FF2B5EF4-FFF2-40B4-BE49-F238E27FC236}">
                <a16:creationId xmlns:a16="http://schemas.microsoft.com/office/drawing/2014/main" id="{9D190D90-5508-80B6-F031-10BB14E510A0}"/>
              </a:ext>
            </a:extLst>
          </p:cNvPr>
          <p:cNvSpPr txBox="1">
            <a:spLocks/>
          </p:cNvSpPr>
          <p:nvPr/>
        </p:nvSpPr>
        <p:spPr>
          <a:xfrm>
            <a:off x="7620" y="89535"/>
            <a:ext cx="1217676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Act </a:t>
            </a:r>
            <a:r>
              <a:rPr lang="en-US" b="1" dirty="0">
                <a:solidFill>
                  <a:srgbClr val="4472C4"/>
                </a:solidFill>
                <a:latin typeface="Calibri" panose="020F0502020204030204" pitchFamily="34" charset="0"/>
                <a:ea typeface="Calibri" panose="020F0502020204030204" pitchFamily="34" charset="0"/>
              </a:rPr>
              <a:t>2026-380</a:t>
            </a:r>
            <a:endPar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ACHE Education Trust Fund (ETF) Budget</a:t>
            </a:r>
            <a:endPar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endParaRPr>
          </a:p>
        </p:txBody>
      </p:sp>
      <p:graphicFrame>
        <p:nvGraphicFramePr>
          <p:cNvPr id="4" name="Table 3">
            <a:extLst>
              <a:ext uri="{FF2B5EF4-FFF2-40B4-BE49-F238E27FC236}">
                <a16:creationId xmlns:a16="http://schemas.microsoft.com/office/drawing/2014/main" id="{27E14FF9-2F31-3753-59CD-4C3CBC5F7CF6}"/>
              </a:ext>
            </a:extLst>
          </p:cNvPr>
          <p:cNvGraphicFramePr>
            <a:graphicFrameLocks noGrp="1"/>
          </p:cNvGraphicFramePr>
          <p:nvPr>
            <p:extLst>
              <p:ext uri="{D42A27DB-BD31-4B8C-83A1-F6EECF244321}">
                <p14:modId xmlns:p14="http://schemas.microsoft.com/office/powerpoint/2010/main" val="1928539509"/>
              </p:ext>
            </p:extLst>
          </p:nvPr>
        </p:nvGraphicFramePr>
        <p:xfrm>
          <a:off x="2295064" y="1527493"/>
          <a:ext cx="7601872" cy="2494895"/>
        </p:xfrm>
        <a:graphic>
          <a:graphicData uri="http://schemas.openxmlformats.org/drawingml/2006/table">
            <a:tbl>
              <a:tblPr/>
              <a:tblGrid>
                <a:gridCol w="3542317">
                  <a:extLst>
                    <a:ext uri="{9D8B030D-6E8A-4147-A177-3AD203B41FA5}">
                      <a16:colId xmlns:a16="http://schemas.microsoft.com/office/drawing/2014/main" val="3213017983"/>
                    </a:ext>
                  </a:extLst>
                </a:gridCol>
                <a:gridCol w="1188720">
                  <a:extLst>
                    <a:ext uri="{9D8B030D-6E8A-4147-A177-3AD203B41FA5}">
                      <a16:colId xmlns:a16="http://schemas.microsoft.com/office/drawing/2014/main" val="3207659884"/>
                    </a:ext>
                  </a:extLst>
                </a:gridCol>
                <a:gridCol w="1188720">
                  <a:extLst>
                    <a:ext uri="{9D8B030D-6E8A-4147-A177-3AD203B41FA5}">
                      <a16:colId xmlns:a16="http://schemas.microsoft.com/office/drawing/2014/main" val="30055141"/>
                    </a:ext>
                  </a:extLst>
                </a:gridCol>
                <a:gridCol w="1005840">
                  <a:extLst>
                    <a:ext uri="{9D8B030D-6E8A-4147-A177-3AD203B41FA5}">
                      <a16:colId xmlns:a16="http://schemas.microsoft.com/office/drawing/2014/main" val="1094681017"/>
                    </a:ext>
                  </a:extLst>
                </a:gridCol>
                <a:gridCol w="676275">
                  <a:extLst>
                    <a:ext uri="{9D8B030D-6E8A-4147-A177-3AD203B41FA5}">
                      <a16:colId xmlns:a16="http://schemas.microsoft.com/office/drawing/2014/main" val="602430576"/>
                    </a:ext>
                  </a:extLst>
                </a:gridCol>
              </a:tblGrid>
              <a:tr h="574655">
                <a:tc>
                  <a:txBody>
                    <a:bodyPr/>
                    <a:lstStyle/>
                    <a:p>
                      <a:pPr algn="ctr" fontAlgn="ctr"/>
                      <a:r>
                        <a:rPr lang="en-US" sz="1400" b="1" i="0" u="none" strike="noStrike" dirty="0">
                          <a:solidFill>
                            <a:srgbClr val="000000"/>
                          </a:solidFill>
                          <a:effectLst/>
                          <a:latin typeface="Calibri" panose="020F0502020204030204" pitchFamily="34" charset="0"/>
                        </a:rPr>
                        <a:t>Alabama Commission on Higher Education</a:t>
                      </a:r>
                      <a:br>
                        <a:rPr lang="en-US" sz="1400" b="1" i="0" u="none" strike="noStrike" dirty="0">
                          <a:solidFill>
                            <a:srgbClr val="000000"/>
                          </a:solidFill>
                          <a:effectLst/>
                          <a:latin typeface="Calibri" panose="020F0502020204030204" pitchFamily="34" charset="0"/>
                        </a:rPr>
                      </a:br>
                      <a:r>
                        <a:rPr lang="en-US" sz="1400" b="1" i="0" u="none" strike="noStrike" dirty="0">
                          <a:solidFill>
                            <a:srgbClr val="000000"/>
                          </a:solidFill>
                          <a:effectLst/>
                          <a:latin typeface="Calibri" panose="020F0502020204030204" pitchFamily="34" charset="0"/>
                        </a:rPr>
                        <a:t>Programs and Activities</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ctr" fontAlgn="ctr"/>
                      <a:r>
                        <a:rPr lang="en-US" sz="1400" b="1" i="0" u="none" strike="noStrike" dirty="0">
                          <a:solidFill>
                            <a:srgbClr val="000000"/>
                          </a:solidFill>
                          <a:effectLst/>
                          <a:latin typeface="Calibri" panose="020F0502020204030204" pitchFamily="34" charset="0"/>
                        </a:rPr>
                        <a:t>FY26</a:t>
                      </a:r>
                      <a:br>
                        <a:rPr lang="en-US" sz="1400" b="1" i="0" u="none" strike="noStrike" dirty="0">
                          <a:solidFill>
                            <a:srgbClr val="000000"/>
                          </a:solidFill>
                          <a:effectLst/>
                          <a:latin typeface="Calibri" panose="020F0502020204030204" pitchFamily="34" charset="0"/>
                        </a:rPr>
                      </a:br>
                      <a:r>
                        <a:rPr lang="en-US" sz="1400" b="1" i="0" u="none" strike="noStrike" dirty="0">
                          <a:solidFill>
                            <a:srgbClr val="000000"/>
                          </a:solidFill>
                          <a:effectLst/>
                          <a:latin typeface="Calibri" panose="020F0502020204030204" pitchFamily="34" charset="0"/>
                        </a:rPr>
                        <a:t>Enacted</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ctr" fontAlgn="ctr"/>
                      <a:r>
                        <a:rPr lang="en-US" sz="1400" b="1" i="0" u="none" strike="noStrike" dirty="0">
                          <a:solidFill>
                            <a:srgbClr val="000000"/>
                          </a:solidFill>
                          <a:effectLst/>
                          <a:latin typeface="Calibri" panose="020F0502020204030204" pitchFamily="34" charset="0"/>
                        </a:rPr>
                        <a:t>FY27</a:t>
                      </a:r>
                      <a:br>
                        <a:rPr lang="en-US" sz="1400" b="1" i="0" u="none" strike="noStrike" dirty="0">
                          <a:solidFill>
                            <a:srgbClr val="000000"/>
                          </a:solidFill>
                          <a:effectLst/>
                          <a:latin typeface="Calibri" panose="020F0502020204030204" pitchFamily="34" charset="0"/>
                        </a:rPr>
                      </a:br>
                      <a:r>
                        <a:rPr lang="en-US" sz="1400" b="1" i="0" u="none" strike="noStrike" dirty="0">
                          <a:solidFill>
                            <a:srgbClr val="000000"/>
                          </a:solidFill>
                          <a:effectLst/>
                          <a:latin typeface="Calibri" panose="020F0502020204030204" pitchFamily="34" charset="0"/>
                        </a:rPr>
                        <a:t>Enacted</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gridSpan="2">
                  <a:txBody>
                    <a:bodyPr/>
                    <a:lstStyle/>
                    <a:p>
                      <a:pPr algn="ctr" fontAlgn="ctr"/>
                      <a:r>
                        <a:rPr lang="en-US" sz="1400" b="1" i="0" u="none" strike="noStrike" dirty="0">
                          <a:solidFill>
                            <a:srgbClr val="000000"/>
                          </a:solidFill>
                          <a:effectLst/>
                          <a:latin typeface="Calibri" panose="020F0502020204030204" pitchFamily="34" charset="0"/>
                        </a:rPr>
                        <a:t>FY26 to FY27</a:t>
                      </a:r>
                      <a:br>
                        <a:rPr lang="en-US" sz="1400" b="1" i="0" u="none" strike="noStrike" dirty="0">
                          <a:solidFill>
                            <a:srgbClr val="000000"/>
                          </a:solidFill>
                          <a:effectLst/>
                          <a:latin typeface="Calibri" panose="020F0502020204030204" pitchFamily="34" charset="0"/>
                        </a:rPr>
                      </a:br>
                      <a:r>
                        <a:rPr lang="en-US" sz="1400" b="1" i="0" u="none" strike="noStrike" dirty="0">
                          <a:solidFill>
                            <a:srgbClr val="000000"/>
                          </a:solidFill>
                          <a:effectLst/>
                          <a:latin typeface="Calibri" panose="020F0502020204030204" pitchFamily="34" charset="0"/>
                        </a:rPr>
                        <a:t>Comparison</a:t>
                      </a:r>
                    </a:p>
                  </a:txBody>
                  <a:tcPr marL="73846" marR="73846" marT="36923" marB="36923"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hMerge="1">
                  <a:txBody>
                    <a:bodyPr/>
                    <a:lstStyle/>
                    <a:p>
                      <a:endParaRPr lang="en-US"/>
                    </a:p>
                  </a:txBody>
                  <a:tcPr/>
                </a:tc>
                <a:extLst>
                  <a:ext uri="{0D108BD9-81ED-4DB2-BD59-A6C34878D82A}">
                    <a16:rowId xmlns:a16="http://schemas.microsoft.com/office/drawing/2014/main" val="2052668030"/>
                  </a:ext>
                </a:extLst>
              </a:tr>
              <a:tr h="274320">
                <a:tc>
                  <a:txBody>
                    <a:bodyPr/>
                    <a:lstStyle/>
                    <a:p>
                      <a:pPr algn="l" fontAlgn="ctr"/>
                      <a:r>
                        <a:rPr lang="en-US" sz="1300" b="0" i="0" u="none" strike="noStrike" dirty="0">
                          <a:solidFill>
                            <a:srgbClr val="000000"/>
                          </a:solidFill>
                          <a:effectLst/>
                          <a:latin typeface="Calibri" panose="020F0502020204030204" pitchFamily="34" charset="0"/>
                        </a:rPr>
                        <a:t>  HBCU Deferred Maintenance Program</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$5,000,000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$5,000,000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0.00%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4152075457"/>
                  </a:ext>
                </a:extLst>
              </a:tr>
              <a:tr h="274320">
                <a:tc>
                  <a:txBody>
                    <a:bodyPr/>
                    <a:lstStyle/>
                    <a:p>
                      <a:pPr algn="l" fontAlgn="ctr"/>
                      <a:r>
                        <a:rPr lang="en-US" sz="1300" b="0" i="0" u="none" strike="noStrike" dirty="0">
                          <a:solidFill>
                            <a:srgbClr val="000000"/>
                          </a:solidFill>
                          <a:effectLst/>
                          <a:latin typeface="Calibri" panose="020F0502020204030204" pitchFamily="34" charset="0"/>
                        </a:rPr>
                        <a:t>  Planning and Coordination Services Program</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$8,385,148</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$11,533,866</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$3,148,718</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37.55%</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577353049"/>
                  </a:ext>
                </a:extLst>
              </a:tr>
              <a:tr h="274320">
                <a:tc>
                  <a:txBody>
                    <a:bodyPr/>
                    <a:lstStyle/>
                    <a:p>
                      <a:pPr algn="l" fontAlgn="ctr"/>
                      <a:r>
                        <a:rPr lang="en-US" sz="1300" b="0" i="0" u="none" strike="noStrike" dirty="0">
                          <a:solidFill>
                            <a:srgbClr val="000000"/>
                          </a:solidFill>
                          <a:effectLst/>
                          <a:latin typeface="Calibri" panose="020F0502020204030204" pitchFamily="34" charset="0"/>
                        </a:rPr>
                        <a:t>  Student Financial Aid Programs</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$38,790,549</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$33,790,549</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-$5,000,000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-12.89%</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532066503"/>
                  </a:ext>
                </a:extLst>
              </a:tr>
              <a:tr h="274320">
                <a:tc>
                  <a:txBody>
                    <a:bodyPr/>
                    <a:lstStyle/>
                    <a:p>
                      <a:pPr algn="l" fontAlgn="ctr"/>
                      <a:r>
                        <a:rPr lang="en-US" sz="1300" b="0" i="0" u="none" strike="noStrike" dirty="0">
                          <a:solidFill>
                            <a:srgbClr val="000000"/>
                          </a:solidFill>
                          <a:effectLst/>
                          <a:latin typeface="Calibri" panose="020F0502020204030204" pitchFamily="34" charset="0"/>
                        </a:rPr>
                        <a:t>  Support of Other Educational Activities </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$8,025,063</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$3,925,063</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-$4,100,000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-51.09%</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608432661"/>
                  </a:ext>
                </a:extLst>
              </a:tr>
              <a:tr h="274320">
                <a:tc>
                  <a:txBody>
                    <a:bodyPr/>
                    <a:lstStyle/>
                    <a:p>
                      <a:pPr algn="l" fontAlgn="ctr"/>
                      <a:r>
                        <a:rPr lang="en-US" sz="1300" b="0" i="0" u="none" strike="noStrike" dirty="0">
                          <a:solidFill>
                            <a:srgbClr val="000000"/>
                          </a:solidFill>
                          <a:effectLst/>
                          <a:latin typeface="Calibri" panose="020F0502020204030204" pitchFamily="34" charset="0"/>
                        </a:rPr>
                        <a:t>  Support of State Universities Programs  </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$6,491,283</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$6,491,283</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0.00%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412476455"/>
                  </a:ext>
                </a:extLst>
              </a:tr>
              <a:tr h="274320">
                <a:tc>
                  <a:txBody>
                    <a:bodyPr/>
                    <a:lstStyle/>
                    <a:p>
                      <a:pPr algn="l" fontAlgn="ctr"/>
                      <a:r>
                        <a:rPr lang="en-US" sz="1300" b="0" i="0" u="none" strike="noStrike" dirty="0">
                          <a:solidFill>
                            <a:srgbClr val="000000"/>
                          </a:solidFill>
                          <a:effectLst/>
                          <a:latin typeface="Calibri" panose="020F0502020204030204" pitchFamily="34" charset="0"/>
                        </a:rPr>
                        <a:t>  Support of Other State Programs</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$18,548,120</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$19,410,376</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$862,256</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4.65%</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250605689"/>
                  </a:ext>
                </a:extLst>
              </a:tr>
              <a:tr h="274320">
                <a:tc>
                  <a:txBody>
                    <a:bodyPr/>
                    <a:lstStyle/>
                    <a:p>
                      <a:pPr algn="ctr" fontAlgn="ctr"/>
                      <a:r>
                        <a:rPr lang="en-US" sz="1300" b="1" i="0" u="none" strike="noStrike" dirty="0">
                          <a:solidFill>
                            <a:srgbClr val="000000"/>
                          </a:solidFill>
                          <a:effectLst/>
                          <a:latin typeface="Calibri" panose="020F0502020204030204" pitchFamily="34" charset="0"/>
                        </a:rPr>
                        <a:t>  Total ETF Funds for ACHE</a:t>
                      </a:r>
                    </a:p>
                  </a:txBody>
                  <a:tcPr marL="9664" marR="9664" marT="9664"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b">
                        <a:buNone/>
                      </a:pPr>
                      <a:r>
                        <a:rPr lang="en-US" sz="1300" b="1" i="0" u="none" strike="noStrike" dirty="0">
                          <a:solidFill>
                            <a:srgbClr val="000000"/>
                          </a:solidFill>
                          <a:effectLst/>
                          <a:latin typeface="Calibri" panose="020F0502020204030204" pitchFamily="34" charset="0"/>
                        </a:rPr>
                        <a:t>$85,240,163</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b">
                        <a:buNone/>
                      </a:pPr>
                      <a:r>
                        <a:rPr lang="en-US" sz="1300" b="1" i="0" u="none" strike="noStrike">
                          <a:solidFill>
                            <a:srgbClr val="000000"/>
                          </a:solidFill>
                          <a:effectLst/>
                          <a:latin typeface="Calibri" panose="020F0502020204030204" pitchFamily="34" charset="0"/>
                        </a:rPr>
                        <a:t>$80,151,137</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b">
                        <a:buNone/>
                      </a:pPr>
                      <a:r>
                        <a:rPr lang="en-US" sz="1300" b="1" i="0" u="none" strike="noStrike">
                          <a:solidFill>
                            <a:srgbClr val="000000"/>
                          </a:solidFill>
                          <a:effectLst/>
                          <a:latin typeface="Calibri" panose="020F0502020204030204" pitchFamily="34" charset="0"/>
                        </a:rPr>
                        <a:t>-$5,089,026</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b">
                        <a:buNone/>
                      </a:pPr>
                      <a:r>
                        <a:rPr lang="en-US" sz="1300" b="1" i="0" u="none" strike="noStrike" dirty="0">
                          <a:solidFill>
                            <a:srgbClr val="000000"/>
                          </a:solidFill>
                          <a:effectLst/>
                          <a:latin typeface="Calibri" panose="020F0502020204030204" pitchFamily="34" charset="0"/>
                        </a:rPr>
                        <a:t>-5.97%</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extLst>
                  <a:ext uri="{0D108BD9-81ED-4DB2-BD59-A6C34878D82A}">
                    <a16:rowId xmlns:a16="http://schemas.microsoft.com/office/drawing/2014/main" val="3185814548"/>
                  </a:ext>
                </a:extLst>
              </a:tr>
            </a:tbl>
          </a:graphicData>
        </a:graphic>
      </p:graphicFrame>
      <p:pic>
        <p:nvPicPr>
          <p:cNvPr id="2" name="Picture 4">
            <a:extLst>
              <a:ext uri="{FF2B5EF4-FFF2-40B4-BE49-F238E27FC236}">
                <a16:creationId xmlns:a16="http://schemas.microsoft.com/office/drawing/2014/main" id="{330B9DEA-73AE-4F4A-CD60-5954271E98B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583460" y="4297387"/>
            <a:ext cx="3025080" cy="20116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93194551-5ABD-EBBC-FCC3-272EE03A1E75}"/>
              </a:ext>
            </a:extLst>
          </p:cNvPr>
          <p:cNvSpPr/>
          <p:nvPr/>
        </p:nvSpPr>
        <p:spPr>
          <a:xfrm rot="10800000">
            <a:off x="10217479" y="3793638"/>
            <a:ext cx="548640" cy="18288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49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8BC02-11F1-0487-8C88-9DF814C42373}"/>
            </a:ext>
          </a:extLst>
        </p:cNvPr>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6890FFCC-57EE-A8E5-1D1E-FB7FC2152F0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48DCC7E5-1E73-4982-CDE6-22AC2D2A3BD3}"/>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5" name="Title 1">
            <a:extLst>
              <a:ext uri="{FF2B5EF4-FFF2-40B4-BE49-F238E27FC236}">
                <a16:creationId xmlns:a16="http://schemas.microsoft.com/office/drawing/2014/main" id="{6E163057-83E0-E1FE-E2A5-DF8DE5F0D85D}"/>
              </a:ext>
            </a:extLst>
          </p:cNvPr>
          <p:cNvSpPr txBox="1">
            <a:spLocks/>
          </p:cNvSpPr>
          <p:nvPr/>
        </p:nvSpPr>
        <p:spPr>
          <a:xfrm>
            <a:off x="7620" y="89535"/>
            <a:ext cx="1217676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Act </a:t>
            </a:r>
            <a:r>
              <a:rPr lang="en-US" b="1" dirty="0">
                <a:solidFill>
                  <a:srgbClr val="4472C4"/>
                </a:solidFill>
                <a:latin typeface="Calibri" panose="020F0502020204030204" pitchFamily="34" charset="0"/>
                <a:ea typeface="Calibri" panose="020F0502020204030204" pitchFamily="34" charset="0"/>
              </a:rPr>
              <a:t>2026-380</a:t>
            </a: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 ACHE ETF Budget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endParaRPr>
          </a:p>
        </p:txBody>
      </p:sp>
      <p:graphicFrame>
        <p:nvGraphicFramePr>
          <p:cNvPr id="6" name="Table 5">
            <a:extLst>
              <a:ext uri="{FF2B5EF4-FFF2-40B4-BE49-F238E27FC236}">
                <a16:creationId xmlns:a16="http://schemas.microsoft.com/office/drawing/2014/main" id="{77C444F5-D2CD-E41A-D42F-C56F22155305}"/>
              </a:ext>
            </a:extLst>
          </p:cNvPr>
          <p:cNvGraphicFramePr>
            <a:graphicFrameLocks noGrp="1"/>
          </p:cNvGraphicFramePr>
          <p:nvPr>
            <p:extLst>
              <p:ext uri="{D42A27DB-BD31-4B8C-83A1-F6EECF244321}">
                <p14:modId xmlns:p14="http://schemas.microsoft.com/office/powerpoint/2010/main" val="2883047747"/>
              </p:ext>
            </p:extLst>
          </p:nvPr>
        </p:nvGraphicFramePr>
        <p:xfrm>
          <a:off x="2132679" y="833665"/>
          <a:ext cx="7945693" cy="5601887"/>
        </p:xfrm>
        <a:graphic>
          <a:graphicData uri="http://schemas.openxmlformats.org/drawingml/2006/table">
            <a:tbl>
              <a:tblPr/>
              <a:tblGrid>
                <a:gridCol w="3963542">
                  <a:extLst>
                    <a:ext uri="{9D8B030D-6E8A-4147-A177-3AD203B41FA5}">
                      <a16:colId xmlns:a16="http://schemas.microsoft.com/office/drawing/2014/main" val="4292216072"/>
                    </a:ext>
                  </a:extLst>
                </a:gridCol>
                <a:gridCol w="1084556">
                  <a:extLst>
                    <a:ext uri="{9D8B030D-6E8A-4147-A177-3AD203B41FA5}">
                      <a16:colId xmlns:a16="http://schemas.microsoft.com/office/drawing/2014/main" val="2937189414"/>
                    </a:ext>
                  </a:extLst>
                </a:gridCol>
                <a:gridCol w="1084556">
                  <a:extLst>
                    <a:ext uri="{9D8B030D-6E8A-4147-A177-3AD203B41FA5}">
                      <a16:colId xmlns:a16="http://schemas.microsoft.com/office/drawing/2014/main" val="1977960180"/>
                    </a:ext>
                  </a:extLst>
                </a:gridCol>
                <a:gridCol w="1078023">
                  <a:extLst>
                    <a:ext uri="{9D8B030D-6E8A-4147-A177-3AD203B41FA5}">
                      <a16:colId xmlns:a16="http://schemas.microsoft.com/office/drawing/2014/main" val="3248993740"/>
                    </a:ext>
                  </a:extLst>
                </a:gridCol>
                <a:gridCol w="735016">
                  <a:extLst>
                    <a:ext uri="{9D8B030D-6E8A-4147-A177-3AD203B41FA5}">
                      <a16:colId xmlns:a16="http://schemas.microsoft.com/office/drawing/2014/main" val="1911706059"/>
                    </a:ext>
                  </a:extLst>
                </a:gridCol>
              </a:tblGrid>
              <a:tr h="481974">
                <a:tc>
                  <a:txBody>
                    <a:bodyPr/>
                    <a:lstStyle/>
                    <a:p>
                      <a:pPr algn="ctr" fontAlgn="ctr"/>
                      <a:r>
                        <a:rPr lang="en-US" sz="1300" b="1" i="0" u="none" strike="noStrike" dirty="0">
                          <a:solidFill>
                            <a:srgbClr val="000000"/>
                          </a:solidFill>
                          <a:effectLst/>
                          <a:latin typeface="Calibri" panose="020F0502020204030204" pitchFamily="34" charset="0"/>
                        </a:rPr>
                        <a:t>Alabama Commission on Higher Education</a:t>
                      </a:r>
                      <a:br>
                        <a:rPr lang="en-US" sz="1300" b="1" i="0" u="none" strike="noStrike" dirty="0">
                          <a:solidFill>
                            <a:srgbClr val="000000"/>
                          </a:solidFill>
                          <a:effectLst/>
                          <a:latin typeface="Calibri" panose="020F0502020204030204" pitchFamily="34" charset="0"/>
                        </a:rPr>
                      </a:br>
                      <a:r>
                        <a:rPr lang="en-US" sz="1300" b="1" i="0" u="none" strike="noStrike" dirty="0">
                          <a:solidFill>
                            <a:srgbClr val="000000"/>
                          </a:solidFill>
                          <a:effectLst/>
                          <a:latin typeface="Calibri" panose="020F0502020204030204" pitchFamily="34" charset="0"/>
                        </a:rPr>
                        <a:t>Programs and Activities</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ctr" fontAlgn="ctr"/>
                      <a:r>
                        <a:rPr lang="en-US" sz="1300" b="1" i="0" u="none" strike="noStrike" dirty="0">
                          <a:solidFill>
                            <a:srgbClr val="000000"/>
                          </a:solidFill>
                          <a:effectLst/>
                          <a:latin typeface="Calibri" panose="020F0502020204030204" pitchFamily="34" charset="0"/>
                        </a:rPr>
                        <a:t>FY26</a:t>
                      </a:r>
                      <a:br>
                        <a:rPr lang="en-US" sz="1300" b="1" i="0" u="none" strike="noStrike" dirty="0">
                          <a:solidFill>
                            <a:srgbClr val="000000"/>
                          </a:solidFill>
                          <a:effectLst/>
                          <a:latin typeface="Calibri" panose="020F0502020204030204" pitchFamily="34" charset="0"/>
                        </a:rPr>
                      </a:br>
                      <a:r>
                        <a:rPr lang="en-US" sz="1300" b="1" i="0" u="none" strike="noStrike" dirty="0">
                          <a:solidFill>
                            <a:srgbClr val="000000"/>
                          </a:solidFill>
                          <a:effectLst/>
                          <a:latin typeface="Calibri" panose="020F0502020204030204" pitchFamily="34" charset="0"/>
                        </a:rPr>
                        <a:t>Enacted</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ctr" fontAlgn="ctr"/>
                      <a:r>
                        <a:rPr lang="en-US" sz="1300" b="1" i="0" u="none" strike="noStrike" dirty="0">
                          <a:solidFill>
                            <a:srgbClr val="000000"/>
                          </a:solidFill>
                          <a:effectLst/>
                          <a:latin typeface="Calibri" panose="020F0502020204030204" pitchFamily="34" charset="0"/>
                        </a:rPr>
                        <a:t>FY27</a:t>
                      </a:r>
                      <a:br>
                        <a:rPr lang="en-US" sz="1300" b="1" i="0" u="none" strike="noStrike" dirty="0">
                          <a:solidFill>
                            <a:srgbClr val="000000"/>
                          </a:solidFill>
                          <a:effectLst/>
                          <a:latin typeface="Calibri" panose="020F0502020204030204" pitchFamily="34" charset="0"/>
                        </a:rPr>
                      </a:br>
                      <a:r>
                        <a:rPr lang="en-US" sz="1300" b="1" i="0" u="none" strike="noStrike" dirty="0">
                          <a:solidFill>
                            <a:srgbClr val="000000"/>
                          </a:solidFill>
                          <a:effectLst/>
                          <a:latin typeface="Calibri" panose="020F0502020204030204" pitchFamily="34" charset="0"/>
                        </a:rPr>
                        <a:t>Enacted</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gridSpan="2">
                  <a:txBody>
                    <a:bodyPr/>
                    <a:lstStyle/>
                    <a:p>
                      <a:pPr algn="ctr" fontAlgn="ctr"/>
                      <a:r>
                        <a:rPr lang="en-US" sz="1300" b="1" i="0" u="none" strike="noStrike" dirty="0">
                          <a:solidFill>
                            <a:srgbClr val="000000"/>
                          </a:solidFill>
                          <a:effectLst/>
                          <a:latin typeface="Calibri" panose="020F0502020204030204" pitchFamily="34" charset="0"/>
                        </a:rPr>
                        <a:t>FY26 to FY27</a:t>
                      </a:r>
                      <a:br>
                        <a:rPr lang="en-US" sz="1300" b="1" i="0" u="none" strike="noStrike" dirty="0">
                          <a:solidFill>
                            <a:srgbClr val="000000"/>
                          </a:solidFill>
                          <a:effectLst/>
                          <a:latin typeface="Calibri" panose="020F0502020204030204" pitchFamily="34" charset="0"/>
                        </a:rPr>
                      </a:br>
                      <a:r>
                        <a:rPr lang="en-US" sz="1300" b="1" i="0" u="none" strike="noStrike" dirty="0">
                          <a:solidFill>
                            <a:srgbClr val="000000"/>
                          </a:solidFill>
                          <a:effectLst/>
                          <a:latin typeface="Calibri" panose="020F0502020204030204" pitchFamily="34" charset="0"/>
                        </a:rPr>
                        <a:t>Comparison</a:t>
                      </a:r>
                    </a:p>
                  </a:txBody>
                  <a:tcPr marL="90631" marR="90631" marT="45316" marB="45316"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hMerge="1">
                  <a:txBody>
                    <a:bodyPr/>
                    <a:lstStyle/>
                    <a:p>
                      <a:endParaRPr lang="en-US"/>
                    </a:p>
                  </a:txBody>
                  <a:tcPr/>
                </a:tc>
                <a:extLst>
                  <a:ext uri="{0D108BD9-81ED-4DB2-BD59-A6C34878D82A}">
                    <a16:rowId xmlns:a16="http://schemas.microsoft.com/office/drawing/2014/main" val="3625861780"/>
                  </a:ext>
                </a:extLst>
              </a:tr>
              <a:tr h="182880">
                <a:tc>
                  <a:txBody>
                    <a:bodyPr/>
                    <a:lstStyle/>
                    <a:p>
                      <a:pPr algn="l" fontAlgn="ctr"/>
                      <a:r>
                        <a:rPr lang="en-US" sz="1200" b="0" i="0" u="none" strike="noStrike" dirty="0">
                          <a:solidFill>
                            <a:srgbClr val="000000"/>
                          </a:solidFill>
                          <a:effectLst/>
                          <a:latin typeface="Calibri" panose="020F0502020204030204" pitchFamily="34" charset="0"/>
                        </a:rPr>
                        <a:t>HBCU Deferred Maintenance Program</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561283394"/>
                  </a:ext>
                </a:extLst>
              </a:tr>
              <a:tr h="182880">
                <a:tc>
                  <a:txBody>
                    <a:bodyPr/>
                    <a:lstStyle/>
                    <a:p>
                      <a:pPr algn="l" fontAlgn="ctr"/>
                      <a:r>
                        <a:rPr lang="en-US" sz="1200" b="1" i="0" u="none" strike="noStrike" dirty="0">
                          <a:solidFill>
                            <a:srgbClr val="000000"/>
                          </a:solidFill>
                          <a:effectLst/>
                          <a:latin typeface="Calibri" panose="020F0502020204030204" pitchFamily="34" charset="0"/>
                        </a:rPr>
                        <a:t>Planning &amp; Coordination Services Program</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b">
                        <a:buNone/>
                      </a:pPr>
                      <a:r>
                        <a:rPr lang="en-US" sz="1200" b="1" i="0" u="none" strike="noStrike" dirty="0">
                          <a:solidFill>
                            <a:srgbClr val="000000"/>
                          </a:solidFill>
                          <a:effectLst/>
                          <a:latin typeface="Calibri" panose="020F0502020204030204" pitchFamily="34" charset="0"/>
                        </a:rPr>
                        <a:t>$8,385,148</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b">
                        <a:buNone/>
                      </a:pPr>
                      <a:r>
                        <a:rPr lang="en-US" sz="1200" b="1" i="0" u="none" strike="noStrike" dirty="0">
                          <a:solidFill>
                            <a:srgbClr val="000000"/>
                          </a:solidFill>
                          <a:effectLst/>
                          <a:latin typeface="Calibri" panose="020F0502020204030204" pitchFamily="34" charset="0"/>
                        </a:rPr>
                        <a:t>$11,533,866</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b">
                        <a:buNone/>
                      </a:pPr>
                      <a:r>
                        <a:rPr lang="en-US" sz="1200" b="1" i="0" u="none" strike="noStrike" dirty="0">
                          <a:solidFill>
                            <a:srgbClr val="000000"/>
                          </a:solidFill>
                          <a:effectLst/>
                          <a:latin typeface="Calibri" panose="020F0502020204030204" pitchFamily="34" charset="0"/>
                        </a:rPr>
                        <a:t>$3,148,718</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b">
                        <a:buNone/>
                      </a:pPr>
                      <a:r>
                        <a:rPr lang="en-US" sz="1200" b="1" i="0" u="none" strike="noStrike" dirty="0">
                          <a:solidFill>
                            <a:srgbClr val="000000"/>
                          </a:solidFill>
                          <a:effectLst/>
                          <a:latin typeface="Calibri" panose="020F0502020204030204" pitchFamily="34" charset="0"/>
                        </a:rPr>
                        <a:t>37.55%</a:t>
                      </a:r>
                    </a:p>
                  </a:txBody>
                  <a:tcPr marL="9525" marR="9525" marT="9525"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extLst>
                  <a:ext uri="{0D108BD9-81ED-4DB2-BD59-A6C34878D82A}">
                    <a16:rowId xmlns:a16="http://schemas.microsoft.com/office/drawing/2014/main" val="2937845546"/>
                  </a:ext>
                </a:extLst>
              </a:tr>
              <a:tr h="182880">
                <a:tc>
                  <a:txBody>
                    <a:bodyPr/>
                    <a:lstStyle/>
                    <a:p>
                      <a:pPr algn="l" fontAlgn="ctr"/>
                      <a:r>
                        <a:rPr lang="en-US" sz="1200" b="0" i="0" u="none" strike="noStrike" dirty="0">
                          <a:solidFill>
                            <a:srgbClr val="000000"/>
                          </a:solidFill>
                          <a:effectLst/>
                          <a:latin typeface="Calibri" panose="020F0502020204030204" pitchFamily="34" charset="0"/>
                        </a:rPr>
                        <a:t>Planning &amp; Coordination O&amp;M</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$4,470,148</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$4,618,866</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$148,718</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3.33%</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150556180"/>
                  </a:ext>
                </a:extLst>
              </a:tr>
              <a:tr h="182880">
                <a:tc>
                  <a:txBody>
                    <a:bodyPr/>
                    <a:lstStyle/>
                    <a:p>
                      <a:pPr algn="l" fontAlgn="ctr"/>
                      <a:r>
                        <a:rPr lang="en-US" sz="1200" b="0" i="0" u="none" strike="noStrike" dirty="0">
                          <a:solidFill>
                            <a:srgbClr val="000000"/>
                          </a:solidFill>
                          <a:effectLst/>
                          <a:latin typeface="Calibri" panose="020F0502020204030204" pitchFamily="34" charset="0"/>
                        </a:rPr>
                        <a:t>FAFSA Completion</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$580,000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$580,000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623668860"/>
                  </a:ext>
                </a:extLst>
              </a:tr>
              <a:tr h="182880">
                <a:tc>
                  <a:txBody>
                    <a:bodyPr/>
                    <a:lstStyle/>
                    <a:p>
                      <a:pPr algn="l" fontAlgn="ctr"/>
                      <a:r>
                        <a:rPr lang="en-US" sz="1200" b="0" i="0" u="none" strike="noStrike" dirty="0">
                          <a:solidFill>
                            <a:srgbClr val="000000"/>
                          </a:solidFill>
                          <a:effectLst/>
                          <a:latin typeface="Calibri" panose="020F0502020204030204" pitchFamily="34" charset="0"/>
                        </a:rPr>
                        <a:t>Industry Credential Directory</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422305191"/>
                  </a:ext>
                </a:extLst>
              </a:tr>
              <a:tr h="182880">
                <a:tc>
                  <a:txBody>
                    <a:bodyPr/>
                    <a:lstStyle/>
                    <a:p>
                      <a:pPr algn="l" fontAlgn="ctr"/>
                      <a:r>
                        <a:rPr lang="en-US" sz="1200" b="0" i="0" u="none" strike="noStrike" dirty="0">
                          <a:solidFill>
                            <a:srgbClr val="000000"/>
                          </a:solidFill>
                          <a:effectLst/>
                          <a:latin typeface="Calibri" panose="020F0502020204030204" pitchFamily="34" charset="0"/>
                        </a:rPr>
                        <a:t>Pathways to Progress</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64249612"/>
                  </a:ext>
                </a:extLst>
              </a:tr>
              <a:tr h="182880">
                <a:tc>
                  <a:txBody>
                    <a:bodyPr/>
                    <a:lstStyle/>
                    <a:p>
                      <a:pPr algn="l" fontAlgn="ctr"/>
                      <a:r>
                        <a:rPr lang="en-US" sz="1200" b="0" i="0" u="none" strike="noStrike" dirty="0">
                          <a:solidFill>
                            <a:srgbClr val="000000"/>
                          </a:solidFill>
                          <a:effectLst/>
                          <a:latin typeface="Calibri" panose="020F0502020204030204" pitchFamily="34" charset="0"/>
                        </a:rPr>
                        <a:t>(Re)Engage Alabama (Per Chapter 33D, Title 16)</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$1,935,000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$1,935,000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201125346"/>
                  </a:ext>
                </a:extLst>
              </a:tr>
              <a:tr h="182880">
                <a:tc>
                  <a:txBody>
                    <a:bodyPr/>
                    <a:lstStyle/>
                    <a:p>
                      <a:pPr algn="l" fontAlgn="ctr"/>
                      <a:r>
                        <a:rPr lang="en-US" sz="1200" b="0" i="0" u="none" strike="noStrike" dirty="0">
                          <a:solidFill>
                            <a:srgbClr val="000000"/>
                          </a:solidFill>
                          <a:effectLst/>
                          <a:latin typeface="Calibri" panose="020F0502020204030204" pitchFamily="34" charset="0"/>
                        </a:rPr>
                        <a:t>Retain Alabama</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$650,000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$650,000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772643087"/>
                  </a:ext>
                </a:extLst>
              </a:tr>
              <a:tr h="182880">
                <a:tc>
                  <a:txBody>
                    <a:bodyPr/>
                    <a:lstStyle/>
                    <a:p>
                      <a:pPr algn="l" fontAlgn="b"/>
                      <a:r>
                        <a:rPr lang="en-US" sz="1200" b="0" i="0" u="none" strike="noStrike" dirty="0">
                          <a:solidFill>
                            <a:srgbClr val="000000"/>
                          </a:solidFill>
                          <a:effectLst/>
                          <a:latin typeface="Calibri" panose="020F0502020204030204" pitchFamily="34" charset="0"/>
                        </a:rPr>
                        <a:t>   AL Higher Education Partnership Student Retention Council</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Calibri" panose="020F0502020204030204" pitchFamily="34" charset="0"/>
                        </a:rPr>
                        <a:t>$250,000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Calibri" panose="020F0502020204030204" pitchFamily="34" charset="0"/>
                        </a:rPr>
                        <a:t>$250,000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rowSpan="2">
                  <a:txBody>
                    <a:bodyPr/>
                    <a:lstStyle/>
                    <a:p>
                      <a:pPr algn="ctr" fontAlgn="b"/>
                      <a:r>
                        <a:rPr lang="en-US" sz="1200" b="0" i="0" u="none" strike="noStrike" dirty="0">
                          <a:solidFill>
                            <a:srgbClr val="000000"/>
                          </a:solidFill>
                          <a:effectLst/>
                          <a:latin typeface="Calibri" panose="020F0502020204030204" pitchFamily="34" charset="0"/>
                        </a:rPr>
                        <a:t> </a:t>
                      </a:r>
                    </a:p>
                  </a:txBody>
                  <a:tcPr marL="90631" marR="90631" marT="45316" marB="45316"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rowSpan="2">
                  <a:txBody>
                    <a:bodyPr/>
                    <a:lstStyle/>
                    <a:p>
                      <a:pPr algn="r" fontAlgn="b"/>
                      <a:r>
                        <a:rPr lang="en-US" sz="1200" b="0" i="0" u="none" strike="noStrike" dirty="0">
                          <a:solidFill>
                            <a:srgbClr val="000000"/>
                          </a:solidFill>
                          <a:effectLst/>
                          <a:latin typeface="Calibri" panose="020F0502020204030204" pitchFamily="34" charset="0"/>
                        </a:rPr>
                        <a:t> </a:t>
                      </a:r>
                    </a:p>
                  </a:txBody>
                  <a:tcPr marL="90631" marR="90631" marT="45316" marB="45316"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485127732"/>
                  </a:ext>
                </a:extLst>
              </a:tr>
              <a:tr h="182880">
                <a:tc>
                  <a:txBody>
                    <a:bodyPr/>
                    <a:lstStyle/>
                    <a:p>
                      <a:pPr algn="l" fontAlgn="b"/>
                      <a:r>
                        <a:rPr lang="en-US" sz="1200" b="0" i="0" u="none" strike="noStrike" dirty="0">
                          <a:solidFill>
                            <a:srgbClr val="000000"/>
                          </a:solidFill>
                          <a:effectLst/>
                          <a:latin typeface="Calibri" panose="020F0502020204030204" pitchFamily="34" charset="0"/>
                        </a:rPr>
                        <a:t>   Retain Alabama Project - Administered by ACHE</a:t>
                      </a:r>
                    </a:p>
                  </a:txBody>
                  <a:tcPr marL="5529" marR="5529" marT="5529"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Calibri" panose="020F0502020204030204" pitchFamily="34" charset="0"/>
                        </a:rPr>
                        <a:t>$400,000</a:t>
                      </a:r>
                    </a:p>
                  </a:txBody>
                  <a:tcPr marL="5529" marR="5529" marT="5529"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Calibri" panose="020F0502020204030204" pitchFamily="34" charset="0"/>
                        </a:rPr>
                        <a:t>$400,000</a:t>
                      </a:r>
                    </a:p>
                  </a:txBody>
                  <a:tcPr marL="5529" marR="5529" marT="5529"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08189761"/>
                  </a:ext>
                </a:extLst>
              </a:tr>
              <a:tr h="182880">
                <a:tc>
                  <a:txBody>
                    <a:bodyPr/>
                    <a:lstStyle/>
                    <a:p>
                      <a:pPr algn="l" fontAlgn="ctr"/>
                      <a:r>
                        <a:rPr lang="en-US" sz="1200" b="0" i="0" u="none" strike="noStrike" dirty="0">
                          <a:solidFill>
                            <a:srgbClr val="000000"/>
                          </a:solidFill>
                          <a:effectLst/>
                          <a:latin typeface="Calibri" panose="020F0502020204030204" pitchFamily="34" charset="0"/>
                        </a:rPr>
                        <a:t>Study Alabama</a:t>
                      </a:r>
                      <a:r>
                        <a:rPr lang="en-US" sz="1200" b="0" i="0" u="none" strike="noStrike" dirty="0">
                          <a:solidFill>
                            <a:srgbClr val="00B050"/>
                          </a:solidFill>
                          <a:effectLst/>
                          <a:latin typeface="Calibri" panose="020F0502020204030204" pitchFamily="34" charset="0"/>
                        </a:rPr>
                        <a:t> </a:t>
                      </a:r>
                      <a:endParaRPr lang="en-US" sz="1200" b="0" i="0" u="none" strike="noStrike" dirty="0">
                        <a:solidFill>
                          <a:srgbClr val="000000"/>
                        </a:solidFill>
                        <a:effectLst/>
                        <a:latin typeface="Calibri" panose="020F0502020204030204" pitchFamily="34" charset="0"/>
                      </a:endParaRP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4260787590"/>
                  </a:ext>
                </a:extLst>
              </a:tr>
              <a:tr h="182880">
                <a:tc>
                  <a:txBody>
                    <a:bodyPr/>
                    <a:lstStyle/>
                    <a:p>
                      <a:pPr algn="l" fontAlgn="ctr"/>
                      <a:r>
                        <a:rPr lang="en-US" sz="1200" b="0" i="0" u="none" strike="noStrike" dirty="0">
                          <a:solidFill>
                            <a:srgbClr val="000000"/>
                          </a:solidFill>
                          <a:effectLst/>
                          <a:latin typeface="Calibri" panose="020F0502020204030204" pitchFamily="34" charset="0"/>
                        </a:rPr>
                        <a:t>Move On When Ready</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endParaRPr lang="en-US" sz="1200" b="0" i="0" u="none" strike="noStrike" dirty="0">
                        <a:solidFill>
                          <a:srgbClr val="000000"/>
                        </a:solidFill>
                        <a:effectLst/>
                        <a:latin typeface="Calibri" panose="020F0502020204030204" pitchFamily="34" charset="0"/>
                      </a:endParaRP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$3,000,000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$3,000,000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endParaRPr lang="en-US" sz="1200" b="0" i="0" u="none" strike="noStrike" dirty="0">
                        <a:solidFill>
                          <a:srgbClr val="000000"/>
                        </a:solidFill>
                        <a:effectLst/>
                        <a:latin typeface="Calibri" panose="020F0502020204030204" pitchFamily="34" charset="0"/>
                      </a:endParaRP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67151443"/>
                  </a:ext>
                </a:extLst>
              </a:tr>
              <a:tr h="182880">
                <a:tc>
                  <a:txBody>
                    <a:bodyPr/>
                    <a:lstStyle/>
                    <a:p>
                      <a:pPr algn="l" fontAlgn="ctr"/>
                      <a:r>
                        <a:rPr lang="en-US" sz="1200" b="1" i="0" u="none" strike="noStrike" dirty="0">
                          <a:solidFill>
                            <a:srgbClr val="000000"/>
                          </a:solidFill>
                          <a:effectLst/>
                          <a:latin typeface="Calibri" panose="020F0502020204030204" pitchFamily="34" charset="0"/>
                        </a:rPr>
                        <a:t>Student Financial Aid Programs</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$38,790,549</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$38,790,549</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 $5,000,000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- 12.89%</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extLst>
                  <a:ext uri="{0D108BD9-81ED-4DB2-BD59-A6C34878D82A}">
                    <a16:rowId xmlns:a16="http://schemas.microsoft.com/office/drawing/2014/main" val="2907661693"/>
                  </a:ext>
                </a:extLst>
              </a:tr>
              <a:tr h="182880">
                <a:tc>
                  <a:txBody>
                    <a:bodyPr/>
                    <a:lstStyle/>
                    <a:p>
                      <a:pPr algn="l" fontAlgn="ctr"/>
                      <a:r>
                        <a:rPr lang="en-US" sz="1200" b="0" i="0" u="none" strike="noStrike" dirty="0">
                          <a:solidFill>
                            <a:srgbClr val="000000"/>
                          </a:solidFill>
                          <a:effectLst/>
                          <a:latin typeface="Calibri" panose="020F0502020204030204" pitchFamily="34" charset="0"/>
                        </a:rPr>
                        <a:t>National Guard Scholarship (ANGEAP)</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$9,331,114</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$9,831,114</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5.36%</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79193217"/>
                  </a:ext>
                </a:extLst>
              </a:tr>
              <a:tr h="182880">
                <a:tc>
                  <a:txBody>
                    <a:bodyPr/>
                    <a:lstStyle/>
                    <a:p>
                      <a:pPr algn="l" fontAlgn="ctr"/>
                      <a:r>
                        <a:rPr lang="en-US" sz="1200" b="0" i="0" u="none" strike="noStrike" dirty="0">
                          <a:solidFill>
                            <a:srgbClr val="000000"/>
                          </a:solidFill>
                          <a:effectLst/>
                          <a:latin typeface="Calibri" panose="020F0502020204030204" pitchFamily="34" charset="0"/>
                        </a:rPr>
                        <a:t>Student Assistance Program (ASAP)</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179590561"/>
                  </a:ext>
                </a:extLst>
              </a:tr>
              <a:tr h="182880">
                <a:tc>
                  <a:txBody>
                    <a:bodyPr/>
                    <a:lstStyle/>
                    <a:p>
                      <a:pPr algn="l" fontAlgn="ctr"/>
                      <a:r>
                        <a:rPr lang="en-US" sz="1200" b="0" i="0" u="none" strike="noStrike" dirty="0">
                          <a:solidFill>
                            <a:srgbClr val="000000"/>
                          </a:solidFill>
                          <a:effectLst/>
                          <a:latin typeface="Calibri" panose="020F0502020204030204" pitchFamily="34" charset="0"/>
                        </a:rPr>
                        <a:t>Birmingham Promise Scholarship Program</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$892,500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$892,500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602318411"/>
                  </a:ext>
                </a:extLst>
              </a:tr>
              <a:tr h="182880">
                <a:tc>
                  <a:txBody>
                    <a:bodyPr/>
                    <a:lstStyle/>
                    <a:p>
                      <a:pPr algn="l" fontAlgn="ctr"/>
                      <a:r>
                        <a:rPr lang="en-US" sz="1200" b="0" i="0" u="none" strike="noStrike" dirty="0">
                          <a:solidFill>
                            <a:srgbClr val="000000"/>
                          </a:solidFill>
                          <a:effectLst/>
                          <a:latin typeface="Calibri" panose="020F0502020204030204" pitchFamily="34" charset="0"/>
                        </a:rPr>
                        <a:t>Educational Grants (ASGP)</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$10,500,000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20113871"/>
                  </a:ext>
                </a:extLst>
              </a:tr>
              <a:tr h="182880">
                <a:tc>
                  <a:txBody>
                    <a:bodyPr/>
                    <a:lstStyle/>
                    <a:p>
                      <a:pPr algn="l" fontAlgn="ctr"/>
                      <a:r>
                        <a:rPr lang="en-US" sz="1200" b="0" i="0" u="none" strike="noStrike" dirty="0">
                          <a:solidFill>
                            <a:srgbClr val="000000"/>
                          </a:solidFill>
                          <a:effectLst/>
                          <a:latin typeface="Calibri" panose="020F0502020204030204" pitchFamily="34" charset="0"/>
                        </a:rPr>
                        <a:t>Indian Affairs Scholarships</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614361549"/>
                  </a:ext>
                </a:extLst>
              </a:tr>
              <a:tr h="182880">
                <a:tc>
                  <a:txBody>
                    <a:bodyPr/>
                    <a:lstStyle/>
                    <a:p>
                      <a:pPr algn="l" fontAlgn="ctr"/>
                      <a:r>
                        <a:rPr lang="en-US" sz="1200" b="0" i="0" u="none" strike="noStrike" dirty="0">
                          <a:solidFill>
                            <a:srgbClr val="000000"/>
                          </a:solidFill>
                          <a:effectLst/>
                          <a:latin typeface="Calibri" panose="020F0502020204030204" pitchFamily="34" charset="0"/>
                        </a:rPr>
                        <a:t>Policemen's Survivor Tuition Program</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$466,935</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$466,935</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52394634"/>
                  </a:ext>
                </a:extLst>
              </a:tr>
              <a:tr h="182880">
                <a:tc>
                  <a:txBody>
                    <a:bodyPr/>
                    <a:lstStyle/>
                    <a:p>
                      <a:pPr algn="l" fontAlgn="ctr"/>
                      <a:r>
                        <a:rPr lang="en-US" sz="1200" b="0" i="0" u="none" strike="noStrike" dirty="0">
                          <a:solidFill>
                            <a:srgbClr val="000000"/>
                          </a:solidFill>
                          <a:effectLst/>
                          <a:latin typeface="Calibri" panose="020F0502020204030204" pitchFamily="34" charset="0"/>
                        </a:rPr>
                        <a:t>Alabama Law Enforcement Officers' Family Scholarship</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$8,000,000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$6,000,000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- 75%</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4141893494"/>
                  </a:ext>
                </a:extLst>
              </a:tr>
              <a:tr h="182880">
                <a:tc>
                  <a:txBody>
                    <a:bodyPr/>
                    <a:lstStyle/>
                    <a:p>
                      <a:pPr algn="l" fontAlgn="ctr"/>
                      <a:r>
                        <a:rPr lang="en-US" sz="1200" b="1" i="0" u="none" strike="noStrike" dirty="0">
                          <a:solidFill>
                            <a:srgbClr val="000000"/>
                          </a:solidFill>
                          <a:effectLst/>
                          <a:latin typeface="Calibri" panose="020F0502020204030204" pitchFamily="34" charset="0"/>
                        </a:rPr>
                        <a:t>Support of Other Educational Activities</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$8,025,063</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$3,925,063</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 $4,100,000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- 51.09%</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extLst>
                  <a:ext uri="{0D108BD9-81ED-4DB2-BD59-A6C34878D82A}">
                    <a16:rowId xmlns:a16="http://schemas.microsoft.com/office/drawing/2014/main" val="1968939164"/>
                  </a:ext>
                </a:extLst>
              </a:tr>
              <a:tr h="182880">
                <a:tc>
                  <a:txBody>
                    <a:bodyPr/>
                    <a:lstStyle/>
                    <a:p>
                      <a:pPr algn="l" fontAlgn="ctr"/>
                      <a:r>
                        <a:rPr lang="en-US" sz="1200" b="0" i="0" u="none" strike="noStrike" dirty="0">
                          <a:solidFill>
                            <a:srgbClr val="000000"/>
                          </a:solidFill>
                          <a:effectLst/>
                          <a:latin typeface="Calibri" panose="020F0502020204030204" pitchFamily="34" charset="0"/>
                        </a:rPr>
                        <a:t>Articulation System STARS</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$799,589</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mn-lt"/>
                        </a:rPr>
                        <a:t>$999,589</a:t>
                      </a:r>
                    </a:p>
                  </a:txBody>
                  <a:tcPr marL="9525" marR="9525" marT="9525"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25.01%</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608759766"/>
                  </a:ext>
                </a:extLst>
              </a:tr>
              <a:tr h="182880">
                <a:tc>
                  <a:txBody>
                    <a:bodyPr/>
                    <a:lstStyle/>
                    <a:p>
                      <a:pPr algn="l" fontAlgn="ctr"/>
                      <a:r>
                        <a:rPr lang="en-US" sz="1200" b="0" i="0" u="none" strike="noStrike" dirty="0">
                          <a:solidFill>
                            <a:srgbClr val="000000"/>
                          </a:solidFill>
                          <a:effectLst/>
                          <a:latin typeface="Calibri" panose="020F0502020204030204" pitchFamily="34" charset="0"/>
                        </a:rPr>
                        <a:t>Best and Brightest</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$250,000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mn-lt"/>
                        </a:rPr>
                        <a:t>$250,000</a:t>
                      </a:r>
                    </a:p>
                  </a:txBody>
                  <a:tcPr marL="9525" marR="9525" marT="9525"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962742360"/>
                  </a:ext>
                </a:extLst>
              </a:tr>
              <a:tr h="182880">
                <a:tc>
                  <a:txBody>
                    <a:bodyPr/>
                    <a:lstStyle/>
                    <a:p>
                      <a:pPr algn="l" fontAlgn="ctr"/>
                      <a:r>
                        <a:rPr lang="en-US" sz="1200" b="0" i="0" u="none" strike="noStrike" dirty="0">
                          <a:solidFill>
                            <a:srgbClr val="000000"/>
                          </a:solidFill>
                          <a:effectLst/>
                          <a:latin typeface="Calibri" panose="020F0502020204030204" pitchFamily="34" charset="0"/>
                        </a:rPr>
                        <a:t>EPSCoR</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$1,260,184</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mn-lt"/>
                        </a:rPr>
                        <a:t>$1,460,184</a:t>
                      </a:r>
                    </a:p>
                  </a:txBody>
                  <a:tcPr marL="9525" marR="9525" marT="9525"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$200,000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15.87%</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929653328"/>
                  </a:ext>
                </a:extLst>
              </a:tr>
              <a:tr h="182880">
                <a:tc>
                  <a:txBody>
                    <a:bodyPr/>
                    <a:lstStyle/>
                    <a:p>
                      <a:pPr algn="l" fontAlgn="ctr"/>
                      <a:r>
                        <a:rPr lang="en-US" sz="1200" b="0" i="0" u="none" strike="noStrike" dirty="0">
                          <a:solidFill>
                            <a:srgbClr val="000000"/>
                          </a:solidFill>
                          <a:effectLst/>
                          <a:latin typeface="Calibri" panose="020F0502020204030204" pitchFamily="34" charset="0"/>
                        </a:rPr>
                        <a:t>NAAL</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$384,076</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mn-lt"/>
                        </a:rPr>
                        <a:t>$384,076</a:t>
                      </a:r>
                    </a:p>
                  </a:txBody>
                  <a:tcPr marL="9525" marR="9525" marT="9525"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859548726"/>
                  </a:ext>
                </a:extLst>
              </a:tr>
              <a:tr h="182880">
                <a:tc>
                  <a:txBody>
                    <a:bodyPr/>
                    <a:lstStyle/>
                    <a:p>
                      <a:pPr algn="l" fontAlgn="ctr"/>
                      <a:r>
                        <a:rPr lang="en-US" sz="1200" b="0" i="0" u="none" strike="noStrike" dirty="0">
                          <a:solidFill>
                            <a:srgbClr val="000000"/>
                          </a:solidFill>
                          <a:effectLst/>
                          <a:latin typeface="Calibri" panose="020F0502020204030204" pitchFamily="34" charset="0"/>
                        </a:rPr>
                        <a:t>SREB</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$831,214</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mn-lt"/>
                        </a:rPr>
                        <a:t>$831,214</a:t>
                      </a:r>
                    </a:p>
                  </a:txBody>
                  <a:tcPr marL="9525" marR="9525" marT="9525"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551694085"/>
                  </a:ext>
                </a:extLst>
              </a:tr>
              <a:tr h="182880">
                <a:tc>
                  <a:txBody>
                    <a:bodyPr/>
                    <a:lstStyle/>
                    <a:p>
                      <a:pPr algn="l" fontAlgn="ctr"/>
                      <a:r>
                        <a:rPr lang="en-US" sz="1200" b="0" i="0" u="none" strike="noStrike" dirty="0">
                          <a:solidFill>
                            <a:srgbClr val="000000"/>
                          </a:solidFill>
                          <a:effectLst/>
                          <a:latin typeface="Calibri" panose="020F0502020204030204" pitchFamily="34" charset="0"/>
                        </a:rPr>
                        <a:t>STEM Major Recruitment Program</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$4,500,000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mn-lt"/>
                        </a:rPr>
                        <a:t>$0</a:t>
                      </a:r>
                    </a:p>
                  </a:txBody>
                  <a:tcPr marL="9525" marR="9525" marT="9525" marB="0" anchor="b">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$4,500,000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- 100.00%</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662777976"/>
                  </a:ext>
                </a:extLst>
              </a:tr>
            </a:tbl>
          </a:graphicData>
        </a:graphic>
      </p:graphicFrame>
      <p:sp>
        <p:nvSpPr>
          <p:cNvPr id="3" name="Arrow: Right 2">
            <a:extLst>
              <a:ext uri="{FF2B5EF4-FFF2-40B4-BE49-F238E27FC236}">
                <a16:creationId xmlns:a16="http://schemas.microsoft.com/office/drawing/2014/main" id="{766D27EF-CD4D-1BB3-6EAB-71872380776E}"/>
              </a:ext>
            </a:extLst>
          </p:cNvPr>
          <p:cNvSpPr/>
          <p:nvPr/>
        </p:nvSpPr>
        <p:spPr>
          <a:xfrm rot="10800000">
            <a:off x="10217479" y="6241563"/>
            <a:ext cx="548640" cy="18288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urved Left 13">
            <a:extLst>
              <a:ext uri="{FF2B5EF4-FFF2-40B4-BE49-F238E27FC236}">
                <a16:creationId xmlns:a16="http://schemas.microsoft.com/office/drawing/2014/main" id="{F2A305BB-0E2E-E372-F442-562F431FBCF8}"/>
              </a:ext>
            </a:extLst>
          </p:cNvPr>
          <p:cNvSpPr/>
          <p:nvPr/>
        </p:nvSpPr>
        <p:spPr>
          <a:xfrm rot="776307">
            <a:off x="10439360" y="3660753"/>
            <a:ext cx="362031" cy="1673583"/>
          </a:xfrm>
          <a:prstGeom prst="curvedLeftArrow">
            <a:avLst/>
          </a:prstGeom>
          <a:solidFill>
            <a:srgbClr val="C00000"/>
          </a:solidFill>
          <a:ln w="95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Right 1">
            <a:extLst>
              <a:ext uri="{FF2B5EF4-FFF2-40B4-BE49-F238E27FC236}">
                <a16:creationId xmlns:a16="http://schemas.microsoft.com/office/drawing/2014/main" id="{3D52AEC1-B311-6C9F-47ED-AE78C7353BCA}"/>
              </a:ext>
            </a:extLst>
          </p:cNvPr>
          <p:cNvSpPr/>
          <p:nvPr/>
        </p:nvSpPr>
        <p:spPr>
          <a:xfrm rot="10800000">
            <a:off x="10217479" y="3593612"/>
            <a:ext cx="402896" cy="18288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7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0ABDF-C2E5-E2E8-357D-3CCC2300E178}"/>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7579BBC-73B6-7782-B25C-C3543D0B120F}"/>
              </a:ext>
            </a:extLst>
          </p:cNvPr>
          <p:cNvGraphicFramePr>
            <a:graphicFrameLocks noGrp="1"/>
          </p:cNvGraphicFramePr>
          <p:nvPr>
            <p:extLst>
              <p:ext uri="{D42A27DB-BD31-4B8C-83A1-F6EECF244321}">
                <p14:modId xmlns:p14="http://schemas.microsoft.com/office/powerpoint/2010/main" val="2972068865"/>
              </p:ext>
            </p:extLst>
          </p:nvPr>
        </p:nvGraphicFramePr>
        <p:xfrm>
          <a:off x="2133599" y="835025"/>
          <a:ext cx="7945693" cy="486872"/>
        </p:xfrm>
        <a:graphic>
          <a:graphicData uri="http://schemas.openxmlformats.org/drawingml/2006/table">
            <a:tbl>
              <a:tblPr/>
              <a:tblGrid>
                <a:gridCol w="3963542">
                  <a:extLst>
                    <a:ext uri="{9D8B030D-6E8A-4147-A177-3AD203B41FA5}">
                      <a16:colId xmlns:a16="http://schemas.microsoft.com/office/drawing/2014/main" val="385184485"/>
                    </a:ext>
                  </a:extLst>
                </a:gridCol>
                <a:gridCol w="1084556">
                  <a:extLst>
                    <a:ext uri="{9D8B030D-6E8A-4147-A177-3AD203B41FA5}">
                      <a16:colId xmlns:a16="http://schemas.microsoft.com/office/drawing/2014/main" val="2372909287"/>
                    </a:ext>
                  </a:extLst>
                </a:gridCol>
                <a:gridCol w="1084556">
                  <a:extLst>
                    <a:ext uri="{9D8B030D-6E8A-4147-A177-3AD203B41FA5}">
                      <a16:colId xmlns:a16="http://schemas.microsoft.com/office/drawing/2014/main" val="2984518694"/>
                    </a:ext>
                  </a:extLst>
                </a:gridCol>
                <a:gridCol w="1813039">
                  <a:extLst>
                    <a:ext uri="{9D8B030D-6E8A-4147-A177-3AD203B41FA5}">
                      <a16:colId xmlns:a16="http://schemas.microsoft.com/office/drawing/2014/main" val="781168085"/>
                    </a:ext>
                  </a:extLst>
                </a:gridCol>
              </a:tblGrid>
              <a:tr h="481974">
                <a:tc>
                  <a:txBody>
                    <a:bodyPr/>
                    <a:lstStyle/>
                    <a:p>
                      <a:pPr algn="ctr" fontAlgn="ctr"/>
                      <a:r>
                        <a:rPr lang="en-US" sz="1300" b="1" i="0" u="none" strike="noStrike" dirty="0">
                          <a:solidFill>
                            <a:srgbClr val="000000"/>
                          </a:solidFill>
                          <a:effectLst/>
                          <a:latin typeface="Calibri" panose="020F0502020204030204" pitchFamily="34" charset="0"/>
                        </a:rPr>
                        <a:t>Alabama Commission on Higher Education</a:t>
                      </a:r>
                      <a:br>
                        <a:rPr lang="en-US" sz="1300" b="1" i="0" u="none" strike="noStrike" dirty="0">
                          <a:solidFill>
                            <a:srgbClr val="000000"/>
                          </a:solidFill>
                          <a:effectLst/>
                          <a:latin typeface="Calibri" panose="020F0502020204030204" pitchFamily="34" charset="0"/>
                        </a:rPr>
                      </a:br>
                      <a:r>
                        <a:rPr lang="en-US" sz="1300" b="1" i="0" u="none" strike="noStrike" dirty="0">
                          <a:solidFill>
                            <a:srgbClr val="000000"/>
                          </a:solidFill>
                          <a:effectLst/>
                          <a:latin typeface="Calibri" panose="020F0502020204030204" pitchFamily="34" charset="0"/>
                        </a:rPr>
                        <a:t>Programs and Activities</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ctr" fontAlgn="ctr"/>
                      <a:r>
                        <a:rPr lang="en-US" sz="1300" b="1" i="0" u="none" strike="noStrike" dirty="0">
                          <a:solidFill>
                            <a:srgbClr val="000000"/>
                          </a:solidFill>
                          <a:effectLst/>
                          <a:latin typeface="Calibri" panose="020F0502020204030204" pitchFamily="34" charset="0"/>
                        </a:rPr>
                        <a:t>FY26</a:t>
                      </a:r>
                      <a:br>
                        <a:rPr lang="en-US" sz="1300" b="1" i="0" u="none" strike="noStrike" dirty="0">
                          <a:solidFill>
                            <a:srgbClr val="000000"/>
                          </a:solidFill>
                          <a:effectLst/>
                          <a:latin typeface="Calibri" panose="020F0502020204030204" pitchFamily="34" charset="0"/>
                        </a:rPr>
                      </a:br>
                      <a:r>
                        <a:rPr lang="en-US" sz="1300" b="1" i="0" u="none" strike="noStrike" dirty="0">
                          <a:solidFill>
                            <a:srgbClr val="000000"/>
                          </a:solidFill>
                          <a:effectLst/>
                          <a:latin typeface="Calibri" panose="020F0502020204030204" pitchFamily="34" charset="0"/>
                        </a:rPr>
                        <a:t>Enacted</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ctr" fontAlgn="ctr"/>
                      <a:r>
                        <a:rPr lang="en-US" sz="1300" b="1" i="0" u="none" strike="noStrike" dirty="0">
                          <a:solidFill>
                            <a:srgbClr val="000000"/>
                          </a:solidFill>
                          <a:effectLst/>
                          <a:latin typeface="Calibri" panose="020F0502020204030204" pitchFamily="34" charset="0"/>
                        </a:rPr>
                        <a:t>FY27</a:t>
                      </a:r>
                      <a:br>
                        <a:rPr lang="en-US" sz="1300" b="1" i="0" u="none" strike="noStrike" dirty="0">
                          <a:solidFill>
                            <a:srgbClr val="000000"/>
                          </a:solidFill>
                          <a:effectLst/>
                          <a:latin typeface="Calibri" panose="020F0502020204030204" pitchFamily="34" charset="0"/>
                        </a:rPr>
                      </a:br>
                      <a:r>
                        <a:rPr lang="en-US" sz="1300" b="1" i="0" u="none" strike="noStrike" dirty="0">
                          <a:solidFill>
                            <a:srgbClr val="000000"/>
                          </a:solidFill>
                          <a:effectLst/>
                          <a:latin typeface="Calibri" panose="020F0502020204030204" pitchFamily="34" charset="0"/>
                        </a:rPr>
                        <a:t>Enacted</a:t>
                      </a:r>
                    </a:p>
                  </a:txBody>
                  <a:tcPr marL="5529" marR="5529" marT="5529"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ctr" fontAlgn="ctr"/>
                      <a:r>
                        <a:rPr lang="en-US" sz="1300" b="1" i="0" u="none" strike="noStrike" dirty="0">
                          <a:solidFill>
                            <a:srgbClr val="000000"/>
                          </a:solidFill>
                          <a:effectLst/>
                          <a:latin typeface="Calibri" panose="020F0502020204030204" pitchFamily="34" charset="0"/>
                        </a:rPr>
                        <a:t>FY26 to FY27</a:t>
                      </a:r>
                      <a:br>
                        <a:rPr lang="en-US" sz="1300" b="1" i="0" u="none" strike="noStrike" dirty="0">
                          <a:solidFill>
                            <a:srgbClr val="000000"/>
                          </a:solidFill>
                          <a:effectLst/>
                          <a:latin typeface="Calibri" panose="020F0502020204030204" pitchFamily="34" charset="0"/>
                        </a:rPr>
                      </a:br>
                      <a:r>
                        <a:rPr lang="en-US" sz="1300" b="1" i="0" u="none" strike="noStrike" dirty="0">
                          <a:solidFill>
                            <a:srgbClr val="000000"/>
                          </a:solidFill>
                          <a:effectLst/>
                          <a:latin typeface="Calibri" panose="020F0502020204030204" pitchFamily="34" charset="0"/>
                        </a:rPr>
                        <a:t>Comparison</a:t>
                      </a:r>
                    </a:p>
                  </a:txBody>
                  <a:tcPr marL="90631" marR="90631" marT="45316" marB="45316"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extLst>
                  <a:ext uri="{0D108BD9-81ED-4DB2-BD59-A6C34878D82A}">
                    <a16:rowId xmlns:a16="http://schemas.microsoft.com/office/drawing/2014/main" val="1810932306"/>
                  </a:ext>
                </a:extLst>
              </a:tr>
            </a:tbl>
          </a:graphicData>
        </a:graphic>
      </p:graphicFrame>
      <p:sp>
        <p:nvSpPr>
          <p:cNvPr id="10" name="Slide Number Placeholder 1">
            <a:extLst>
              <a:ext uri="{FF2B5EF4-FFF2-40B4-BE49-F238E27FC236}">
                <a16:creationId xmlns:a16="http://schemas.microsoft.com/office/drawing/2014/main" id="{D86DFFEC-C215-6D39-CD73-65303B604AEA}"/>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1845D78B-1FA8-1CB1-F618-462CA41F08BD}"/>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graphicFrame>
        <p:nvGraphicFramePr>
          <p:cNvPr id="2" name="Table 1">
            <a:extLst>
              <a:ext uri="{FF2B5EF4-FFF2-40B4-BE49-F238E27FC236}">
                <a16:creationId xmlns:a16="http://schemas.microsoft.com/office/drawing/2014/main" id="{5AFD317E-C054-5EFF-3BEB-8B6B88A45575}"/>
              </a:ext>
            </a:extLst>
          </p:cNvPr>
          <p:cNvGraphicFramePr>
            <a:graphicFrameLocks noGrp="1"/>
          </p:cNvGraphicFramePr>
          <p:nvPr>
            <p:extLst>
              <p:ext uri="{D42A27DB-BD31-4B8C-83A1-F6EECF244321}">
                <p14:modId xmlns:p14="http://schemas.microsoft.com/office/powerpoint/2010/main" val="2277694494"/>
              </p:ext>
            </p:extLst>
          </p:nvPr>
        </p:nvGraphicFramePr>
        <p:xfrm>
          <a:off x="2134520" y="1320164"/>
          <a:ext cx="7943851" cy="4371426"/>
        </p:xfrm>
        <a:graphic>
          <a:graphicData uri="http://schemas.openxmlformats.org/drawingml/2006/table">
            <a:tbl>
              <a:tblPr/>
              <a:tblGrid>
                <a:gridCol w="3962401">
                  <a:extLst>
                    <a:ext uri="{9D8B030D-6E8A-4147-A177-3AD203B41FA5}">
                      <a16:colId xmlns:a16="http://schemas.microsoft.com/office/drawing/2014/main" val="1505893359"/>
                    </a:ext>
                  </a:extLst>
                </a:gridCol>
                <a:gridCol w="1085850">
                  <a:extLst>
                    <a:ext uri="{9D8B030D-6E8A-4147-A177-3AD203B41FA5}">
                      <a16:colId xmlns:a16="http://schemas.microsoft.com/office/drawing/2014/main" val="1503623052"/>
                    </a:ext>
                  </a:extLst>
                </a:gridCol>
                <a:gridCol w="1085850">
                  <a:extLst>
                    <a:ext uri="{9D8B030D-6E8A-4147-A177-3AD203B41FA5}">
                      <a16:colId xmlns:a16="http://schemas.microsoft.com/office/drawing/2014/main" val="4135381075"/>
                    </a:ext>
                  </a:extLst>
                </a:gridCol>
                <a:gridCol w="1078992">
                  <a:extLst>
                    <a:ext uri="{9D8B030D-6E8A-4147-A177-3AD203B41FA5}">
                      <a16:colId xmlns:a16="http://schemas.microsoft.com/office/drawing/2014/main" val="335657962"/>
                    </a:ext>
                  </a:extLst>
                </a:gridCol>
                <a:gridCol w="730758">
                  <a:extLst>
                    <a:ext uri="{9D8B030D-6E8A-4147-A177-3AD203B41FA5}">
                      <a16:colId xmlns:a16="http://schemas.microsoft.com/office/drawing/2014/main" val="3520435111"/>
                    </a:ext>
                  </a:extLst>
                </a:gridCol>
              </a:tblGrid>
              <a:tr h="182880">
                <a:tc>
                  <a:txBody>
                    <a:bodyPr/>
                    <a:lstStyle/>
                    <a:p>
                      <a:pPr algn="l" fontAlgn="ctr"/>
                      <a:r>
                        <a:rPr lang="en-US" sz="1200" b="1" i="0" u="none" strike="noStrike" dirty="0">
                          <a:solidFill>
                            <a:srgbClr val="000000"/>
                          </a:solidFill>
                          <a:effectLst/>
                          <a:latin typeface="Calibri" panose="020F0502020204030204" pitchFamily="34" charset="0"/>
                        </a:rPr>
                        <a:t>Support of State Universities Programs</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$6,491,283</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$6,491,283</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extLst>
                  <a:ext uri="{0D108BD9-81ED-4DB2-BD59-A6C34878D82A}">
                    <a16:rowId xmlns:a16="http://schemas.microsoft.com/office/drawing/2014/main" val="1983810064"/>
                  </a:ext>
                </a:extLst>
              </a:tr>
              <a:tr h="182880">
                <a:tc>
                  <a:txBody>
                    <a:bodyPr/>
                    <a:lstStyle/>
                    <a:p>
                      <a:pPr algn="l" fontAlgn="ctr"/>
                      <a:r>
                        <a:rPr lang="en-US" sz="1200" b="0" i="0" u="none" strike="noStrike" dirty="0">
                          <a:solidFill>
                            <a:srgbClr val="000000"/>
                          </a:solidFill>
                          <a:effectLst/>
                          <a:latin typeface="Calibri" panose="020F0502020204030204" pitchFamily="34" charset="0"/>
                        </a:rPr>
                        <a:t>AALGA - for McIntire-Stennis Forestry</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$539,524</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$539,524</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554498160"/>
                  </a:ext>
                </a:extLst>
              </a:tr>
              <a:tr h="182880">
                <a:tc>
                  <a:txBody>
                    <a:bodyPr/>
                    <a:lstStyle/>
                    <a:p>
                      <a:pPr algn="l" fontAlgn="ctr"/>
                      <a:r>
                        <a:rPr lang="en-US" sz="1200" b="0" i="0" u="none" strike="noStrike" dirty="0">
                          <a:solidFill>
                            <a:srgbClr val="000000"/>
                          </a:solidFill>
                          <a:effectLst/>
                          <a:latin typeface="Calibri" panose="020F0502020204030204" pitchFamily="34" charset="0"/>
                        </a:rPr>
                        <a:t>Agricultural Land Grant Alliance Program</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$5,006,831</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$5,006,831</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4076741527"/>
                  </a:ext>
                </a:extLst>
              </a:tr>
              <a:tr h="182880">
                <a:tc>
                  <a:txBody>
                    <a:bodyPr/>
                    <a:lstStyle/>
                    <a:p>
                      <a:pPr algn="l" fontAlgn="ctr"/>
                      <a:r>
                        <a:rPr lang="en-US" sz="1200" b="0" i="0" u="none" strike="noStrike" dirty="0">
                          <a:solidFill>
                            <a:srgbClr val="000000"/>
                          </a:solidFill>
                          <a:effectLst/>
                          <a:latin typeface="Calibri" panose="020F0502020204030204" pitchFamily="34" charset="0"/>
                        </a:rPr>
                        <a:t>AALGA - Tuskegee University</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$944,928</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$944,928</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696571344"/>
                  </a:ext>
                </a:extLst>
              </a:tr>
              <a:tr h="182880">
                <a:tc>
                  <a:txBody>
                    <a:bodyPr/>
                    <a:lstStyle/>
                    <a:p>
                      <a:pPr algn="l" fontAlgn="ctr"/>
                      <a:r>
                        <a:rPr lang="en-US" sz="1200" b="1" i="0" u="none" strike="noStrike" dirty="0">
                          <a:solidFill>
                            <a:srgbClr val="000000"/>
                          </a:solidFill>
                          <a:effectLst/>
                          <a:latin typeface="Calibri" panose="020F0502020204030204" pitchFamily="34" charset="0"/>
                        </a:rPr>
                        <a:t>Support of Other State Programs</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$18,548,120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$19,410,376</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$862,256</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4.65%</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extLst>
                  <a:ext uri="{0D108BD9-81ED-4DB2-BD59-A6C34878D82A}">
                    <a16:rowId xmlns:a16="http://schemas.microsoft.com/office/drawing/2014/main" val="3115994850"/>
                  </a:ext>
                </a:extLst>
              </a:tr>
              <a:tr h="182880">
                <a:tc>
                  <a:txBody>
                    <a:bodyPr/>
                    <a:lstStyle/>
                    <a:p>
                      <a:pPr algn="l" fontAlgn="ctr"/>
                      <a:r>
                        <a:rPr lang="en-US" sz="1200" b="0" i="0" u="none" strike="noStrike" dirty="0">
                          <a:solidFill>
                            <a:srgbClr val="000000"/>
                          </a:solidFill>
                          <a:effectLst/>
                          <a:latin typeface="Calibri" panose="020F0502020204030204" pitchFamily="34" charset="0"/>
                        </a:rPr>
                        <a:t>AKEEP Education and Teacher Recruitment Partnership (ALIEEP)</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$400,000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$400,000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- 100.00%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183446153"/>
                  </a:ext>
                </a:extLst>
              </a:tr>
              <a:tr h="182880">
                <a:tc>
                  <a:txBody>
                    <a:bodyPr/>
                    <a:lstStyle/>
                    <a:p>
                      <a:pPr algn="l" fontAlgn="ctr"/>
                      <a:r>
                        <a:rPr lang="en-US" sz="1200" b="0" i="0" u="none" strike="noStrike" dirty="0">
                          <a:solidFill>
                            <a:srgbClr val="000000"/>
                          </a:solidFill>
                          <a:effectLst/>
                          <a:latin typeface="Calibri" panose="020F0502020204030204" pitchFamily="34" charset="0"/>
                        </a:rPr>
                        <a:t>Adaptive and Disability Sports Education</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547229162"/>
                  </a:ext>
                </a:extLst>
              </a:tr>
              <a:tr h="182880">
                <a:tc>
                  <a:txBody>
                    <a:bodyPr/>
                    <a:lstStyle/>
                    <a:p>
                      <a:pPr algn="l" fontAlgn="ctr"/>
                      <a:r>
                        <a:rPr lang="en-US" sz="1200" b="0" i="0" u="none" strike="noStrike" dirty="0">
                          <a:solidFill>
                            <a:srgbClr val="000000"/>
                          </a:solidFill>
                          <a:effectLst/>
                          <a:latin typeface="Calibri" panose="020F0502020204030204" pitchFamily="34" charset="0"/>
                        </a:rPr>
                        <a:t>Alabama Civil Air Patrol</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$155,000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$155,000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24.00%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754715460"/>
                  </a:ext>
                </a:extLst>
              </a:tr>
              <a:tr h="182880">
                <a:tc>
                  <a:txBody>
                    <a:bodyPr/>
                    <a:lstStyle/>
                    <a:p>
                      <a:pPr algn="l" fontAlgn="ctr"/>
                      <a:r>
                        <a:rPr lang="en-US" sz="1200" b="0" i="0" u="none" strike="noStrike" dirty="0">
                          <a:solidFill>
                            <a:srgbClr val="000000"/>
                          </a:solidFill>
                          <a:effectLst/>
                          <a:latin typeface="Calibri" panose="020F0502020204030204" pitchFamily="34" charset="0"/>
                        </a:rPr>
                        <a:t>Alabama Forestry Commission Education Program</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610077620"/>
                  </a:ext>
                </a:extLst>
              </a:tr>
              <a:tr h="182880">
                <a:tc>
                  <a:txBody>
                    <a:bodyPr/>
                    <a:lstStyle/>
                    <a:p>
                      <a:pPr algn="l" fontAlgn="ctr"/>
                      <a:r>
                        <a:rPr lang="en-US" sz="1200" b="0" i="0" u="none" strike="noStrike" dirty="0">
                          <a:solidFill>
                            <a:srgbClr val="000000"/>
                          </a:solidFill>
                          <a:effectLst/>
                          <a:latin typeface="Calibri" panose="020F0502020204030204" pitchFamily="34" charset="0"/>
                        </a:rPr>
                        <a:t>Alabama Forestry Foundation Blackbelt Initiative</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$532,000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$532,000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16300940"/>
                  </a:ext>
                </a:extLst>
              </a:tr>
              <a:tr h="182880">
                <a:tc>
                  <a:txBody>
                    <a:bodyPr/>
                    <a:lstStyle/>
                    <a:p>
                      <a:pPr algn="l" fontAlgn="ctr"/>
                      <a:r>
                        <a:rPr lang="en-US" sz="1200" b="0" i="0" u="none" strike="noStrike" dirty="0">
                          <a:solidFill>
                            <a:srgbClr val="000000"/>
                          </a:solidFill>
                          <a:effectLst/>
                          <a:latin typeface="Calibri" panose="020F0502020204030204" pitchFamily="34" charset="0"/>
                        </a:rPr>
                        <a:t>Alabama Recruit and Retain Urban/Rural Teachers </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$700,000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$700,000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- 100.00%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585198678"/>
                  </a:ext>
                </a:extLst>
              </a:tr>
              <a:tr h="182880">
                <a:tc>
                  <a:txBody>
                    <a:bodyPr/>
                    <a:lstStyle/>
                    <a:p>
                      <a:pPr algn="l" fontAlgn="ctr"/>
                      <a:r>
                        <a:rPr lang="en-US" sz="1200" b="0" i="0" u="none" strike="noStrike" dirty="0">
                          <a:solidFill>
                            <a:srgbClr val="000000"/>
                          </a:solidFill>
                          <a:effectLst/>
                          <a:latin typeface="Calibri" panose="020F0502020204030204" pitchFamily="34" charset="0"/>
                        </a:rPr>
                        <a:t>Alabama Trails Commission</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$340,000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$340,000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26726945"/>
                  </a:ext>
                </a:extLst>
              </a:tr>
              <a:tr h="182880">
                <a:tc>
                  <a:txBody>
                    <a:bodyPr/>
                    <a:lstStyle/>
                    <a:p>
                      <a:pPr algn="l" fontAlgn="ctr"/>
                      <a:r>
                        <a:rPr lang="en-US" sz="1200" b="0" i="0" u="none" strike="noStrike" dirty="0">
                          <a:solidFill>
                            <a:srgbClr val="000000"/>
                          </a:solidFill>
                          <a:effectLst/>
                          <a:latin typeface="Calibri" panose="020F0502020204030204" pitchFamily="34" charset="0"/>
                        </a:rPr>
                        <a:t>Black Belt Adventures</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$475,000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$25,000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5.26%</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873524118"/>
                  </a:ext>
                </a:extLst>
              </a:tr>
              <a:tr h="182880">
                <a:tc>
                  <a:txBody>
                    <a:bodyPr/>
                    <a:lstStyle/>
                    <a:p>
                      <a:pPr algn="l" fontAlgn="ctr"/>
                      <a:r>
                        <a:rPr lang="en-US" sz="1200" b="0" i="0" u="none" strike="noStrike" dirty="0">
                          <a:solidFill>
                            <a:srgbClr val="000000"/>
                          </a:solidFill>
                          <a:effectLst/>
                          <a:latin typeface="Calibri" panose="020F0502020204030204" pitchFamily="34" charset="0"/>
                        </a:rPr>
                        <a:t>Black Belt Treasures</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$350,000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$350,000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611719785"/>
                  </a:ext>
                </a:extLst>
              </a:tr>
              <a:tr h="182880">
                <a:tc>
                  <a:txBody>
                    <a:bodyPr/>
                    <a:lstStyle/>
                    <a:p>
                      <a:pPr algn="l" fontAlgn="ctr"/>
                      <a:r>
                        <a:rPr lang="en-US" sz="1200" b="0" i="0" u="none" strike="noStrike" dirty="0">
                          <a:solidFill>
                            <a:srgbClr val="000000"/>
                          </a:solidFill>
                          <a:effectLst/>
                          <a:latin typeface="Calibri" panose="020F0502020204030204" pitchFamily="34" charset="0"/>
                        </a:rPr>
                        <a:t>Motorsports Hall of Fame</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484953137"/>
                  </a:ext>
                </a:extLst>
              </a:tr>
              <a:tr h="182880">
                <a:tc>
                  <a:txBody>
                    <a:bodyPr/>
                    <a:lstStyle/>
                    <a:p>
                      <a:pPr algn="l" fontAlgn="ctr"/>
                      <a:r>
                        <a:rPr lang="en-US" sz="1200" b="0" i="0" u="none" strike="noStrike" dirty="0">
                          <a:solidFill>
                            <a:srgbClr val="000000"/>
                          </a:solidFill>
                          <a:effectLst/>
                          <a:latin typeface="Calibri" panose="020F0502020204030204" pitchFamily="34" charset="0"/>
                        </a:rPr>
                        <a:t>National Computer Forensics Institute</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$650,000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$650,000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769919015"/>
                  </a:ext>
                </a:extLst>
              </a:tr>
              <a:tr h="182880">
                <a:tc>
                  <a:txBody>
                    <a:bodyPr/>
                    <a:lstStyle/>
                    <a:p>
                      <a:pPr algn="l" fontAlgn="ctr"/>
                      <a:r>
                        <a:rPr lang="en-US" sz="1200" b="0" i="0" u="none" strike="noStrike" dirty="0">
                          <a:solidFill>
                            <a:srgbClr val="000000"/>
                          </a:solidFill>
                          <a:effectLst/>
                          <a:latin typeface="Calibri" panose="020F0502020204030204" pitchFamily="34" charset="0"/>
                        </a:rPr>
                        <a:t>Resource Conservation and Development Program (RC&amp;D)</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$8,962,744</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$10,500,000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$1,537,256</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17.15%</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5350688"/>
                  </a:ext>
                </a:extLst>
              </a:tr>
              <a:tr h="182880">
                <a:tc>
                  <a:txBody>
                    <a:bodyPr/>
                    <a:lstStyle/>
                    <a:p>
                      <a:pPr algn="l" fontAlgn="ctr"/>
                      <a:r>
                        <a:rPr lang="en-US" sz="1200" b="0" i="0" u="none" strike="noStrike" dirty="0">
                          <a:solidFill>
                            <a:srgbClr val="000000"/>
                          </a:solidFill>
                          <a:effectLst/>
                          <a:latin typeface="Calibri" panose="020F0502020204030204" pitchFamily="34" charset="0"/>
                        </a:rPr>
                        <a:t>Soil and Water Conservation Committee Program</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$3,023,376</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$3,023,376</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93458731"/>
                  </a:ext>
                </a:extLst>
              </a:tr>
              <a:tr h="182880">
                <a:tc>
                  <a:txBody>
                    <a:bodyPr/>
                    <a:lstStyle/>
                    <a:p>
                      <a:pPr algn="l" fontAlgn="ctr"/>
                      <a:r>
                        <a:rPr lang="en-US" sz="1200" b="0" i="0" u="none" strike="noStrike" dirty="0">
                          <a:solidFill>
                            <a:srgbClr val="000000"/>
                          </a:solidFill>
                          <a:effectLst/>
                          <a:latin typeface="Calibri" panose="020F0502020204030204" pitchFamily="34" charset="0"/>
                        </a:rPr>
                        <a:t>Humanities Foundation</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$300,000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748547725"/>
                  </a:ext>
                </a:extLst>
              </a:tr>
              <a:tr h="182880">
                <a:tc>
                  <a:txBody>
                    <a:bodyPr/>
                    <a:lstStyle/>
                    <a:p>
                      <a:pPr algn="l" fontAlgn="ctr"/>
                      <a:r>
                        <a:rPr lang="en-US" sz="1200" b="0" i="0" u="none" strike="noStrike" dirty="0">
                          <a:solidFill>
                            <a:srgbClr val="000000"/>
                          </a:solidFill>
                          <a:effectLst/>
                          <a:latin typeface="Calibri" panose="020F0502020204030204" pitchFamily="34" charset="0"/>
                        </a:rPr>
                        <a:t>USS Alabama Battleship</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$1,550,000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$1,750,000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12.90%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319568088"/>
                  </a:ext>
                </a:extLst>
              </a:tr>
              <a:tr h="182880">
                <a:tc>
                  <a:txBody>
                    <a:bodyPr/>
                    <a:lstStyle/>
                    <a:p>
                      <a:pPr algn="l" fontAlgn="ctr"/>
                      <a:r>
                        <a:rPr lang="en-US" sz="1200" b="0" i="0" u="none" strike="noStrike" dirty="0">
                          <a:solidFill>
                            <a:srgbClr val="000000"/>
                          </a:solidFill>
                          <a:effectLst/>
                          <a:latin typeface="Calibri" panose="020F0502020204030204" pitchFamily="34" charset="0"/>
                        </a:rPr>
                        <a:t>HBCU Cares</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$650,000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$650,000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 $0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840670724"/>
                  </a:ext>
                </a:extLst>
              </a:tr>
              <a:tr h="182880">
                <a:tc>
                  <a:txBody>
                    <a:bodyPr/>
                    <a:lstStyle/>
                    <a:p>
                      <a:pPr algn="l" fontAlgn="ctr"/>
                      <a:r>
                        <a:rPr lang="en-US" sz="1200" b="0" i="0" u="none" strike="noStrike" dirty="0">
                          <a:solidFill>
                            <a:srgbClr val="000000"/>
                          </a:solidFill>
                          <a:effectLst/>
                          <a:latin typeface="Calibri" panose="020F0502020204030204" pitchFamily="34" charset="0"/>
                        </a:rPr>
                        <a:t>Alabama HBCU Consortium</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Calibri" panose="020F0502020204030204" pitchFamily="34" charset="0"/>
                        </a:rPr>
                        <a:t>$200,000</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tc>
                  <a:txBody>
                    <a:bodyPr/>
                    <a:lstStyle/>
                    <a:p>
                      <a:pPr algn="r" fontAlgn="ctr"/>
                      <a:endParaRPr lang="en-US" sz="1200" b="0" i="0" u="none" strike="noStrike" dirty="0">
                        <a:solidFill>
                          <a:srgbClr val="000000"/>
                        </a:solidFill>
                        <a:effectLst/>
                        <a:latin typeface="Calibri" panose="020F0502020204030204" pitchFamily="34" charset="0"/>
                      </a:endParaRP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961255436"/>
                  </a:ext>
                </a:extLst>
              </a:tr>
              <a:tr h="182880">
                <a:tc>
                  <a:txBody>
                    <a:bodyPr/>
                    <a:lstStyle/>
                    <a:p>
                      <a:pPr algn="l" fontAlgn="ctr"/>
                      <a:r>
                        <a:rPr lang="en-US" sz="1200" b="1" i="0" u="none" strike="noStrike" dirty="0">
                          <a:solidFill>
                            <a:srgbClr val="000000"/>
                          </a:solidFill>
                          <a:effectLst/>
                          <a:latin typeface="Calibri" panose="020F0502020204030204" pitchFamily="34" charset="0"/>
                        </a:rPr>
                        <a:t>Total ACHE ETF</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$85,240,163</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$80,151,137</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 $5,089,026</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tc>
                  <a:txBody>
                    <a:bodyPr/>
                    <a:lstStyle/>
                    <a:p>
                      <a:pPr algn="r" fontAlgn="ctr"/>
                      <a:r>
                        <a:rPr lang="en-US" sz="1200" b="1" i="0" u="none" strike="noStrike" dirty="0">
                          <a:solidFill>
                            <a:srgbClr val="000000"/>
                          </a:solidFill>
                          <a:effectLst/>
                          <a:latin typeface="Calibri" panose="020F0502020204030204" pitchFamily="34" charset="0"/>
                        </a:rPr>
                        <a:t>- 5.97%</a:t>
                      </a:r>
                    </a:p>
                  </a:txBody>
                  <a:tcPr marL="7182" marR="7182" marT="7182" marB="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A9D08E"/>
                    </a:solidFill>
                  </a:tcPr>
                </a:tc>
                <a:extLst>
                  <a:ext uri="{0D108BD9-81ED-4DB2-BD59-A6C34878D82A}">
                    <a16:rowId xmlns:a16="http://schemas.microsoft.com/office/drawing/2014/main" val="1908005674"/>
                  </a:ext>
                </a:extLst>
              </a:tr>
            </a:tbl>
          </a:graphicData>
        </a:graphic>
      </p:graphicFrame>
      <p:sp>
        <p:nvSpPr>
          <p:cNvPr id="3" name="Title 1">
            <a:extLst>
              <a:ext uri="{FF2B5EF4-FFF2-40B4-BE49-F238E27FC236}">
                <a16:creationId xmlns:a16="http://schemas.microsoft.com/office/drawing/2014/main" id="{D9B752C0-7FF0-6D4F-318D-A77B6F7B9BFF}"/>
              </a:ext>
            </a:extLst>
          </p:cNvPr>
          <p:cNvSpPr txBox="1">
            <a:spLocks/>
          </p:cNvSpPr>
          <p:nvPr/>
        </p:nvSpPr>
        <p:spPr>
          <a:xfrm>
            <a:off x="7620" y="89535"/>
            <a:ext cx="1217676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Act </a:t>
            </a:r>
            <a:r>
              <a:rPr lang="en-US" b="1" dirty="0">
                <a:solidFill>
                  <a:srgbClr val="4472C4"/>
                </a:solidFill>
                <a:latin typeface="Calibri" panose="020F0502020204030204" pitchFamily="34" charset="0"/>
                <a:ea typeface="Calibri" panose="020F0502020204030204" pitchFamily="34" charset="0"/>
              </a:rPr>
              <a:t>2026-380</a:t>
            </a: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 ACHE ETF Budget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endParaRPr>
          </a:p>
        </p:txBody>
      </p:sp>
      <p:sp>
        <p:nvSpPr>
          <p:cNvPr id="4" name="Arrow: Right 3">
            <a:extLst>
              <a:ext uri="{FF2B5EF4-FFF2-40B4-BE49-F238E27FC236}">
                <a16:creationId xmlns:a16="http://schemas.microsoft.com/office/drawing/2014/main" id="{1408974F-24DF-36A6-4B6C-777B8FC821D9}"/>
              </a:ext>
            </a:extLst>
          </p:cNvPr>
          <p:cNvSpPr/>
          <p:nvPr/>
        </p:nvSpPr>
        <p:spPr>
          <a:xfrm rot="10800000">
            <a:off x="10204779" y="2272813"/>
            <a:ext cx="548640" cy="18288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B65C882-D49E-7844-78E0-42D5FC7D7A75}"/>
              </a:ext>
            </a:extLst>
          </p:cNvPr>
          <p:cNvSpPr/>
          <p:nvPr/>
        </p:nvSpPr>
        <p:spPr>
          <a:xfrm rot="10800000">
            <a:off x="10204779" y="3206263"/>
            <a:ext cx="548640" cy="18288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D1FE7E5-85C6-2622-E9AE-42313134389B}"/>
              </a:ext>
            </a:extLst>
          </p:cNvPr>
          <p:cNvSpPr/>
          <p:nvPr/>
        </p:nvSpPr>
        <p:spPr>
          <a:xfrm rot="10800000">
            <a:off x="10204779" y="5314463"/>
            <a:ext cx="548640" cy="18288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7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287031"/>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tab pos="688975" algn="l"/>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III. Approval of Agenda</a:t>
            </a:r>
          </a:p>
        </p:txBody>
      </p:sp>
      <p:sp>
        <p:nvSpPr>
          <p:cNvPr id="6" name="Rectangle 5"/>
          <p:cNvSpPr/>
          <p:nvPr/>
        </p:nvSpPr>
        <p:spPr>
          <a:xfrm>
            <a:off x="5073390" y="2909330"/>
            <a:ext cx="5973788"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400" cap="none" spc="0" normalizeH="0" baseline="0" noProof="0" dirty="0">
                <a:ln>
                  <a:noFill/>
                </a:ln>
                <a:solidFill>
                  <a:srgbClr val="000000"/>
                </a:solidFill>
                <a:effectLst/>
                <a:uLnTx/>
                <a:uFillTx/>
                <a:latin typeface="Calibri" panose="020F0502020204030204"/>
                <a:ea typeface="+mn-ea"/>
                <a:cs typeface="+mn-cs"/>
              </a:rPr>
              <a:t>Commission Meeting Agenda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400" cap="none" spc="0" normalizeH="0" baseline="0" noProof="0" dirty="0">
                <a:ln>
                  <a:noFill/>
                </a:ln>
                <a:solidFill>
                  <a:srgbClr val="000000"/>
                </a:solidFill>
                <a:effectLst/>
                <a:uLnTx/>
                <a:uFillTx/>
                <a:latin typeface="Calibri" panose="020F0502020204030204"/>
                <a:ea typeface="+mn-ea"/>
                <a:cs typeface="+mn-cs"/>
              </a:rPr>
              <a:t>of June 12, 2026</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E951EEE-1914-4387-943F-4BFEEE6D8CC2}"/>
              </a:ext>
            </a:extLst>
          </p:cNvPr>
          <p:cNvPicPr>
            <a:picLocks noChangeAspect="1"/>
          </p:cNvPicPr>
          <p:nvPr/>
        </p:nvPicPr>
        <p:blipFill>
          <a:blip r:embed="rId2"/>
          <a:stretch>
            <a:fillRect/>
          </a:stretch>
        </p:blipFill>
        <p:spPr>
          <a:xfrm>
            <a:off x="2350763" y="1889894"/>
            <a:ext cx="2652290" cy="3309837"/>
          </a:xfrm>
          <a:prstGeom prst="rect">
            <a:avLst/>
          </a:prstGeom>
        </p:spPr>
      </p:pic>
      <p:sp>
        <p:nvSpPr>
          <p:cNvPr id="5" name="Slide Number Placeholder 1">
            <a:extLst>
              <a:ext uri="{FF2B5EF4-FFF2-40B4-BE49-F238E27FC236}">
                <a16:creationId xmlns:a16="http://schemas.microsoft.com/office/drawing/2014/main" id="{381F0FE7-2180-4901-A654-E094BA32DC2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0F4A1A8-91E1-4614-7F39-5684C1539343}"/>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A5E43-4EF7-E511-9247-E9FC30650B0D}"/>
            </a:ext>
          </a:extLst>
        </p:cNvPr>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04FAD026-D8AE-3BC3-68D8-1FB27FDD00E1}"/>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51BD6C5-FF7D-B656-9B26-CB43BD335E8C}"/>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graphicFrame>
        <p:nvGraphicFramePr>
          <p:cNvPr id="6" name="Table 5">
            <a:extLst>
              <a:ext uri="{FF2B5EF4-FFF2-40B4-BE49-F238E27FC236}">
                <a16:creationId xmlns:a16="http://schemas.microsoft.com/office/drawing/2014/main" id="{264C6773-4F63-1C9A-E81E-C1BC177EEE41}"/>
              </a:ext>
            </a:extLst>
          </p:cNvPr>
          <p:cNvGraphicFramePr>
            <a:graphicFrameLocks noGrp="1"/>
          </p:cNvGraphicFramePr>
          <p:nvPr>
            <p:extLst>
              <p:ext uri="{D42A27DB-BD31-4B8C-83A1-F6EECF244321}">
                <p14:modId xmlns:p14="http://schemas.microsoft.com/office/powerpoint/2010/main" val="1217883274"/>
              </p:ext>
            </p:extLst>
          </p:nvPr>
        </p:nvGraphicFramePr>
        <p:xfrm>
          <a:off x="3685890" y="1532059"/>
          <a:ext cx="4820221" cy="3017520"/>
        </p:xfrm>
        <a:graphic>
          <a:graphicData uri="http://schemas.openxmlformats.org/drawingml/2006/table">
            <a:tbl>
              <a:tblPr/>
              <a:tblGrid>
                <a:gridCol w="3714224">
                  <a:extLst>
                    <a:ext uri="{9D8B030D-6E8A-4147-A177-3AD203B41FA5}">
                      <a16:colId xmlns:a16="http://schemas.microsoft.com/office/drawing/2014/main" val="3673904235"/>
                    </a:ext>
                  </a:extLst>
                </a:gridCol>
                <a:gridCol w="1105997">
                  <a:extLst>
                    <a:ext uri="{9D8B030D-6E8A-4147-A177-3AD203B41FA5}">
                      <a16:colId xmlns:a16="http://schemas.microsoft.com/office/drawing/2014/main" val="2088898007"/>
                    </a:ext>
                  </a:extLst>
                </a:gridCol>
              </a:tblGrid>
              <a:tr h="274320">
                <a:tc>
                  <a:txBody>
                    <a:bodyPr/>
                    <a:lstStyle/>
                    <a:p>
                      <a:pPr algn="l" fontAlgn="b">
                        <a:buNone/>
                      </a:pPr>
                      <a:r>
                        <a:rPr lang="en-US" sz="1200" b="0" i="0" u="none" strike="noStrike" dirty="0">
                          <a:solidFill>
                            <a:srgbClr val="000000"/>
                          </a:solidFill>
                          <a:effectLst/>
                          <a:latin typeface="Calibri" panose="020F0502020204030204" pitchFamily="34" charset="0"/>
                        </a:rPr>
                        <a:t>   Alabama Battleship</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4118452"/>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North Alabama Agriplex</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5352890"/>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Alabama Veterinary Hospital - Birmingham Zoo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0931235"/>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Tuskegee University - Deferred Maintenance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$1,250,992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7807402"/>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Tuskegee University - Kellog Conference Center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$1,500,000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482010"/>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Talladega College - Deferred Maintenance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$62,968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485077"/>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North Alabama Land Trust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$250,000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1718824"/>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Sweet Trails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$1,000,000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6678966"/>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Selma University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7903068"/>
                  </a:ext>
                </a:extLst>
              </a:tr>
              <a:tr h="274320">
                <a:tc>
                  <a:txBody>
                    <a:bodyPr/>
                    <a:lstStyle/>
                    <a:p>
                      <a:pPr algn="l" fontAlgn="b">
                        <a:buNone/>
                      </a:pPr>
                      <a:r>
                        <a:rPr lang="en-US" sz="1200" b="0" i="0" u="none" strike="noStrike" dirty="0">
                          <a:solidFill>
                            <a:srgbClr val="000000"/>
                          </a:solidFill>
                          <a:effectLst/>
                          <a:latin typeface="Calibri" panose="020F0502020204030204" pitchFamily="34" charset="0"/>
                        </a:rPr>
                        <a:t>   Tennessee Riverline Program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$185,000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6140281"/>
                  </a:ext>
                </a:extLst>
              </a:tr>
              <a:tr h="274320">
                <a:tc>
                  <a:txBody>
                    <a:bodyPr/>
                    <a:lstStyle/>
                    <a:p>
                      <a:pPr algn="ctr" fontAlgn="ctr"/>
                      <a:r>
                        <a:rPr lang="en-US" sz="1300" b="1" i="0" u="none" strike="noStrike" dirty="0">
                          <a:solidFill>
                            <a:srgbClr val="000000"/>
                          </a:solidFill>
                          <a:effectLst/>
                          <a:latin typeface="Calibri" panose="020F0502020204030204" pitchFamily="34" charset="0"/>
                        </a:rPr>
                        <a:t>Total 2026 Supplemental Appropriation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fontAlgn="ctr"/>
                      <a:r>
                        <a:rPr lang="en-US" sz="1300" b="1" i="0" u="none" strike="noStrike" dirty="0">
                          <a:solidFill>
                            <a:srgbClr val="000000"/>
                          </a:solidFill>
                          <a:effectLst/>
                          <a:latin typeface="Calibri" panose="020F0502020204030204" pitchFamily="34" charset="0"/>
                        </a:rPr>
                        <a:t>$8,848,960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240200626"/>
                  </a:ext>
                </a:extLst>
              </a:tr>
            </a:tbl>
          </a:graphicData>
        </a:graphic>
      </p:graphicFrame>
      <p:sp>
        <p:nvSpPr>
          <p:cNvPr id="8" name="Title 1">
            <a:extLst>
              <a:ext uri="{FF2B5EF4-FFF2-40B4-BE49-F238E27FC236}">
                <a16:creationId xmlns:a16="http://schemas.microsoft.com/office/drawing/2014/main" id="{8F63DD4B-029A-CA62-F2E5-792CE9F88B60}"/>
              </a:ext>
            </a:extLst>
          </p:cNvPr>
          <p:cNvSpPr txBox="1">
            <a:spLocks/>
          </p:cNvSpPr>
          <p:nvPr/>
        </p:nvSpPr>
        <p:spPr>
          <a:xfrm>
            <a:off x="7620" y="89535"/>
            <a:ext cx="1217676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j-cs"/>
              </a:rPr>
              <a:t>ACT 2026-599</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ACHE 2026 Supplemental Appropriation</a:t>
            </a:r>
          </a:p>
        </p:txBody>
      </p:sp>
      <p:sp>
        <p:nvSpPr>
          <p:cNvPr id="2" name="Arrow: Right 1">
            <a:extLst>
              <a:ext uri="{FF2B5EF4-FFF2-40B4-BE49-F238E27FC236}">
                <a16:creationId xmlns:a16="http://schemas.microsoft.com/office/drawing/2014/main" id="{6577AFF3-BC51-1363-6EBF-2B848422C633}"/>
              </a:ext>
            </a:extLst>
          </p:cNvPr>
          <p:cNvSpPr/>
          <p:nvPr/>
        </p:nvSpPr>
        <p:spPr>
          <a:xfrm>
            <a:off x="2989828" y="3505319"/>
            <a:ext cx="548640" cy="18288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95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32116F4-4BDB-4FE6-9346-CFCFA89DEEA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Table 5">
            <a:extLst>
              <a:ext uri="{FF2B5EF4-FFF2-40B4-BE49-F238E27FC236}">
                <a16:creationId xmlns:a16="http://schemas.microsoft.com/office/drawing/2014/main" id="{7541239E-4800-49F5-A79F-EECB92812D92}"/>
              </a:ext>
            </a:extLst>
          </p:cNvPr>
          <p:cNvGraphicFramePr>
            <a:graphicFrameLocks noGrp="1"/>
          </p:cNvGraphicFramePr>
          <p:nvPr>
            <p:extLst>
              <p:ext uri="{D42A27DB-BD31-4B8C-83A1-F6EECF244321}">
                <p14:modId xmlns:p14="http://schemas.microsoft.com/office/powerpoint/2010/main" val="2876923238"/>
              </p:ext>
            </p:extLst>
          </p:nvPr>
        </p:nvGraphicFramePr>
        <p:xfrm>
          <a:off x="310634" y="883483"/>
          <a:ext cx="11570732" cy="5482769"/>
        </p:xfrm>
        <a:graphic>
          <a:graphicData uri="http://schemas.openxmlformats.org/drawingml/2006/table">
            <a:tbl>
              <a:tblPr firstRow="1" bandRow="1">
                <a:tableStyleId>{00A15C55-8517-42AA-B614-E9B94910E393}</a:tableStyleId>
              </a:tblPr>
              <a:tblGrid>
                <a:gridCol w="1584841">
                  <a:extLst>
                    <a:ext uri="{9D8B030D-6E8A-4147-A177-3AD203B41FA5}">
                      <a16:colId xmlns:a16="http://schemas.microsoft.com/office/drawing/2014/main" val="2360751617"/>
                    </a:ext>
                  </a:extLst>
                </a:gridCol>
                <a:gridCol w="2200275">
                  <a:extLst>
                    <a:ext uri="{9D8B030D-6E8A-4147-A177-3AD203B41FA5}">
                      <a16:colId xmlns:a16="http://schemas.microsoft.com/office/drawing/2014/main" val="100219674"/>
                    </a:ext>
                  </a:extLst>
                </a:gridCol>
                <a:gridCol w="7785616">
                  <a:extLst>
                    <a:ext uri="{9D8B030D-6E8A-4147-A177-3AD203B41FA5}">
                      <a16:colId xmlns:a16="http://schemas.microsoft.com/office/drawing/2014/main" val="2307220876"/>
                    </a:ext>
                  </a:extLst>
                </a:gridCol>
              </a:tblGrid>
              <a:tr h="727889">
                <a:tc>
                  <a:txBody>
                    <a:bodyPr/>
                    <a:lstStyle/>
                    <a:p>
                      <a:pPr algn="ctr"/>
                      <a:r>
                        <a:rPr lang="en-US" sz="1800" spc="-20" baseline="0" dirty="0">
                          <a:effectLst>
                            <a:outerShdw blurRad="38100" dist="38100" dir="2700000" algn="tl">
                              <a:srgbClr val="000000">
                                <a:alpha val="43137"/>
                              </a:srgbClr>
                            </a:outerShdw>
                          </a:effectLst>
                        </a:rPr>
                        <a:t>Administrative Monthly</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spc="-20" baseline="0" dirty="0">
                          <a:effectLst>
                            <a:outerShdw blurRad="38100" dist="38100" dir="2700000" algn="tl">
                              <a:srgbClr val="000000">
                                <a:alpha val="43137"/>
                              </a:srgbClr>
                            </a:outerShdw>
                          </a:effectLst>
                        </a:rPr>
                        <a:t>Volume XLIV, No. 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spc="-20" baseline="0" dirty="0">
                          <a:effectLst>
                            <a:outerShdw blurRad="38100" dist="38100" dir="2700000" algn="tl">
                              <a:srgbClr val="000000">
                                <a:alpha val="43137"/>
                              </a:srgbClr>
                            </a:outerShdw>
                          </a:effectLst>
                        </a:rPr>
                        <a:t>Published 5/29/2026</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tc>
                  <a:txBody>
                    <a:bodyPr/>
                    <a:lstStyle/>
                    <a:p>
                      <a:pPr algn="ctr"/>
                      <a:r>
                        <a:rPr lang="en-US" sz="1800" spc="-20" baseline="0" dirty="0">
                          <a:effectLst>
                            <a:outerShdw blurRad="38100" dist="38100" dir="2700000" algn="tl">
                              <a:srgbClr val="000000">
                                <a:alpha val="43137"/>
                              </a:srgbClr>
                            </a:outerShdw>
                          </a:effectLst>
                        </a:rPr>
                        <a:t>Open for Public Comment until July 3, 2026</a:t>
                      </a:r>
                    </a:p>
                    <a:p>
                      <a:pPr algn="ctr"/>
                      <a:r>
                        <a:rPr lang="en-US" sz="1800" spc="-20" baseline="0" dirty="0">
                          <a:solidFill>
                            <a:schemeClr val="bg1"/>
                          </a:solidFill>
                          <a:effectLst>
                            <a:outerShdw blurRad="38100" dist="38100" dir="2700000" algn="tl">
                              <a:srgbClr val="000000">
                                <a:alpha val="43137"/>
                              </a:srgbClr>
                            </a:outerShdw>
                          </a:effectLst>
                        </a:rPr>
                        <a:t>(https://admincode.legislature.state.al.us/administrative-monthly)</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extLst>
                  <a:ext uri="{0D108BD9-81ED-4DB2-BD59-A6C34878D82A}">
                    <a16:rowId xmlns:a16="http://schemas.microsoft.com/office/drawing/2014/main" val="1156641890"/>
                  </a:ext>
                </a:extLst>
              </a:tr>
              <a:tr h="0">
                <a:tc>
                  <a:txBody>
                    <a:bodyPr/>
                    <a:lstStyle/>
                    <a:p>
                      <a:pPr algn="ctr"/>
                      <a:r>
                        <a:rPr lang="en-US" sz="1800" b="0" dirty="0"/>
                        <a:t>Chapter</a:t>
                      </a:r>
                    </a:p>
                    <a:p>
                      <a:pPr algn="ctr"/>
                      <a:r>
                        <a:rPr lang="en-US" sz="1800" b="0" dirty="0"/>
                        <a:t>300-4-4</a:t>
                      </a:r>
                    </a:p>
                    <a:p>
                      <a:pPr algn="ctr"/>
                      <a:r>
                        <a:rPr lang="en-US" sz="1800" b="0" dirty="0"/>
                        <a:t>(Act 2026-521)</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US" sz="1800" b="0" dirty="0"/>
                        <a:t>Alabama National Guard Educational Assistance Program (</a:t>
                      </a:r>
                      <a:r>
                        <a:rPr lang="en-US" sz="1800" b="1" dirty="0"/>
                        <a:t>ANGEAP</a:t>
                      </a:r>
                      <a:r>
                        <a:rPr lang="en-US" sz="1800" b="0" dirty="0"/>
                        <a:t>)</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 expand benefit costs and to expand scholarship eligibility to workforce development programs through joint approval and collaboration between the Adjutant General of Alabama and the Executive Director of ACHE (HB233/SB108)</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46826442"/>
                  </a:ext>
                </a:extLst>
              </a:tr>
              <a:tr h="1188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Chapter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300-4-12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(Act 2026-303)</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US" sz="1800" b="0" dirty="0"/>
                        <a:t>Loan Assistance in</a:t>
                      </a:r>
                    </a:p>
                    <a:p>
                      <a:pPr algn="ctr"/>
                      <a:r>
                        <a:rPr lang="en-US" sz="1800" b="0" dirty="0"/>
                        <a:t>Support of Educators</a:t>
                      </a:r>
                    </a:p>
                    <a:p>
                      <a:pPr algn="ctr"/>
                      <a:r>
                        <a:rPr lang="en-US" sz="1800" b="0" dirty="0"/>
                        <a:t>in Alabama (</a:t>
                      </a:r>
                      <a:r>
                        <a:rPr lang="en-US" sz="1800" b="1" dirty="0"/>
                        <a:t>LASEA</a:t>
                      </a:r>
                      <a:r>
                        <a:rPr lang="en-US" sz="1800" b="0" dirty="0"/>
                        <a:t>)</a:t>
                      </a:r>
                      <a:endParaRPr lang="en-US" sz="1800" b="0" i="1" dirty="0"/>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 rename AMSTEP as the Loan Assistance in Support of Educators in Alabama (LASEA) program and to expand loan assistance eligibility to additional critical educator shortage areas across the state (HB124/SB74)</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5560373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Chapter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300-4-13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(Act 2026-304)</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US" sz="1800" b="1" dirty="0"/>
                        <a:t>(Re)Engage </a:t>
                      </a:r>
                      <a:r>
                        <a:rPr lang="en-US" sz="1800" b="0" dirty="0"/>
                        <a:t>Alabama</a:t>
                      </a:r>
                    </a:p>
                    <a:p>
                      <a:pPr algn="ctr"/>
                      <a:r>
                        <a:rPr lang="en-US" sz="1800" b="0" dirty="0"/>
                        <a:t>Grant Program</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 change the eligibility age from 25 to 22 and to extend loan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 individuals pursuing their first bachelor’s degree after 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an associate degree, provided all other eligibility requirements are met,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and they have not previously received the award (HB125/SB72)</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4839198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Chapter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300-4-15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(Act 2026 381)</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Alabama Law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Enforcement Officers’ Family Scholarship</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 establish a scholarship program for the spouses and dependents of law enforcement officers at Alabama’s public institutions of higher education (HB98)</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54630101"/>
                  </a:ext>
                </a:extLst>
              </a:tr>
            </a:tbl>
          </a:graphicData>
        </a:graphic>
      </p:graphicFrame>
      <p:pic>
        <p:nvPicPr>
          <p:cNvPr id="10" name="Picture 9">
            <a:extLst>
              <a:ext uri="{FF2B5EF4-FFF2-40B4-BE49-F238E27FC236}">
                <a16:creationId xmlns:a16="http://schemas.microsoft.com/office/drawing/2014/main" id="{420D88EA-76E0-4C53-856B-C1B4F06B0931}"/>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6" name="Rectangle 2">
            <a:extLst>
              <a:ext uri="{FF2B5EF4-FFF2-40B4-BE49-F238E27FC236}">
                <a16:creationId xmlns:a16="http://schemas.microsoft.com/office/drawing/2014/main" id="{04459AAA-3BC3-47CD-8D7B-DF981CB43F93}"/>
              </a:ext>
            </a:extLst>
          </p:cNvPr>
          <p:cNvSpPr txBox="1">
            <a:spLocks noChangeArrowheads="1"/>
          </p:cNvSpPr>
          <p:nvPr/>
        </p:nvSpPr>
        <p:spPr>
          <a:xfrm>
            <a:off x="975360" y="231217"/>
            <a:ext cx="10241280" cy="1030231"/>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2026 Legislative Update</a:t>
            </a:r>
          </a:p>
        </p:txBody>
      </p:sp>
    </p:spTree>
    <p:extLst>
      <p:ext uri="{BB962C8B-B14F-4D97-AF65-F5344CB8AC3E}">
        <p14:creationId xmlns:p14="http://schemas.microsoft.com/office/powerpoint/2010/main" val="459318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D3C9C-75D9-1EDF-94DE-BE70356FD345}"/>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06892094-3517-4B3C-3443-68BD7048B8D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Table 5">
            <a:extLst>
              <a:ext uri="{FF2B5EF4-FFF2-40B4-BE49-F238E27FC236}">
                <a16:creationId xmlns:a16="http://schemas.microsoft.com/office/drawing/2014/main" id="{780ED644-2F97-BC05-3D98-84FC42743B31}"/>
              </a:ext>
            </a:extLst>
          </p:cNvPr>
          <p:cNvGraphicFramePr>
            <a:graphicFrameLocks noGrp="1"/>
          </p:cNvGraphicFramePr>
          <p:nvPr>
            <p:extLst>
              <p:ext uri="{D42A27DB-BD31-4B8C-83A1-F6EECF244321}">
                <p14:modId xmlns:p14="http://schemas.microsoft.com/office/powerpoint/2010/main" val="3102310169"/>
              </p:ext>
            </p:extLst>
          </p:nvPr>
        </p:nvGraphicFramePr>
        <p:xfrm>
          <a:off x="310634" y="885825"/>
          <a:ext cx="11570732" cy="2560320"/>
        </p:xfrm>
        <a:graphic>
          <a:graphicData uri="http://schemas.openxmlformats.org/drawingml/2006/table">
            <a:tbl>
              <a:tblPr firstRow="1" bandRow="1">
                <a:tableStyleId>{00A15C55-8517-42AA-B614-E9B94910E393}</a:tableStyleId>
              </a:tblPr>
              <a:tblGrid>
                <a:gridCol w="1594366">
                  <a:extLst>
                    <a:ext uri="{9D8B030D-6E8A-4147-A177-3AD203B41FA5}">
                      <a16:colId xmlns:a16="http://schemas.microsoft.com/office/drawing/2014/main" val="2360751617"/>
                    </a:ext>
                  </a:extLst>
                </a:gridCol>
                <a:gridCol w="3924300">
                  <a:extLst>
                    <a:ext uri="{9D8B030D-6E8A-4147-A177-3AD203B41FA5}">
                      <a16:colId xmlns:a16="http://schemas.microsoft.com/office/drawing/2014/main" val="100219674"/>
                    </a:ext>
                  </a:extLst>
                </a:gridCol>
                <a:gridCol w="6052066">
                  <a:extLst>
                    <a:ext uri="{9D8B030D-6E8A-4147-A177-3AD203B41FA5}">
                      <a16:colId xmlns:a16="http://schemas.microsoft.com/office/drawing/2014/main" val="2307220876"/>
                    </a:ext>
                  </a:extLst>
                </a:gridCol>
              </a:tblGrid>
              <a:tr h="822960">
                <a:tc>
                  <a:txBody>
                    <a:bodyPr/>
                    <a:lstStyle/>
                    <a:p>
                      <a:pPr algn="ctr"/>
                      <a:r>
                        <a:rPr lang="en-US" sz="1800" dirty="0">
                          <a:effectLst>
                            <a:outerShdw blurRad="38100" dist="38100" dir="2700000" algn="tl">
                              <a:srgbClr val="000000">
                                <a:alpha val="43137"/>
                              </a:srgbClr>
                            </a:outerShdw>
                          </a:effectLst>
                        </a:rPr>
                        <a:t>Administrative Code</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outerShdw blurRad="38100" dist="38100" dir="2700000" algn="tl">
                              <a:srgbClr val="000000">
                                <a:alpha val="43137"/>
                              </a:srgbClr>
                            </a:outerShdw>
                          </a:effectLst>
                        </a:rPr>
                        <a:t>Statutory Authority: </a:t>
                      </a:r>
                      <a:r>
                        <a:rPr lang="en-US" sz="1800" b="1" i="0" u="none" kern="1200" dirty="0">
                          <a:solidFill>
                            <a:schemeClr val="bg1"/>
                          </a:solidFill>
                          <a:effectLst>
                            <a:outerShdw blurRad="38100" dist="38100" dir="2700000" algn="tl">
                              <a:srgbClr val="000000">
                                <a:alpha val="43137"/>
                              </a:srgbClr>
                            </a:outerShdw>
                          </a:effectLst>
                          <a:latin typeface="+mn-lt"/>
                          <a:ea typeface="+mn-ea"/>
                          <a:cs typeface="+mn-cs"/>
                        </a:rPr>
                        <a:t>Code of Ala. 1975,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kern="1200" dirty="0">
                          <a:solidFill>
                            <a:schemeClr val="bg1"/>
                          </a:solidFill>
                          <a:effectLst>
                            <a:outerShdw blurRad="38100" dist="38100" dir="2700000" algn="tl">
                              <a:srgbClr val="000000">
                                <a:alpha val="43137"/>
                              </a:srgbClr>
                            </a:outerShdw>
                          </a:effectLst>
                          <a:latin typeface="+mn-lt"/>
                          <a:ea typeface="+mn-ea"/>
                          <a:cs typeface="+mn-cs"/>
                        </a:rPr>
                        <a:t>§16-5-1; Alabama Act 2025-412</a:t>
                      </a:r>
                      <a:endParaRPr lang="en-US" sz="1800" b="1" u="none" dirty="0">
                        <a:solidFill>
                          <a:schemeClr val="bg1"/>
                        </a:solidFill>
                        <a:effectLst>
                          <a:outerShdw blurRad="38100" dist="38100" dir="2700000" algn="tl">
                            <a:srgbClr val="000000">
                              <a:alpha val="43137"/>
                            </a:srgbClr>
                          </a:outerShdw>
                        </a:effectLst>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tc>
                  <a:txBody>
                    <a:bodyPr/>
                    <a:lstStyle/>
                    <a:p>
                      <a:pPr algn="ctr"/>
                      <a:r>
                        <a:rPr lang="en-US" sz="1800" dirty="0">
                          <a:effectLst>
                            <a:outerShdw blurRad="38100" dist="38100" dir="2700000" algn="tl">
                              <a:srgbClr val="000000">
                                <a:alpha val="43137"/>
                              </a:srgbClr>
                            </a:outerShdw>
                          </a:effectLst>
                        </a:rPr>
                        <a:t>Effective May 15, 2026</a:t>
                      </a:r>
                      <a:endParaRPr lang="en-US" sz="1800" dirty="0">
                        <a:solidFill>
                          <a:schemeClr val="bg1"/>
                        </a:solidFill>
                        <a:effectLst>
                          <a:outerShdw blurRad="38100" dist="38100" dir="2700000" algn="tl">
                            <a:srgbClr val="000000">
                              <a:alpha val="43137"/>
                            </a:srgbClr>
                          </a:outerShdw>
                        </a:effectLst>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extLst>
                  <a:ext uri="{0D108BD9-81ED-4DB2-BD59-A6C34878D82A}">
                    <a16:rowId xmlns:a16="http://schemas.microsoft.com/office/drawing/2014/main" val="1156641890"/>
                  </a:ext>
                </a:extLst>
              </a:tr>
              <a:tr h="1645920">
                <a:tc>
                  <a:txBody>
                    <a:bodyPr/>
                    <a:lstStyle/>
                    <a:p>
                      <a:pPr algn="ctr"/>
                      <a:r>
                        <a:rPr lang="en-US" sz="1800" b="0" dirty="0"/>
                        <a:t>Chapter</a:t>
                      </a:r>
                    </a:p>
                    <a:p>
                      <a:pPr algn="ctr"/>
                      <a:r>
                        <a:rPr lang="en-US" sz="1800" b="0" dirty="0"/>
                        <a:t>300-4-16</a:t>
                      </a:r>
                    </a:p>
                    <a:p>
                      <a:pPr algn="ctr"/>
                      <a:r>
                        <a:rPr lang="en-US" sz="1800" b="0" dirty="0"/>
                        <a:t>(Act 2025-412)</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US" sz="1800" b="1" dirty="0"/>
                        <a:t>Move On When Ready</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l" fontAlgn="auto"/>
                      <a:r>
                        <a:rPr lang="en-US" sz="1800" b="0" i="0" kern="1200" dirty="0">
                          <a:solidFill>
                            <a:schemeClr val="dk1"/>
                          </a:solidFill>
                          <a:effectLst/>
                          <a:latin typeface="+mn-lt"/>
                          <a:ea typeface="+mn-ea"/>
                          <a:cs typeface="+mn-cs"/>
                        </a:rPr>
                        <a:t>To establish the </a:t>
                      </a:r>
                      <a:r>
                        <a:rPr lang="en-US" sz="1800" b="0" i="1" kern="1200" dirty="0">
                          <a:solidFill>
                            <a:schemeClr val="dk1"/>
                          </a:solidFill>
                          <a:effectLst/>
                          <a:latin typeface="+mn-lt"/>
                          <a:ea typeface="+mn-ea"/>
                          <a:cs typeface="+mn-cs"/>
                        </a:rPr>
                        <a:t>Move On When Ready </a:t>
                      </a:r>
                      <a:r>
                        <a:rPr lang="en-US" sz="1800" b="0" i="0" kern="1200" dirty="0">
                          <a:solidFill>
                            <a:schemeClr val="dk1"/>
                          </a:solidFill>
                          <a:effectLst/>
                          <a:latin typeface="+mn-lt"/>
                          <a:ea typeface="+mn-ea"/>
                          <a:cs typeface="+mn-cs"/>
                        </a:rPr>
                        <a:t>Program that allows eligible Alabama 11th and 12th grade students to complete all high school coursework through enrollment at eligible public institutions of higher education that choose to participate in the program and to define the framework for secondary credit, funding, and oversight</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46826442"/>
                  </a:ext>
                </a:extLst>
              </a:tr>
            </a:tbl>
          </a:graphicData>
        </a:graphic>
      </p:graphicFrame>
      <p:pic>
        <p:nvPicPr>
          <p:cNvPr id="10" name="Picture 9">
            <a:extLst>
              <a:ext uri="{FF2B5EF4-FFF2-40B4-BE49-F238E27FC236}">
                <a16:creationId xmlns:a16="http://schemas.microsoft.com/office/drawing/2014/main" id="{157C4314-7E99-950F-B2BC-3A0D863EFCA5}"/>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
        <p:nvSpPr>
          <p:cNvPr id="6" name="Rectangle 2">
            <a:extLst>
              <a:ext uri="{FF2B5EF4-FFF2-40B4-BE49-F238E27FC236}">
                <a16:creationId xmlns:a16="http://schemas.microsoft.com/office/drawing/2014/main" id="{F571C07D-4C4B-61C9-D377-74A3E1BCEA60}"/>
              </a:ext>
            </a:extLst>
          </p:cNvPr>
          <p:cNvSpPr txBox="1">
            <a:spLocks noChangeArrowheads="1"/>
          </p:cNvSpPr>
          <p:nvPr/>
        </p:nvSpPr>
        <p:spPr>
          <a:xfrm>
            <a:off x="975360" y="231217"/>
            <a:ext cx="10241280" cy="1030231"/>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2026 Legislative Update</a:t>
            </a:r>
          </a:p>
        </p:txBody>
      </p:sp>
      <p:sp>
        <p:nvSpPr>
          <p:cNvPr id="2" name="TextBox 1">
            <a:extLst>
              <a:ext uri="{FF2B5EF4-FFF2-40B4-BE49-F238E27FC236}">
                <a16:creationId xmlns:a16="http://schemas.microsoft.com/office/drawing/2014/main" id="{82189D0C-2D01-7D88-850D-B80E20BA5946}"/>
              </a:ext>
            </a:extLst>
          </p:cNvPr>
          <p:cNvSpPr txBox="1"/>
          <p:nvPr/>
        </p:nvSpPr>
        <p:spPr>
          <a:xfrm>
            <a:off x="2314575" y="3782457"/>
            <a:ext cx="7562850" cy="707886"/>
          </a:xfrm>
          <a:prstGeom prst="rect">
            <a:avLst/>
          </a:prstGeom>
          <a:noFill/>
        </p:spPr>
        <p:txBody>
          <a:bodyPr wrap="square" rtlCol="0" anchor="ctr">
            <a:spAutoFit/>
          </a:bodyPr>
          <a:lstStyle/>
          <a:p>
            <a:pPr algn="ctr"/>
            <a:r>
              <a:rPr lang="en-US" sz="2000" dirty="0"/>
              <a:t>ACHE is in the process of reviewing recent legislative guidance, and revisions to the Administrative Code are expected to be forthcoming.</a:t>
            </a:r>
          </a:p>
        </p:txBody>
      </p:sp>
    </p:spTree>
    <p:extLst>
      <p:ext uri="{BB962C8B-B14F-4D97-AF65-F5344CB8AC3E}">
        <p14:creationId xmlns:p14="http://schemas.microsoft.com/office/powerpoint/2010/main" val="2541722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7906-5327-4782-E033-BA7A3EA0DF7C}"/>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25367C95-5C4E-DA29-753A-6C84D1559C4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2">
            <a:extLst>
              <a:ext uri="{FF2B5EF4-FFF2-40B4-BE49-F238E27FC236}">
                <a16:creationId xmlns:a16="http://schemas.microsoft.com/office/drawing/2014/main" id="{208B37AC-CF5E-97D7-A77A-4DB35B75255A}"/>
              </a:ext>
            </a:extLst>
          </p:cNvPr>
          <p:cNvSpPr txBox="1">
            <a:spLocks noChangeArrowheads="1"/>
          </p:cNvSpPr>
          <p:nvPr/>
        </p:nvSpPr>
        <p:spPr>
          <a:xfrm>
            <a:off x="975360" y="231217"/>
            <a:ext cx="10241280" cy="1030231"/>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400" b="1"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2026 Legislative Update</a:t>
            </a:r>
          </a:p>
        </p:txBody>
      </p:sp>
      <p:graphicFrame>
        <p:nvGraphicFramePr>
          <p:cNvPr id="2" name="Table 5">
            <a:extLst>
              <a:ext uri="{FF2B5EF4-FFF2-40B4-BE49-F238E27FC236}">
                <a16:creationId xmlns:a16="http://schemas.microsoft.com/office/drawing/2014/main" id="{A3D8D399-3F94-7488-CCC6-C84DFAEA422B}"/>
              </a:ext>
            </a:extLst>
          </p:cNvPr>
          <p:cNvGraphicFramePr>
            <a:graphicFrameLocks noGrp="1"/>
          </p:cNvGraphicFramePr>
          <p:nvPr>
            <p:extLst>
              <p:ext uri="{D42A27DB-BD31-4B8C-83A1-F6EECF244321}">
                <p14:modId xmlns:p14="http://schemas.microsoft.com/office/powerpoint/2010/main" val="2575139046"/>
              </p:ext>
            </p:extLst>
          </p:nvPr>
        </p:nvGraphicFramePr>
        <p:xfrm>
          <a:off x="310634" y="881757"/>
          <a:ext cx="11570732" cy="5759073"/>
        </p:xfrm>
        <a:graphic>
          <a:graphicData uri="http://schemas.openxmlformats.org/drawingml/2006/table">
            <a:tbl>
              <a:tblPr firstRow="1" bandRow="1">
                <a:tableStyleId>{00A15C55-8517-42AA-B614-E9B94910E393}</a:tableStyleId>
              </a:tblPr>
              <a:tblGrid>
                <a:gridCol w="1222891">
                  <a:extLst>
                    <a:ext uri="{9D8B030D-6E8A-4147-A177-3AD203B41FA5}">
                      <a16:colId xmlns:a16="http://schemas.microsoft.com/office/drawing/2014/main" val="2360751617"/>
                    </a:ext>
                  </a:extLst>
                </a:gridCol>
                <a:gridCol w="2047875">
                  <a:extLst>
                    <a:ext uri="{9D8B030D-6E8A-4147-A177-3AD203B41FA5}">
                      <a16:colId xmlns:a16="http://schemas.microsoft.com/office/drawing/2014/main" val="100219674"/>
                    </a:ext>
                  </a:extLst>
                </a:gridCol>
                <a:gridCol w="8299966">
                  <a:extLst>
                    <a:ext uri="{9D8B030D-6E8A-4147-A177-3AD203B41FA5}">
                      <a16:colId xmlns:a16="http://schemas.microsoft.com/office/drawing/2014/main" val="2307220876"/>
                    </a:ext>
                  </a:extLst>
                </a:gridCol>
              </a:tblGrid>
              <a:tr h="546993">
                <a:tc gridSpan="3">
                  <a:txBody>
                    <a:bodyPr/>
                    <a:lstStyle/>
                    <a:p>
                      <a:pPr algn="ctr"/>
                      <a:r>
                        <a:rPr lang="en-US" sz="2000" dirty="0">
                          <a:effectLst>
                            <a:outerShdw blurRad="38100" dist="38100" dir="2700000" algn="tl">
                              <a:srgbClr val="000000">
                                <a:alpha val="43137"/>
                              </a:srgbClr>
                            </a:outerShdw>
                          </a:effectLst>
                        </a:rPr>
                        <a:t>Additional Higher Education Acts</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u="none" dirty="0">
                        <a:solidFill>
                          <a:schemeClr val="bg1"/>
                        </a:solidFill>
                        <a:effectLst>
                          <a:outerShdw blurRad="38100" dist="38100" dir="2700000" algn="tl">
                            <a:srgbClr val="000000">
                              <a:alpha val="43137"/>
                            </a:srgbClr>
                          </a:outerShdw>
                        </a:effectLst>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tc hMerge="1">
                  <a:txBody>
                    <a:bodyPr/>
                    <a:lstStyle/>
                    <a:p>
                      <a:pPr algn="ctr"/>
                      <a:endParaRPr lang="en-US" sz="1800" dirty="0">
                        <a:solidFill>
                          <a:schemeClr val="bg1"/>
                        </a:solidFill>
                        <a:effectLst>
                          <a:outerShdw blurRad="38100" dist="38100" dir="2700000" algn="tl">
                            <a:srgbClr val="000000">
                              <a:alpha val="43137"/>
                            </a:srgbClr>
                          </a:outerShdw>
                        </a:effectLst>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4472C4"/>
                    </a:solidFill>
                  </a:tcPr>
                </a:tc>
                <a:extLst>
                  <a:ext uri="{0D108BD9-81ED-4DB2-BD59-A6C34878D82A}">
                    <a16:rowId xmlns:a16="http://schemas.microsoft.com/office/drawing/2014/main" val="1156641890"/>
                  </a:ext>
                </a:extLst>
              </a:tr>
              <a:tr h="1371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kern="1200" dirty="0">
                          <a:solidFill>
                            <a:schemeClr val="tx1"/>
                          </a:solidFill>
                          <a:effectLst/>
                          <a:latin typeface="+mn-lt"/>
                          <a:ea typeface="+mn-ea"/>
                          <a:cs typeface="+mn-cs"/>
                        </a:rPr>
                        <a:t>Alabama Act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kern="1200" dirty="0">
                          <a:solidFill>
                            <a:schemeClr val="tx1"/>
                          </a:solidFill>
                          <a:effectLst/>
                          <a:latin typeface="+mn-lt"/>
                          <a:ea typeface="+mn-ea"/>
                          <a:cs typeface="+mn-cs"/>
                        </a:rPr>
                        <a:t>2026-422</a:t>
                      </a:r>
                      <a:endParaRPr lang="en-US" sz="1800" b="0" u="none" dirty="0">
                        <a:solidFill>
                          <a:schemeClr val="tx1"/>
                        </a:solidFill>
                        <a:effectLst/>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US" sz="1800" b="0" dirty="0"/>
                        <a:t>College and Higher Education Excellence and Results (</a:t>
                      </a:r>
                      <a:r>
                        <a:rPr lang="en-US" sz="1800" b="1" dirty="0"/>
                        <a:t>CHEER</a:t>
                      </a:r>
                      <a:r>
                        <a:rPr lang="en-US" sz="1800" b="0" dirty="0"/>
                        <a:t>) Act</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l" fontAlgn="auto"/>
                      <a:r>
                        <a:rPr lang="en-US" sz="1800" b="0" i="0" kern="1200" dirty="0">
                          <a:solidFill>
                            <a:schemeClr val="dk1"/>
                          </a:solidFill>
                          <a:effectLst/>
                          <a:latin typeface="+mn-lt"/>
                          <a:ea typeface="+mn-ea"/>
                          <a:cs typeface="+mn-cs"/>
                        </a:rPr>
                        <a:t>To establish a process to provide bonus funding to higher education institutions that meet identified student and institution performance goals and objectives; to establish the CHEER Fund and provide for its funding and appropriations; and to establish the Outcomes-Based Higher Education Funding Coordinating Committee and provide for its duties and responsibilities (HB565)</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46826442"/>
                  </a:ext>
                </a:extLst>
              </a:tr>
              <a:tr h="2194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kern="1200" dirty="0">
                          <a:solidFill>
                            <a:schemeClr val="tx1"/>
                          </a:solidFill>
                          <a:effectLst/>
                          <a:latin typeface="+mn-lt"/>
                          <a:ea typeface="+mn-ea"/>
                          <a:cs typeface="+mn-cs"/>
                        </a:rPr>
                        <a:t>Alabama Act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kern="1200" dirty="0">
                          <a:solidFill>
                            <a:schemeClr val="tx1"/>
                          </a:solidFill>
                          <a:effectLst/>
                          <a:latin typeface="+mn-lt"/>
                          <a:ea typeface="+mn-ea"/>
                          <a:cs typeface="+mn-cs"/>
                        </a:rPr>
                        <a:t>2026-432</a:t>
                      </a:r>
                      <a:endParaRPr lang="en-US" sz="1800" b="0" u="none" dirty="0">
                        <a:solidFill>
                          <a:schemeClr val="tx1"/>
                        </a:solidFill>
                        <a:effectLst/>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US" sz="1800" b="0" dirty="0"/>
                        <a:t>Faculty Senates and</a:t>
                      </a:r>
                    </a:p>
                    <a:p>
                      <a:pPr algn="ctr"/>
                      <a:r>
                        <a:rPr lang="en-US" sz="1800" b="0" dirty="0"/>
                        <a:t>Tenure Policies of</a:t>
                      </a:r>
                    </a:p>
                    <a:p>
                      <a:pPr algn="ctr"/>
                      <a:r>
                        <a:rPr lang="en-US" sz="1800" b="0" dirty="0"/>
                        <a:t>Public Institutions of Higher Education</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To provide for the creation, membership, and duties of a faculty senate at a public institution of higher education; to provide that faculty senates are advisory only; to require the governing board of each public institution of higher education to adopt a tenure policy; to require periodic post-tenure reviews of tenured faculty; to require governing boards to approve curriculum; to provide for the dismissal of certain tenured faculty members; to provide governing boards with certain control over curriculum and courses; and to prohibit accrediting agencies from taking certain actions related to state law (</a:t>
                      </a:r>
                      <a:r>
                        <a:rPr lang="en-US" sz="1800" b="0" dirty="0"/>
                        <a:t>HB580</a:t>
                      </a:r>
                      <a:r>
                        <a:rPr lang="en-US" sz="1800" b="0" i="0" kern="1200" dirty="0">
                          <a:solidFill>
                            <a:schemeClr val="dk1"/>
                          </a:solidFill>
                          <a:effectLst/>
                          <a:latin typeface="+mn-lt"/>
                          <a:ea typeface="+mn-ea"/>
                          <a:cs typeface="+mn-cs"/>
                        </a:rPr>
                        <a:t>)</a:t>
                      </a:r>
                      <a:endParaRPr lang="en-US" sz="1800" dirty="0"/>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8336159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kern="1200" dirty="0">
                          <a:solidFill>
                            <a:schemeClr val="tx1"/>
                          </a:solidFill>
                          <a:effectLst/>
                          <a:latin typeface="+mn-lt"/>
                          <a:ea typeface="+mn-ea"/>
                          <a:cs typeface="+mn-cs"/>
                        </a:rPr>
                        <a:t>Alabama Act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kern="1200" dirty="0">
                          <a:solidFill>
                            <a:schemeClr val="tx1"/>
                          </a:solidFill>
                          <a:effectLst/>
                          <a:latin typeface="+mn-lt"/>
                          <a:ea typeface="+mn-ea"/>
                          <a:cs typeface="+mn-cs"/>
                        </a:rPr>
                        <a:t>2026-597</a:t>
                      </a:r>
                      <a:endParaRPr lang="en-US" sz="1800" b="0" u="none" dirty="0">
                        <a:solidFill>
                          <a:schemeClr val="tx1"/>
                        </a:solidFill>
                        <a:effectLst/>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defTabSz="914400"/>
                      <a:r>
                        <a:rPr lang="en-US" sz="1800" b="0" spc="-30" baseline="0" dirty="0"/>
                        <a:t>Federal Fund</a:t>
                      </a:r>
                    </a:p>
                    <a:p>
                      <a:pPr algn="ctr"/>
                      <a:r>
                        <a:rPr lang="en-US" sz="1800" b="0" spc="-30" baseline="0" dirty="0"/>
                        <a:t>Reporting Requirements for Public Institutions</a:t>
                      </a:r>
                    </a:p>
                    <a:p>
                      <a:pPr algn="ctr"/>
                      <a:r>
                        <a:rPr lang="en-US" sz="1800" b="0" spc="-30" baseline="0" dirty="0"/>
                        <a:t>of Higher Education</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l" fontAlgn="auto"/>
                      <a:r>
                        <a:rPr lang="en-US" sz="1800" b="0" i="0" kern="1200" dirty="0">
                          <a:solidFill>
                            <a:schemeClr val="dk1"/>
                          </a:solidFill>
                          <a:effectLst/>
                          <a:latin typeface="+mn-lt"/>
                          <a:ea typeface="+mn-ea"/>
                          <a:cs typeface="+mn-cs"/>
                        </a:rPr>
                        <a:t>To remove ACCS from federal fund reporting requirements; to require each public institution of higher education in the state to submit an annual report regarding state and federal fund receipts and expenditures, including plans for operating the institution if state or federal funding is reduced (SB59)</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03596"/>
                  </a:ext>
                </a:extLst>
              </a:tr>
            </a:tbl>
          </a:graphicData>
        </a:graphic>
      </p:graphicFrame>
      <p:pic>
        <p:nvPicPr>
          <p:cNvPr id="10" name="Picture 9">
            <a:extLst>
              <a:ext uri="{FF2B5EF4-FFF2-40B4-BE49-F238E27FC236}">
                <a16:creationId xmlns:a16="http://schemas.microsoft.com/office/drawing/2014/main" id="{05A4BED1-E420-8850-AB35-2935003732D2}"/>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19229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e the source image">
            <a:extLst>
              <a:ext uri="{FF2B5EF4-FFF2-40B4-BE49-F238E27FC236}">
                <a16:creationId xmlns:a16="http://schemas.microsoft.com/office/drawing/2014/main" id="{AEDDD4B3-42D8-4802-B57C-ACA62E7FC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421" y="2000663"/>
            <a:ext cx="4715159" cy="314343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2644D670-D0A9-40C2-BF1B-26D9F0EF304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34265FD-F2DC-D59F-9152-0848DA5C7625}"/>
              </a:ext>
            </a:extLst>
          </p:cNvPr>
          <p:cNvPicPr>
            <a:picLocks noChangeAspect="1"/>
          </p:cNvPicPr>
          <p:nvPr/>
        </p:nvPicPr>
        <p:blipFill>
          <a:blip r:embed="rId4"/>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
        <p:nvSpPr>
          <p:cNvPr id="3" name="Title 1">
            <a:extLst>
              <a:ext uri="{FF2B5EF4-FFF2-40B4-BE49-F238E27FC236}">
                <a16:creationId xmlns:a16="http://schemas.microsoft.com/office/drawing/2014/main" id="{C140CB24-FD18-8418-A4F7-73CA7C4B00AF}"/>
              </a:ext>
            </a:extLst>
          </p:cNvPr>
          <p:cNvSpPr txBox="1">
            <a:spLocks/>
          </p:cNvSpPr>
          <p:nvPr/>
        </p:nvSpPr>
        <p:spPr>
          <a:xfrm>
            <a:off x="1524000" y="291172"/>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VIII. Decision Items  </a:t>
            </a:r>
          </a:p>
        </p:txBody>
      </p:sp>
    </p:spTree>
    <p:extLst>
      <p:ext uri="{BB962C8B-B14F-4D97-AF65-F5344CB8AC3E}">
        <p14:creationId xmlns:p14="http://schemas.microsoft.com/office/powerpoint/2010/main" val="2928644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DAEA-7F36-2398-F697-2DB1BB4EBD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BDF6A9-5647-BD7E-375D-07288E550B9A}"/>
              </a:ext>
            </a:extLst>
          </p:cNvPr>
          <p:cNvPicPr>
            <a:picLocks noChangeAspect="1"/>
          </p:cNvPicPr>
          <p:nvPr/>
        </p:nvPicPr>
        <p:blipFill>
          <a:blip r:embed="rId2"/>
          <a:stretch>
            <a:fillRect/>
          </a:stretch>
        </p:blipFill>
        <p:spPr>
          <a:xfrm>
            <a:off x="3947160" y="2713115"/>
            <a:ext cx="4297680" cy="2862322"/>
          </a:xfrm>
          <a:prstGeom prst="rect">
            <a:avLst/>
          </a:prstGeom>
          <a:effectLst>
            <a:outerShdw blurRad="63500" sx="102000" sy="102000" algn="ctr" rotWithShape="0">
              <a:prstClr val="black">
                <a:alpha val="40000"/>
              </a:prstClr>
            </a:outerShdw>
          </a:effectLst>
        </p:spPr>
      </p:pic>
      <p:sp>
        <p:nvSpPr>
          <p:cNvPr id="4" name="Slide Number Placeholder 1">
            <a:extLst>
              <a:ext uri="{FF2B5EF4-FFF2-40B4-BE49-F238E27FC236}">
                <a16:creationId xmlns:a16="http://schemas.microsoft.com/office/drawing/2014/main" id="{87D5D2EE-2D82-B024-CD5E-47B840950A3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00391B7-13EE-E0DF-48EE-8205DD9FC322}"/>
              </a:ext>
            </a:extLst>
          </p:cNvPr>
          <p:cNvSpPr txBox="1">
            <a:spLocks noChangeArrowheads="1"/>
          </p:cNvSpPr>
          <p:nvPr/>
        </p:nvSpPr>
        <p:spPr>
          <a:xfrm>
            <a:off x="1524000" y="250812"/>
            <a:ext cx="9144000" cy="103023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Calibri" panose="020F0502020204030204"/>
                <a:cs typeface="Arial" panose="020B0604020202020204" pitchFamily="34" charset="0"/>
              </a:rPr>
              <a:t>A</a:t>
            </a:r>
            <a:r>
              <a:rPr kumimoji="0" lang="en-US" b="1" i="0"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 </a:t>
            </a:r>
            <a:r>
              <a:rPr lang="en-US" b="1" dirty="0">
                <a:solidFill>
                  <a:srgbClr val="4472C4"/>
                </a:solidFill>
                <a:latin typeface="Calibri" panose="020F0502020204030204"/>
                <a:cs typeface="Arial" panose="020B0604020202020204" pitchFamily="34" charset="0"/>
              </a:rPr>
              <a:t>Academic Programs</a:t>
            </a:r>
            <a:endParaRPr kumimoji="0" lang="en-US" b="1" i="0"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endParaRPr>
          </a:p>
        </p:txBody>
      </p:sp>
      <p:sp>
        <p:nvSpPr>
          <p:cNvPr id="6" name="TextBox 5">
            <a:extLst>
              <a:ext uri="{FF2B5EF4-FFF2-40B4-BE49-F238E27FC236}">
                <a16:creationId xmlns:a16="http://schemas.microsoft.com/office/drawing/2014/main" id="{9F6A2DDE-21CD-7EC5-A68D-0952BAAD89C5}"/>
              </a:ext>
            </a:extLst>
          </p:cNvPr>
          <p:cNvSpPr txBox="1"/>
          <p:nvPr/>
        </p:nvSpPr>
        <p:spPr>
          <a:xfrm>
            <a:off x="2529840" y="1316415"/>
            <a:ext cx="7132320" cy="1569660"/>
          </a:xfrm>
          <a:prstGeom prst="rect">
            <a:avLst/>
          </a:prstGeom>
          <a:noFill/>
        </p:spPr>
        <p:txBody>
          <a:bodyPr wrap="square">
            <a:spAutoFit/>
          </a:bodyPr>
          <a:lstStyle/>
          <a:p>
            <a:pPr marL="228600" marR="0" lvl="0" indent="0" algn="ctr" defTabSz="457200" rtl="0" eaLnBrk="1" fontAlgn="auto" latinLnBrk="0" hangingPunct="1">
              <a:lnSpc>
                <a:spcPct val="100000"/>
              </a:lnSpc>
              <a:spcBef>
                <a:spcPts val="0"/>
              </a:spcBef>
              <a:spcAft>
                <a:spcPts val="0"/>
              </a:spcAft>
              <a:buClrTx/>
              <a:buSzTx/>
              <a:buFontTx/>
              <a:buNone/>
              <a:tabLst>
                <a:tab pos="27432" algn="l"/>
                <a:tab pos="-1731873600" algn="l"/>
                <a:tab pos="6542532" algn="r"/>
              </a:tabLst>
              <a:defRPr/>
            </a:pPr>
            <a:r>
              <a:rPr kumimoji="0" lang="en-US" sz="3200" b="0" i="1" u="none" strike="noStrike" kern="1400" cap="none" spc="0" normalizeH="0" baseline="0" noProof="0" dirty="0">
                <a:ln>
                  <a:noFill/>
                </a:ln>
                <a:solidFill>
                  <a:srgbClr val="4472C4"/>
                </a:solidFill>
                <a:effectLst/>
                <a:uLnTx/>
                <a:uFillTx/>
                <a:latin typeface="Calibri" panose="020F0502020204030204"/>
                <a:ea typeface="+mn-ea"/>
                <a:cs typeface="+mn-cs"/>
              </a:rPr>
              <a:t>Staff Presenters:</a:t>
            </a:r>
          </a:p>
          <a:p>
            <a:pPr marL="228600" marR="0" lvl="0" indent="0" algn="ctr" defTabSz="457200" rtl="0" eaLnBrk="1" fontAlgn="auto" latinLnBrk="0" hangingPunct="1">
              <a:lnSpc>
                <a:spcPct val="100000"/>
              </a:lnSpc>
              <a:spcBef>
                <a:spcPts val="0"/>
              </a:spcBef>
              <a:spcAft>
                <a:spcPts val="0"/>
              </a:spcAft>
              <a:buClrTx/>
              <a:buSzTx/>
              <a:buFontTx/>
              <a:buNone/>
              <a:tabLst>
                <a:tab pos="27432" algn="l"/>
                <a:tab pos="-1731873600" algn="l"/>
                <a:tab pos="6542532" algn="r"/>
              </a:tabLst>
              <a:defRPr/>
            </a:pPr>
            <a:r>
              <a:rPr kumimoji="0" lang="en-US" sz="3200" b="0" i="1" u="none" strike="noStrike" kern="1400" cap="none" spc="0" normalizeH="0" baseline="0" noProof="0" dirty="0">
                <a:ln>
                  <a:noFill/>
                </a:ln>
                <a:solidFill>
                  <a:srgbClr val="4472C4"/>
                </a:solidFill>
                <a:effectLst/>
                <a:uLnTx/>
                <a:uFillTx/>
                <a:latin typeface="Calibri" panose="020F0502020204030204"/>
                <a:ea typeface="+mn-ea"/>
                <a:cs typeface="+mn-cs"/>
              </a:rPr>
              <a:t>Dr. Robin McGill and </a:t>
            </a:r>
            <a:r>
              <a:rPr lang="en-US" sz="3200" i="1" kern="1400" dirty="0">
                <a:solidFill>
                  <a:srgbClr val="4472C4"/>
                </a:solidFill>
                <a:latin typeface="Calibri" panose="020F0502020204030204"/>
              </a:rPr>
              <a:t>Ms. Kristan White</a:t>
            </a:r>
            <a:endParaRPr kumimoji="0" lang="en-US" sz="3200" b="0" i="1" u="none" strike="noStrike" kern="1400" cap="none" spc="0" normalizeH="0" baseline="0" noProof="0" dirty="0">
              <a:ln>
                <a:noFill/>
              </a:ln>
              <a:solidFill>
                <a:srgbClr val="4472C4"/>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0BEB527-5A3E-8C44-7729-CFC91C2CF6A4}"/>
              </a:ext>
            </a:extLst>
          </p:cNvPr>
          <p:cNvPicPr>
            <a:picLocks noChangeAspect="1"/>
          </p:cNvPicPr>
          <p:nvPr/>
        </p:nvPicPr>
        <p:blipFill>
          <a:blip r:embed="rId3"/>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40134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218792"/>
            <a:ext cx="10058400" cy="941309"/>
          </a:xfrm>
        </p:spPr>
        <p:txBody>
          <a:bodyPr>
            <a:noAutofit/>
          </a:bodyPr>
          <a:lstStyle/>
          <a:p>
            <a:pPr algn="ctr"/>
            <a:r>
              <a:rPr lang="en-US" b="1" dirty="0">
                <a:solidFill>
                  <a:srgbClr val="4472C4"/>
                </a:solidFill>
                <a:latin typeface="+mn-lt"/>
              </a:rPr>
              <a:t>Alabama Public Four-Year Institutions</a:t>
            </a:r>
          </a:p>
        </p:txBody>
      </p:sp>
      <p:pic>
        <p:nvPicPr>
          <p:cNvPr id="1027" name="Picture 3" descr="C:\Users\Kevin Whitaker\Desktop\Marsh Presentation\UAH_primar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76" y="4474510"/>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0652" y="1342389"/>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3877" y="1386050"/>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250" y="2802281"/>
            <a:ext cx="1363443" cy="13423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7352" y="2813798"/>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9313" y="4205117"/>
            <a:ext cx="1647111" cy="138571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8">
            <a:extLst>
              <a:ext uri="{28A0092B-C50C-407E-A947-70E740481C1C}">
                <a14:useLocalDpi xmlns:a14="http://schemas.microsoft.com/office/drawing/2010/main" val="0"/>
              </a:ext>
            </a:extLst>
          </a:blip>
          <a:srcRect l="15318" t="12459" r="19082" b="14179"/>
          <a:stretch/>
        </p:blipFill>
        <p:spPr bwMode="auto">
          <a:xfrm>
            <a:off x="953824" y="1245105"/>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656" r="15198" b="29898"/>
          <a:stretch/>
        </p:blipFill>
        <p:spPr>
          <a:xfrm>
            <a:off x="7372155" y="1174291"/>
            <a:ext cx="1894343" cy="146304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422" b="28787"/>
          <a:stretch/>
        </p:blipFill>
        <p:spPr bwMode="auto">
          <a:xfrm>
            <a:off x="9539177" y="1516242"/>
            <a:ext cx="1864371" cy="779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990" b="20338"/>
          <a:stretch/>
        </p:blipFill>
        <p:spPr bwMode="auto">
          <a:xfrm>
            <a:off x="5465400" y="3050168"/>
            <a:ext cx="2853926" cy="8229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18532" y="4474510"/>
            <a:ext cx="2201590" cy="1277489"/>
          </a:xfrm>
          <a:prstGeom prst="rect">
            <a:avLst/>
          </a:prstGeom>
        </p:spPr>
      </p:pic>
      <p:pic>
        <p:nvPicPr>
          <p:cNvPr id="4" name="Picture 3">
            <a:extLst>
              <a:ext uri="{FF2B5EF4-FFF2-40B4-BE49-F238E27FC236}">
                <a16:creationId xmlns:a16="http://schemas.microsoft.com/office/drawing/2014/main" id="{6C4E6D82-A3E4-4AED-A1B9-5083FD1287F5}"/>
              </a:ext>
            </a:extLst>
          </p:cNvPr>
          <p:cNvPicPr>
            <a:picLocks/>
          </p:cNvPicPr>
          <p:nvPr/>
        </p:nvPicPr>
        <p:blipFill>
          <a:blip r:embed="rId13"/>
          <a:stretch>
            <a:fillRect/>
          </a:stretch>
        </p:blipFill>
        <p:spPr>
          <a:xfrm>
            <a:off x="5318760" y="4336015"/>
            <a:ext cx="1554480" cy="1554480"/>
          </a:xfrm>
          <a:prstGeom prst="rect">
            <a:avLst/>
          </a:prstGeom>
        </p:spPr>
      </p:pic>
      <p:pic>
        <p:nvPicPr>
          <p:cNvPr id="19" name="Picture 18">
            <a:extLst>
              <a:ext uri="{FF2B5EF4-FFF2-40B4-BE49-F238E27FC236}">
                <a16:creationId xmlns:a16="http://schemas.microsoft.com/office/drawing/2014/main" id="{0AE1784E-1CEE-4FC2-A588-8B03000C879C}"/>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23048" y="4584987"/>
            <a:ext cx="1257999" cy="1005840"/>
          </a:xfrm>
          <a:prstGeom prst="rect">
            <a:avLst/>
          </a:prstGeom>
          <a:solidFill>
            <a:schemeClr val="bg1"/>
          </a:solidFill>
        </p:spPr>
      </p:pic>
      <p:pic>
        <p:nvPicPr>
          <p:cNvPr id="21" name="imageSelected0">
            <a:extLst>
              <a:ext uri="{FF2B5EF4-FFF2-40B4-BE49-F238E27FC236}">
                <a16:creationId xmlns:a16="http://schemas.microsoft.com/office/drawing/2014/main" id="{AD7ACE41-F696-449B-8324-83B2679E2B74}"/>
              </a:ext>
            </a:extLst>
          </p:cNvPr>
          <p:cNvPicPr>
            <a:picLocks noChangeAspect="1"/>
          </p:cNvPicPr>
          <p:nvPr/>
        </p:nvPicPr>
        <p:blipFill rotWithShape="1">
          <a:blip r:embed="rId15">
            <a:extLst>
              <a:ext uri="{28A0092B-C50C-407E-A947-70E740481C1C}">
                <a14:useLocalDpi xmlns:a14="http://schemas.microsoft.com/office/drawing/2010/main" val="0"/>
              </a:ext>
            </a:extLst>
          </a:blip>
          <a:srcRect l="18182" t="10077" r="11888" b="29457"/>
          <a:stretch/>
        </p:blipFill>
        <p:spPr bwMode="auto">
          <a:xfrm>
            <a:off x="816330" y="2860632"/>
            <a:ext cx="1641232" cy="1280160"/>
          </a:xfrm>
          <a:prstGeom prst="rect">
            <a:avLst/>
          </a:prstGeom>
          <a:noFill/>
          <a:ln>
            <a:noFill/>
          </a:ln>
          <a:extLst>
            <a:ext uri="{53640926-AAD7-44D8-BBD7-CCE9431645EC}">
              <a14:shadowObscured xmlns:a14="http://schemas.microsoft.com/office/drawing/2010/main"/>
            </a:ext>
          </a:extLst>
        </p:spPr>
      </p:pic>
      <p:sp>
        <p:nvSpPr>
          <p:cNvPr id="7" name="Slide Number Placeholder 1">
            <a:extLst>
              <a:ext uri="{FF2B5EF4-FFF2-40B4-BE49-F238E27FC236}">
                <a16:creationId xmlns:a16="http://schemas.microsoft.com/office/drawing/2014/main" id="{6464D33F-1529-81C9-8169-28F24DD0E41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E441897-2711-3E51-1873-37BC87E2B2B3}"/>
              </a:ext>
            </a:extLst>
          </p:cNvPr>
          <p:cNvPicPr>
            <a:picLocks noChangeAspect="1"/>
          </p:cNvPicPr>
          <p:nvPr/>
        </p:nvPicPr>
        <p:blipFill>
          <a:blip r:embed="rId16"/>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82835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6638" y="209039"/>
            <a:ext cx="9532465"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  Master of Science in Nursing in Nursing Education (CIP 51.3203)</a:t>
            </a:r>
          </a:p>
        </p:txBody>
      </p:sp>
      <p:sp>
        <p:nvSpPr>
          <p:cNvPr id="9" name="Slide Number Placeholder 1">
            <a:extLst>
              <a:ext uri="{FF2B5EF4-FFF2-40B4-BE49-F238E27FC236}">
                <a16:creationId xmlns:a16="http://schemas.microsoft.com/office/drawing/2014/main" id="{C168E5D1-2517-44D2-BD45-D7C557204E3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C8D44AB-300C-42AD-A6DD-0C7DD17E06DF}"/>
              </a:ext>
            </a:extLst>
          </p:cNvPr>
          <p:cNvSpPr txBox="1"/>
          <p:nvPr/>
        </p:nvSpPr>
        <p:spPr>
          <a:xfrm>
            <a:off x="617790" y="1611014"/>
            <a:ext cx="10850089" cy="2631490"/>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will help fill the need for additional nurse educators arising from the convergence of an aging nursing faculty workforce and a critical nursing shortage.</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proposal includes four letters of support attesting to the need for this program from the following: Calhoun Community College, Northeast Alabama Community College, Athens Limestone Hospital, and Huntsville Hospital.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6" descr="https://cws.auburn.edu/asim/Content/Images/Schools/Athens%20State.png">
            <a:extLst>
              <a:ext uri="{FF2B5EF4-FFF2-40B4-BE49-F238E27FC236}">
                <a16:creationId xmlns:a16="http://schemas.microsoft.com/office/drawing/2014/main" id="{6491AC28-152B-0733-EA5E-BFDD1BC52F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0555" y="209039"/>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ursing Education Network – The go to resource for the Nurse Educator">
            <a:extLst>
              <a:ext uri="{FF2B5EF4-FFF2-40B4-BE49-F238E27FC236}">
                <a16:creationId xmlns:a16="http://schemas.microsoft.com/office/drawing/2014/main" id="{CFEDA5C4-023B-3BCE-D253-A38B4F5CA1DB}"/>
              </a:ext>
            </a:extLst>
          </p:cNvPr>
          <p:cNvPicPr>
            <a:picLocks noChangeAspect="1"/>
          </p:cNvPicPr>
          <p:nvPr/>
        </p:nvPicPr>
        <p:blipFill>
          <a:blip r:embed="rId4"/>
          <a:stretch>
            <a:fillRect/>
          </a:stretch>
        </p:blipFill>
        <p:spPr>
          <a:xfrm>
            <a:off x="4632960" y="4237307"/>
            <a:ext cx="2926080" cy="219456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CD4ACA71-0523-F0E4-BE8A-FF4769EA1D13}"/>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82522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FD325295-A754-4D60-AD2E-92904F45CA9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77CEF5-2421-45F0-9684-896A134D6EFD}"/>
              </a:ext>
            </a:extLst>
          </p:cNvPr>
          <p:cNvSpPr txBox="1"/>
          <p:nvPr/>
        </p:nvSpPr>
        <p:spPr>
          <a:xfrm>
            <a:off x="1042352" y="1811675"/>
            <a:ext cx="10107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Athens State University’s proposal to offer a Master of Science in Nursing in Nursing Education.  </a:t>
            </a:r>
          </a:p>
        </p:txBody>
      </p:sp>
      <p:pic>
        <p:nvPicPr>
          <p:cNvPr id="3" name="Picture 2">
            <a:extLst>
              <a:ext uri="{FF2B5EF4-FFF2-40B4-BE49-F238E27FC236}">
                <a16:creationId xmlns:a16="http://schemas.microsoft.com/office/drawing/2014/main" id="{8A73CC7D-5C71-3105-816E-5CCD61B610FC}"/>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74854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F5D4B-7BD0-1DBF-277A-013115E5DE9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543E57D-D569-2D14-9743-F07193C5B596}"/>
              </a:ext>
            </a:extLst>
          </p:cNvPr>
          <p:cNvSpPr txBox="1"/>
          <p:nvPr/>
        </p:nvSpPr>
        <p:spPr>
          <a:xfrm>
            <a:off x="516637" y="209039"/>
            <a:ext cx="11386288"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Auburn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A-2a.  Master of Science in Biomedical Engineering (CIP 14.0501)</a:t>
            </a:r>
          </a:p>
        </p:txBody>
      </p:sp>
      <p:sp>
        <p:nvSpPr>
          <p:cNvPr id="9" name="Slide Number Placeholder 1">
            <a:extLst>
              <a:ext uri="{FF2B5EF4-FFF2-40B4-BE49-F238E27FC236}">
                <a16:creationId xmlns:a16="http://schemas.microsoft.com/office/drawing/2014/main" id="{F21C6EBC-930C-9F81-27B9-F882A0842BB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9D147FB-E0F8-7264-D568-01CA61D91813}"/>
              </a:ext>
            </a:extLst>
          </p:cNvPr>
          <p:cNvSpPr txBox="1"/>
          <p:nvPr/>
        </p:nvSpPr>
        <p:spPr>
          <a:xfrm>
            <a:off x="516637" y="3992101"/>
            <a:ext cx="8087159" cy="2631490"/>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is designed to prepare graduates for employment in the following occupations: Bioengineers and Biomedical Engineers; Engineers, All Other; and Bioinformatics Scientists, occupations which are needed to support statewide economic development efforts in the biotechnology and pharmaceutical industries.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D1060C9-976C-7ED4-FB4E-2FBB37202D04}"/>
              </a:ext>
            </a:extLst>
          </p:cNvPr>
          <p:cNvPicPr>
            <a:picLocks noChangeAspect="1"/>
          </p:cNvPicPr>
          <p:nvPr/>
        </p:nvPicPr>
        <p:blipFill>
          <a:blip r:embed="rId3"/>
          <a:stretch>
            <a:fillRect/>
          </a:stretch>
        </p:blipFill>
        <p:spPr>
          <a:xfrm>
            <a:off x="10362542" y="54998"/>
            <a:ext cx="1540383" cy="1188720"/>
          </a:xfrm>
          <a:prstGeom prst="rect">
            <a:avLst/>
          </a:prstGeom>
        </p:spPr>
      </p:pic>
      <p:pic>
        <p:nvPicPr>
          <p:cNvPr id="5" name="Picture 4">
            <a:extLst>
              <a:ext uri="{FF2B5EF4-FFF2-40B4-BE49-F238E27FC236}">
                <a16:creationId xmlns:a16="http://schemas.microsoft.com/office/drawing/2014/main" id="{98635C19-5F04-15CE-4E62-560DC186ECB9}"/>
              </a:ext>
            </a:extLst>
          </p:cNvPr>
          <p:cNvPicPr>
            <a:picLocks noChangeAspect="1"/>
          </p:cNvPicPr>
          <p:nvPr/>
        </p:nvPicPr>
        <p:blipFill>
          <a:blip r:embed="rId4"/>
          <a:stretch>
            <a:fillRect/>
          </a:stretch>
        </p:blipFill>
        <p:spPr>
          <a:xfrm>
            <a:off x="8424163" y="4061479"/>
            <a:ext cx="3251200" cy="1828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FB2CE1EF-1274-20E9-8C54-3C7764C4A7BC}"/>
              </a:ext>
            </a:extLst>
          </p:cNvPr>
          <p:cNvSpPr txBox="1"/>
          <p:nvPr/>
        </p:nvSpPr>
        <p:spPr>
          <a:xfrm>
            <a:off x="516637" y="1515601"/>
            <a:ext cx="10685248" cy="2539157"/>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will build on existing curriculum, faculty, and resources across AU’s College of Engineering, specifically within the Department of Chemical Engineering to support a coherent course of study in Biomedical Engineering. </a:t>
            </a:r>
          </a:p>
          <a:p>
            <a:pPr marR="0" lvl="0" algn="l" defTabSz="45720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proposal includes detailed projections for student demand based on existing elective coursework and the potential for an Accelerated Bachelor’s to Master’s (ABM) pathway.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C1F633-9999-2392-C572-BB56DF24F3E5}"/>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417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767909" y="1982450"/>
            <a:ext cx="7699942"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Item III: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accept the agenda for the June 12, 2026, meeting</a:t>
            </a:r>
            <a:r>
              <a:rPr kumimoji="0" lang="en-US" sz="2800" b="0" i="0" u="none" strike="noStrike" kern="14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1">
            <a:extLst>
              <a:ext uri="{FF2B5EF4-FFF2-40B4-BE49-F238E27FC236}">
                <a16:creationId xmlns:a16="http://schemas.microsoft.com/office/drawing/2014/main" id="{3709DC32-914B-4630-B812-359FE4CAD66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5C985AF-7FD3-7626-EFE2-C2B54C8230B1}"/>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8624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F83A-F634-F596-F90A-1DC9BB2DCF98}"/>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44D78C8-070A-AE9F-4E8C-4DFC8B71EE7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EE2CE24F-7943-3D57-0991-4125894CA545}"/>
              </a:ext>
            </a:extLst>
          </p:cNvPr>
          <p:cNvSpPr txBox="1"/>
          <p:nvPr/>
        </p:nvSpPr>
        <p:spPr>
          <a:xfrm>
            <a:off x="1042352" y="1811675"/>
            <a:ext cx="10107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A-2a: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Auburn University’s proposal to offer a Master of Science in Biomedical Engineering.  </a:t>
            </a:r>
          </a:p>
        </p:txBody>
      </p:sp>
      <p:pic>
        <p:nvPicPr>
          <p:cNvPr id="3" name="Picture 2">
            <a:extLst>
              <a:ext uri="{FF2B5EF4-FFF2-40B4-BE49-F238E27FC236}">
                <a16:creationId xmlns:a16="http://schemas.microsoft.com/office/drawing/2014/main" id="{3E8561CF-7CF3-030D-8452-B2C99C0E147D}"/>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46441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016C-6779-EF08-2CF3-CEC24665C1A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E343917-5AF1-FBDA-B5A8-E6448106D698}"/>
              </a:ext>
            </a:extLst>
          </p:cNvPr>
          <p:cNvSpPr txBox="1"/>
          <p:nvPr/>
        </p:nvSpPr>
        <p:spPr>
          <a:xfrm>
            <a:off x="516637" y="209039"/>
            <a:ext cx="11386288"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Auburn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A-2b.  Doctor of Philosophy in Biomedical Engineering (CIP 14.0501)</a:t>
            </a:r>
          </a:p>
        </p:txBody>
      </p:sp>
      <p:sp>
        <p:nvSpPr>
          <p:cNvPr id="9" name="Slide Number Placeholder 1">
            <a:extLst>
              <a:ext uri="{FF2B5EF4-FFF2-40B4-BE49-F238E27FC236}">
                <a16:creationId xmlns:a16="http://schemas.microsoft.com/office/drawing/2014/main" id="{06FE0997-6681-61CD-8FCF-9813400CE80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60F23EF-A0BF-3D06-EF2F-5B8F1FDADBE5}"/>
              </a:ext>
            </a:extLst>
          </p:cNvPr>
          <p:cNvSpPr txBox="1"/>
          <p:nvPr/>
        </p:nvSpPr>
        <p:spPr>
          <a:xfrm>
            <a:off x="516637" y="4401942"/>
            <a:ext cx="7654005" cy="1892826"/>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PhD program has been designed to align with the MS in Biomedical Engineering, so that students completing the master’s will be able to seamlessly transition into the PhD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57B669B-EADF-2B63-D59B-2E05F13EBB0F}"/>
              </a:ext>
            </a:extLst>
          </p:cNvPr>
          <p:cNvPicPr>
            <a:picLocks noChangeAspect="1"/>
          </p:cNvPicPr>
          <p:nvPr/>
        </p:nvPicPr>
        <p:blipFill>
          <a:blip r:embed="rId3"/>
          <a:stretch>
            <a:fillRect/>
          </a:stretch>
        </p:blipFill>
        <p:spPr>
          <a:xfrm>
            <a:off x="10362542" y="54998"/>
            <a:ext cx="1540383" cy="1188720"/>
          </a:xfrm>
          <a:prstGeom prst="rect">
            <a:avLst/>
          </a:prstGeom>
        </p:spPr>
      </p:pic>
      <p:pic>
        <p:nvPicPr>
          <p:cNvPr id="5" name="Picture 4">
            <a:extLst>
              <a:ext uri="{FF2B5EF4-FFF2-40B4-BE49-F238E27FC236}">
                <a16:creationId xmlns:a16="http://schemas.microsoft.com/office/drawing/2014/main" id="{7C376ACA-3259-3E9F-D40A-149793BCDD98}"/>
              </a:ext>
            </a:extLst>
          </p:cNvPr>
          <p:cNvPicPr>
            <a:picLocks noChangeAspect="1"/>
          </p:cNvPicPr>
          <p:nvPr/>
        </p:nvPicPr>
        <p:blipFill>
          <a:blip r:embed="rId4"/>
          <a:srcRect l="4501" r="8966"/>
          <a:stretch>
            <a:fillRect/>
          </a:stretch>
        </p:blipFill>
        <p:spPr>
          <a:xfrm>
            <a:off x="8267700" y="4240017"/>
            <a:ext cx="3228976" cy="182880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734AC45-00F8-AFC1-82BA-7752C4B8125A}"/>
              </a:ext>
            </a:extLst>
          </p:cNvPr>
          <p:cNvSpPr txBox="1"/>
          <p:nvPr/>
        </p:nvSpPr>
        <p:spPr>
          <a:xfrm>
            <a:off x="516637" y="1509266"/>
            <a:ext cx="11221784" cy="2862322"/>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will build on existing curriculum, faculty, and resources across AU’s College of Engineering and specifically within the Department of Chemical Engineering to support a coherent doctoral course of study in Biomedical Engineering.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is designed to prepare graduates for employment </a:t>
            </a:r>
            <a:r>
              <a:rPr lang="en-US" sz="2400" dirty="0">
                <a:solidFill>
                  <a:prstClr val="black"/>
                </a:solidFill>
                <a:latin typeface="Calibri" panose="020F0502020204030204"/>
              </a:rPr>
              <a:t>as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bioengineers, biomedical engineers, all other engineers, and bioinformatics scientists, which are needed to support statewide economic development efforts in the biotechnology and pharmaceutical industries.</a:t>
            </a:r>
          </a:p>
        </p:txBody>
      </p:sp>
      <p:pic>
        <p:nvPicPr>
          <p:cNvPr id="4" name="Picture 3">
            <a:extLst>
              <a:ext uri="{FF2B5EF4-FFF2-40B4-BE49-F238E27FC236}">
                <a16:creationId xmlns:a16="http://schemas.microsoft.com/office/drawing/2014/main" id="{C1B2096E-5059-BD3A-6702-CF6FB1318BB6}"/>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06116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E801-E923-CCA5-C146-7F2C981797A2}"/>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337D1AE-631C-0069-3B37-AD8AA91760BD}"/>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25D82FAD-5E83-CF54-BB87-14E039087131}"/>
              </a:ext>
            </a:extLst>
          </p:cNvPr>
          <p:cNvSpPr txBox="1"/>
          <p:nvPr/>
        </p:nvSpPr>
        <p:spPr>
          <a:xfrm>
            <a:off x="1042352" y="1811675"/>
            <a:ext cx="10107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A-2b: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Auburn University’s proposal to offer a Doctor of Philosophy in Biomedical Engineering.  </a:t>
            </a:r>
          </a:p>
        </p:txBody>
      </p:sp>
      <p:pic>
        <p:nvPicPr>
          <p:cNvPr id="3" name="Picture 2">
            <a:extLst>
              <a:ext uri="{FF2B5EF4-FFF2-40B4-BE49-F238E27FC236}">
                <a16:creationId xmlns:a16="http://schemas.microsoft.com/office/drawing/2014/main" id="{015C6247-0E81-E8E0-8BEE-AF35EA4CEA0E}"/>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49499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F0126-88BA-D77E-8936-BEFCB623EC7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39E6B80-940A-4F39-7D91-D2B8C304546E}"/>
              </a:ext>
            </a:extLst>
          </p:cNvPr>
          <p:cNvSpPr txBox="1"/>
          <p:nvPr/>
        </p:nvSpPr>
        <p:spPr>
          <a:xfrm>
            <a:off x="516637" y="209039"/>
            <a:ext cx="11294363"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Auburn University at Montgomery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A-3a.  Bachelor of Science in Artificial Intelligence and Robotics (CIP 11.0102)</a:t>
            </a:r>
          </a:p>
        </p:txBody>
      </p:sp>
      <p:sp>
        <p:nvSpPr>
          <p:cNvPr id="9" name="Slide Number Placeholder 1">
            <a:extLst>
              <a:ext uri="{FF2B5EF4-FFF2-40B4-BE49-F238E27FC236}">
                <a16:creationId xmlns:a16="http://schemas.microsoft.com/office/drawing/2014/main" id="{08EAFA14-A684-EA64-B2D8-CD7C1F85D5E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F4D6CF7-03CB-9838-3414-5363D1B6B883}"/>
              </a:ext>
            </a:extLst>
          </p:cNvPr>
          <p:cNvSpPr txBox="1"/>
          <p:nvPr/>
        </p:nvSpPr>
        <p:spPr>
          <a:xfrm>
            <a:off x="617790" y="1782464"/>
            <a:ext cx="10736495" cy="2631490"/>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Graduates of the BS in AI and Robotics program will be prepared for employment as software developers, which are included on the 2024-25 Alabama Demand Occupations List, as well as data scientists and robotics engineers.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program will build on AUM’s existing faculty expertise in Computer Science and AI and will require no new resources to implement as proposed.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4" descr="Auburn University at Montgomery (Fees &amp; Reviews): Alabama, United States">
            <a:extLst>
              <a:ext uri="{FF2B5EF4-FFF2-40B4-BE49-F238E27FC236}">
                <a16:creationId xmlns:a16="http://schemas.microsoft.com/office/drawing/2014/main" id="{523BE0F8-C266-1240-A133-771C62FCB0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22" b="28787"/>
          <a:stretch/>
        </p:blipFill>
        <p:spPr bwMode="auto">
          <a:xfrm>
            <a:off x="10105360" y="116774"/>
            <a:ext cx="1750425" cy="731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04FB11-80A3-DCF0-083E-E54609BA3006}"/>
              </a:ext>
            </a:extLst>
          </p:cNvPr>
          <p:cNvPicPr>
            <a:picLocks noChangeAspect="1"/>
          </p:cNvPicPr>
          <p:nvPr/>
        </p:nvPicPr>
        <p:blipFill>
          <a:blip r:embed="rId4"/>
          <a:stretch>
            <a:fillRect/>
          </a:stretch>
        </p:blipFill>
        <p:spPr>
          <a:xfrm>
            <a:off x="4307840" y="4476492"/>
            <a:ext cx="3576320" cy="201168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FE755361-922D-4CF2-54C1-D4A7EE4C556E}"/>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62372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21F5C-DEA2-C44E-34E6-6F7D02E7F38B}"/>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D3FEF990-9F53-894C-4EB4-695FB7777428}"/>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7C42FAA2-7865-72A7-F0BE-2951E7358460}"/>
              </a:ext>
            </a:extLst>
          </p:cNvPr>
          <p:cNvSpPr txBox="1"/>
          <p:nvPr/>
        </p:nvSpPr>
        <p:spPr>
          <a:xfrm>
            <a:off x="1042352" y="1811675"/>
            <a:ext cx="10107296"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A-3a: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Auburn University at Montgomery’s proposal to offer a Bachelor of Science in Artificial Intelligence and Robotics.  </a:t>
            </a:r>
          </a:p>
        </p:txBody>
      </p:sp>
      <p:pic>
        <p:nvPicPr>
          <p:cNvPr id="3" name="Picture 2">
            <a:extLst>
              <a:ext uri="{FF2B5EF4-FFF2-40B4-BE49-F238E27FC236}">
                <a16:creationId xmlns:a16="http://schemas.microsoft.com/office/drawing/2014/main" id="{9665695C-0343-A76E-517B-B3FA56BD560C}"/>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15991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8947-A675-8343-0B1F-0297F65F74E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8A7B398-0A4E-99D5-CD18-14B9D9C22966}"/>
              </a:ext>
            </a:extLst>
          </p:cNvPr>
          <p:cNvSpPr txBox="1"/>
          <p:nvPr/>
        </p:nvSpPr>
        <p:spPr>
          <a:xfrm>
            <a:off x="516637" y="209039"/>
            <a:ext cx="11294363"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Auburn University at Montgomery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A-3b.  Bachelor of Science in Information Technology and Cybersecurity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11.1003)</a:t>
            </a:r>
          </a:p>
        </p:txBody>
      </p:sp>
      <p:sp>
        <p:nvSpPr>
          <p:cNvPr id="9" name="Slide Number Placeholder 1">
            <a:extLst>
              <a:ext uri="{FF2B5EF4-FFF2-40B4-BE49-F238E27FC236}">
                <a16:creationId xmlns:a16="http://schemas.microsoft.com/office/drawing/2014/main" id="{C7AF4EF5-E365-79AE-F647-3A83CB672FB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A99C01E-3C76-11F9-ACCE-2E28E7259EDA}"/>
              </a:ext>
            </a:extLst>
          </p:cNvPr>
          <p:cNvSpPr txBox="1"/>
          <p:nvPr/>
        </p:nvSpPr>
        <p:spPr>
          <a:xfrm>
            <a:off x="613695" y="1782464"/>
            <a:ext cx="10244805" cy="3370153"/>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Graduates of the BS in Information Technology and Cybersecurity will be prepared for employment in positions included on the 2024-25 Alabama Demand Occupations List including information security analysts, computer user support specialists, and software developers.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program will build on AUM’s existing faculty expertise in information technology and cybersecurity and will require no new resources to implement as proposed.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C67CE53-6B8E-06CA-011E-503020C44C0D}"/>
              </a:ext>
            </a:extLst>
          </p:cNvPr>
          <p:cNvPicPr>
            <a:picLocks noChangeAspect="1"/>
          </p:cNvPicPr>
          <p:nvPr/>
        </p:nvPicPr>
        <p:blipFill>
          <a:blip r:embed="rId3"/>
          <a:stretch>
            <a:fillRect/>
          </a:stretch>
        </p:blipFill>
        <p:spPr>
          <a:xfrm>
            <a:off x="4665903" y="4703596"/>
            <a:ext cx="2860195" cy="1763310"/>
          </a:xfrm>
          <a:prstGeom prst="rect">
            <a:avLst/>
          </a:prstGeom>
          <a:effectLst>
            <a:outerShdw blurRad="63500" sx="102000" sy="102000" algn="ctr" rotWithShape="0">
              <a:prstClr val="black">
                <a:alpha val="40000"/>
              </a:prstClr>
            </a:outerShdw>
          </a:effectLst>
        </p:spPr>
      </p:pic>
      <p:pic>
        <p:nvPicPr>
          <p:cNvPr id="4" name="Picture 4" descr="Auburn University at Montgomery (Fees &amp; Reviews): Alabama, United States">
            <a:extLst>
              <a:ext uri="{FF2B5EF4-FFF2-40B4-BE49-F238E27FC236}">
                <a16:creationId xmlns:a16="http://schemas.microsoft.com/office/drawing/2014/main" id="{2AA82714-61BC-99EE-B4BD-8882C0D116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422" b="28787"/>
          <a:stretch/>
        </p:blipFill>
        <p:spPr bwMode="auto">
          <a:xfrm>
            <a:off x="10105360" y="116774"/>
            <a:ext cx="1750425" cy="7315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8168A6-37F8-6BF1-F3A5-C9C3B51445D7}"/>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8493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C8B42-331E-4003-6591-59D7CBF2C09A}"/>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0F72165-B5B6-4FAD-B3C7-55C224D6523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D784E626-28BF-48FB-62DF-E5BA2BEB94EF}"/>
              </a:ext>
            </a:extLst>
          </p:cNvPr>
          <p:cNvSpPr txBox="1"/>
          <p:nvPr/>
        </p:nvSpPr>
        <p:spPr>
          <a:xfrm>
            <a:off x="1042352" y="1811675"/>
            <a:ext cx="10107296"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A-3b: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Auburn University at Montgomery’s proposal to offer a Bachelor of Science in Information Technology and Cybersecurity.  </a:t>
            </a:r>
          </a:p>
        </p:txBody>
      </p:sp>
      <p:pic>
        <p:nvPicPr>
          <p:cNvPr id="3" name="Picture 2">
            <a:extLst>
              <a:ext uri="{FF2B5EF4-FFF2-40B4-BE49-F238E27FC236}">
                <a16:creationId xmlns:a16="http://schemas.microsoft.com/office/drawing/2014/main" id="{1CE12DF8-2976-FF41-5A1F-6E8BA2BAB76D}"/>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78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77AC7-D2EA-C4C1-B1D0-C883FA6437E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A240000-C439-E034-4760-8537156AF187}"/>
              </a:ext>
            </a:extLst>
          </p:cNvPr>
          <p:cNvSpPr txBox="1"/>
          <p:nvPr/>
        </p:nvSpPr>
        <p:spPr>
          <a:xfrm>
            <a:off x="516638" y="209039"/>
            <a:ext cx="9998962"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Jacksonville State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A-4a.  Doctor of Arts in English (CIP 23.0101)</a:t>
            </a:r>
          </a:p>
        </p:txBody>
      </p:sp>
      <p:sp>
        <p:nvSpPr>
          <p:cNvPr id="9" name="Slide Number Placeholder 1">
            <a:extLst>
              <a:ext uri="{FF2B5EF4-FFF2-40B4-BE49-F238E27FC236}">
                <a16:creationId xmlns:a16="http://schemas.microsoft.com/office/drawing/2014/main" id="{4CCE2C2C-9E58-CD78-EA1B-FD119D0DE23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A223B71-8334-EC44-8952-207CB8716BA8}"/>
              </a:ext>
            </a:extLst>
          </p:cNvPr>
          <p:cNvSpPr txBox="1"/>
          <p:nvPr/>
        </p:nvSpPr>
        <p:spPr>
          <a:xfrm>
            <a:off x="617790" y="1420514"/>
            <a:ext cx="10945560" cy="3600986"/>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DA will extend JSU’s graduate offerings in English to the doctoral level. JSU’s existing MA in English (CIP 23.0101) and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Secondary Education--English Language Arts (CIP 13.1205) have demonstrated healthy enrollment and completion numbers.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is designed to prepare graduates for employment as Secondary School Teachers, Except Special and Career/ Technical Education Postsecondary (SOC 25-2031), which appear on the 2024-25 Alabama Demand Occupations list. Additionally, Secondary English Language Arts teachers are regularly included in the statewide list of teacher shortage areas. </a:t>
            </a:r>
          </a:p>
        </p:txBody>
      </p:sp>
      <p:pic>
        <p:nvPicPr>
          <p:cNvPr id="5" name="imageSelected0">
            <a:extLst>
              <a:ext uri="{FF2B5EF4-FFF2-40B4-BE49-F238E27FC236}">
                <a16:creationId xmlns:a16="http://schemas.microsoft.com/office/drawing/2014/main" id="{7E1CC576-E3DD-4961-84FD-3FD218E1092A}"/>
              </a:ext>
            </a:extLst>
          </p:cNvPr>
          <p:cNvPicPr>
            <a:picLocks noChangeAspect="1"/>
          </p:cNvPicPr>
          <p:nvPr/>
        </p:nvPicPr>
        <p:blipFill rotWithShape="1">
          <a:blip r:embed="rId3">
            <a:extLst>
              <a:ext uri="{28A0092B-C50C-407E-A947-70E740481C1C}">
                <a14:useLocalDpi xmlns:a14="http://schemas.microsoft.com/office/drawing/2010/main" val="0"/>
              </a:ext>
            </a:extLst>
          </a:blip>
          <a:srcRect l="18182" t="10077" r="11888" b="29457"/>
          <a:stretch/>
        </p:blipFill>
        <p:spPr bwMode="auto">
          <a:xfrm>
            <a:off x="10353902" y="84001"/>
            <a:ext cx="1524001" cy="118872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7A201B5-F63D-5A49-9452-66B91C53C21C}"/>
              </a:ext>
            </a:extLst>
          </p:cNvPr>
          <p:cNvPicPr>
            <a:picLocks noChangeAspect="1"/>
          </p:cNvPicPr>
          <p:nvPr/>
        </p:nvPicPr>
        <p:blipFill>
          <a:blip r:embed="rId4"/>
          <a:srcRect l="7259" r="8000"/>
          <a:stretch>
            <a:fillRect/>
          </a:stretch>
        </p:blipFill>
        <p:spPr>
          <a:xfrm>
            <a:off x="7886927" y="5025132"/>
            <a:ext cx="3228976" cy="1463040"/>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A45B6D18-ECA7-59DD-D728-B7CD39B8E8AC}"/>
              </a:ext>
            </a:extLst>
          </p:cNvPr>
          <p:cNvSpPr txBox="1"/>
          <p:nvPr/>
        </p:nvSpPr>
        <p:spPr>
          <a:xfrm>
            <a:off x="617790" y="4690274"/>
            <a:ext cx="7269137" cy="2262158"/>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will be delivered 100% online and is designed for secondary and postsecondary English teachers who want to advance their expertise and salary while continuing to teach full-time.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D73D29-991F-7243-5E1C-3570FDF9774C}"/>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54910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0885E-2B90-CBF6-8F42-FAE0D620749C}"/>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3FCDDEE2-89E3-B377-FDE6-F0A9F06142D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ACB41246-0901-E64E-0977-D78459E88361}"/>
              </a:ext>
            </a:extLst>
          </p:cNvPr>
          <p:cNvSpPr txBox="1"/>
          <p:nvPr/>
        </p:nvSpPr>
        <p:spPr>
          <a:xfrm>
            <a:off x="1042352" y="1811675"/>
            <a:ext cx="10107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A-4a: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Jacksonville State University’s proposal to offer a Doctor of Arts in English.  </a:t>
            </a:r>
          </a:p>
        </p:txBody>
      </p:sp>
      <p:pic>
        <p:nvPicPr>
          <p:cNvPr id="3" name="Picture 2">
            <a:extLst>
              <a:ext uri="{FF2B5EF4-FFF2-40B4-BE49-F238E27FC236}">
                <a16:creationId xmlns:a16="http://schemas.microsoft.com/office/drawing/2014/main" id="{1EE87EAD-1BB8-C219-212C-D8DACE9A396E}"/>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1731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37792-4400-A37F-D769-CC8BE4FCC21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E06ADE5-46EB-6885-EB7E-E9B179B3BDDC}"/>
              </a:ext>
            </a:extLst>
          </p:cNvPr>
          <p:cNvSpPr txBox="1"/>
          <p:nvPr/>
        </p:nvSpPr>
        <p:spPr>
          <a:xfrm>
            <a:off x="516638" y="209039"/>
            <a:ext cx="9998962" cy="1954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Jacksonville State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A-4b.  New Non-Exempt Off-Campus Site with Academic Programs: Sanders Flight Training Center, Jasper, Alabama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5099B22B-CFD1-D83E-1BFA-B49ED9F22CE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45EF66F-2790-40F1-D7AF-0CB069A3E712}"/>
              </a:ext>
            </a:extLst>
          </p:cNvPr>
          <p:cNvSpPr txBox="1"/>
          <p:nvPr/>
        </p:nvSpPr>
        <p:spPr>
          <a:xfrm>
            <a:off x="617790" y="1782464"/>
            <a:ext cx="10456717" cy="3185487"/>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site has all necessary FAA certifications to provide aviation-related instruction, in keeping with the new BS in Aviation approved for JSU at the March 2026 ACHE meeting.</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Off-campus instruction at Sanders Flight Training Center will be self-supporting through tuition, fees, and associated flight lab fees. Flight lab fees will cover fuel, instructors, aircraft maintenance, and related instructional costs through the partner flight school arrangement.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8A4776E-920A-1A6C-BA63-02F7A795FE5C}"/>
              </a:ext>
            </a:extLst>
          </p:cNvPr>
          <p:cNvPicPr>
            <a:picLocks noChangeAspect="1"/>
          </p:cNvPicPr>
          <p:nvPr/>
        </p:nvPicPr>
        <p:blipFill>
          <a:blip r:embed="rId3"/>
          <a:srcRect t="7036"/>
          <a:stretch>
            <a:fillRect/>
          </a:stretch>
        </p:blipFill>
        <p:spPr>
          <a:xfrm>
            <a:off x="7772401" y="4473699"/>
            <a:ext cx="3239920" cy="2007989"/>
          </a:xfrm>
          <a:prstGeom prst="rect">
            <a:avLst/>
          </a:prstGeom>
          <a:effectLst>
            <a:outerShdw blurRad="63500" sx="102000" sy="102000" algn="ctr" rotWithShape="0">
              <a:prstClr val="black">
                <a:alpha val="40000"/>
              </a:prstClr>
            </a:outerShdw>
          </a:effectLst>
        </p:spPr>
      </p:pic>
      <p:pic>
        <p:nvPicPr>
          <p:cNvPr id="3" name="imageSelected0">
            <a:extLst>
              <a:ext uri="{FF2B5EF4-FFF2-40B4-BE49-F238E27FC236}">
                <a16:creationId xmlns:a16="http://schemas.microsoft.com/office/drawing/2014/main" id="{C4D29E26-9A88-2F6A-82C5-15EF2E054378}"/>
              </a:ext>
            </a:extLst>
          </p:cNvPr>
          <p:cNvPicPr>
            <a:picLocks noChangeAspect="1"/>
          </p:cNvPicPr>
          <p:nvPr/>
        </p:nvPicPr>
        <p:blipFill rotWithShape="1">
          <a:blip r:embed="rId4">
            <a:extLst>
              <a:ext uri="{28A0092B-C50C-407E-A947-70E740481C1C}">
                <a14:useLocalDpi xmlns:a14="http://schemas.microsoft.com/office/drawing/2010/main" val="0"/>
              </a:ext>
            </a:extLst>
          </a:blip>
          <a:srcRect l="18182" t="10077" r="11888" b="29457"/>
          <a:stretch/>
        </p:blipFill>
        <p:spPr bwMode="auto">
          <a:xfrm>
            <a:off x="10353902" y="84001"/>
            <a:ext cx="1524001" cy="118872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C9F73F7-92A9-53A6-13A4-3294144C1CC7}"/>
              </a:ext>
            </a:extLst>
          </p:cNvPr>
          <p:cNvSpPr txBox="1"/>
          <p:nvPr/>
        </p:nvSpPr>
        <p:spPr>
          <a:xfrm>
            <a:off x="617791" y="4582814"/>
            <a:ext cx="7154610" cy="2077492"/>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Those universities whose service area includes the proposed site (The University of Alabama and University of Alabama at Birmingham) do not offer aviation-related undergraduate programs.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7768F0F-040F-18C5-1340-FEFE17821793}"/>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3456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287031"/>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tab pos="688975" algn="l"/>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III. Approval of Agenda</a:t>
            </a:r>
          </a:p>
        </p:txBody>
      </p:sp>
      <p:sp>
        <p:nvSpPr>
          <p:cNvPr id="6" name="Rectangle 5"/>
          <p:cNvSpPr/>
          <p:nvPr/>
        </p:nvSpPr>
        <p:spPr>
          <a:xfrm>
            <a:off x="5073390" y="2909330"/>
            <a:ext cx="5973788"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400" cap="none" spc="0" normalizeH="0" baseline="0" noProof="0" dirty="0">
                <a:ln>
                  <a:noFill/>
                </a:ln>
                <a:solidFill>
                  <a:srgbClr val="000000"/>
                </a:solidFill>
                <a:effectLst/>
                <a:uLnTx/>
                <a:uFillTx/>
                <a:latin typeface="Calibri" panose="020F0502020204030204"/>
                <a:ea typeface="+mn-ea"/>
                <a:cs typeface="+mn-cs"/>
              </a:rPr>
              <a:t>Commission Meeting Agenda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400" cap="none" spc="0" normalizeH="0" baseline="0" noProof="0" dirty="0">
                <a:ln>
                  <a:noFill/>
                </a:ln>
                <a:solidFill>
                  <a:srgbClr val="000000"/>
                </a:solidFill>
                <a:effectLst/>
                <a:uLnTx/>
                <a:uFillTx/>
                <a:latin typeface="Calibri" panose="020F0502020204030204"/>
                <a:ea typeface="+mn-ea"/>
                <a:cs typeface="+mn-cs"/>
              </a:rPr>
              <a:t>of March 13, 2026</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1">
            <a:extLst>
              <a:ext uri="{FF2B5EF4-FFF2-40B4-BE49-F238E27FC236}">
                <a16:creationId xmlns:a16="http://schemas.microsoft.com/office/drawing/2014/main" id="{381F0FE7-2180-4901-A654-E094BA32DC2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0F4A1A8-91E1-4614-7F39-5684C1539343}"/>
              </a:ext>
            </a:extLst>
          </p:cNvPr>
          <p:cNvPicPr>
            <a:picLocks noChangeAspect="1"/>
          </p:cNvPicPr>
          <p:nvPr/>
        </p:nvPicPr>
        <p:blipFill>
          <a:blip r:embed="rId2"/>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7DC97AD9-5A8D-29FB-B229-964BD6778A22}"/>
              </a:ext>
            </a:extLst>
          </p:cNvPr>
          <p:cNvPicPr>
            <a:picLocks noChangeAspect="1"/>
          </p:cNvPicPr>
          <p:nvPr/>
        </p:nvPicPr>
        <p:blipFill>
          <a:blip r:embed="rId3"/>
          <a:stretch>
            <a:fillRect/>
          </a:stretch>
        </p:blipFill>
        <p:spPr>
          <a:xfrm>
            <a:off x="2045585" y="1921191"/>
            <a:ext cx="3188125" cy="3188125"/>
          </a:xfrm>
          <a:prstGeom prst="rect">
            <a:avLst/>
          </a:prstGeom>
        </p:spPr>
      </p:pic>
    </p:spTree>
    <p:extLst>
      <p:ext uri="{BB962C8B-B14F-4D97-AF65-F5344CB8AC3E}">
        <p14:creationId xmlns:p14="http://schemas.microsoft.com/office/powerpoint/2010/main" val="4235512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DBC4D-BC78-201B-400C-1AB256565725}"/>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BB476A3-11F6-CAD2-7EA1-0787B536EA4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9411FE3F-826F-3138-FB3F-6BAAD54E5E1C}"/>
              </a:ext>
            </a:extLst>
          </p:cNvPr>
          <p:cNvSpPr txBox="1"/>
          <p:nvPr/>
        </p:nvSpPr>
        <p:spPr>
          <a:xfrm>
            <a:off x="1042352" y="1811675"/>
            <a:ext cx="10107296"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A-4b: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Jacksonville State University’s proposal to offer a New Non-Exempt Off-Campus Site with Academic Programs at Sanders Flight Training Center in Jasper, Alabama.  </a:t>
            </a:r>
          </a:p>
        </p:txBody>
      </p:sp>
      <p:pic>
        <p:nvPicPr>
          <p:cNvPr id="3" name="Picture 2">
            <a:extLst>
              <a:ext uri="{FF2B5EF4-FFF2-40B4-BE49-F238E27FC236}">
                <a16:creationId xmlns:a16="http://schemas.microsoft.com/office/drawing/2014/main" id="{08FFD915-26F7-155F-ADEC-F4C0D58F3354}"/>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30410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B60BA-D869-551D-6152-0510F93533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98791F0-E9D8-43CF-2B51-A9B980439398}"/>
              </a:ext>
            </a:extLst>
          </p:cNvPr>
          <p:cNvSpPr txBox="1"/>
          <p:nvPr/>
        </p:nvSpPr>
        <p:spPr>
          <a:xfrm>
            <a:off x="516638" y="209039"/>
            <a:ext cx="9998962"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The University of Alabama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A-5a.  Bachelor of Arts in Public Policy (CIP 44.0501)</a:t>
            </a:r>
          </a:p>
        </p:txBody>
      </p:sp>
      <p:sp>
        <p:nvSpPr>
          <p:cNvPr id="9" name="Slide Number Placeholder 1">
            <a:extLst>
              <a:ext uri="{FF2B5EF4-FFF2-40B4-BE49-F238E27FC236}">
                <a16:creationId xmlns:a16="http://schemas.microsoft.com/office/drawing/2014/main" id="{0595EB86-0B48-85F8-968C-F4E5CD5B15E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B018C2C-E0A7-C9AA-8041-73015120C5B2}"/>
              </a:ext>
            </a:extLst>
          </p:cNvPr>
          <p:cNvSpPr txBox="1"/>
          <p:nvPr/>
        </p:nvSpPr>
        <p:spPr>
          <a:xfrm>
            <a:off x="617790" y="1782464"/>
            <a:ext cx="10736495" cy="3370153"/>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BA in Public Policy will prepare graduates for roles included on the 2024-25 Alabama Demand Occupations List, such as social and community service managers and compliance officers.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will be a foundational offering within the newly established School of Leadership and Policy and is expected to attract a significant number of students and advance the School’s mission to contribute meaningfully to Alabama’s social, economic, and civic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6" descr="Deans jobs | Alabama">
            <a:extLst>
              <a:ext uri="{FF2B5EF4-FFF2-40B4-BE49-F238E27FC236}">
                <a16:creationId xmlns:a16="http://schemas.microsoft.com/office/drawing/2014/main" id="{AE9232D0-DCD9-38DE-5FBF-5FE7631A9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90" b="20338"/>
          <a:stretch/>
        </p:blipFill>
        <p:spPr bwMode="auto">
          <a:xfrm>
            <a:off x="9560102" y="209039"/>
            <a:ext cx="2219721"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AE981AB-90D2-A65D-791B-BEF6EBD62744}"/>
              </a:ext>
            </a:extLst>
          </p:cNvPr>
          <p:cNvPicPr>
            <a:picLocks noChangeAspect="1"/>
          </p:cNvPicPr>
          <p:nvPr/>
        </p:nvPicPr>
        <p:blipFill>
          <a:blip r:embed="rId4"/>
          <a:stretch>
            <a:fillRect/>
          </a:stretch>
        </p:blipFill>
        <p:spPr>
          <a:xfrm>
            <a:off x="4450081" y="4897810"/>
            <a:ext cx="3291839" cy="1645920"/>
          </a:xfrm>
          <a:prstGeom prst="rect">
            <a:avLst/>
          </a:prstGeom>
        </p:spPr>
      </p:pic>
      <p:pic>
        <p:nvPicPr>
          <p:cNvPr id="3" name="Picture 2">
            <a:extLst>
              <a:ext uri="{FF2B5EF4-FFF2-40B4-BE49-F238E27FC236}">
                <a16:creationId xmlns:a16="http://schemas.microsoft.com/office/drawing/2014/main" id="{975DCDB1-79F5-EC31-82DE-D85F3C0505BC}"/>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7983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112C-EC08-7AD2-5945-4233A690951B}"/>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7705ACF8-70A4-0AFA-B6DB-FD33189FD29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2D1F629-DE3E-F330-8E0F-402CEC4BA393}"/>
              </a:ext>
            </a:extLst>
          </p:cNvPr>
          <p:cNvSpPr txBox="1"/>
          <p:nvPr/>
        </p:nvSpPr>
        <p:spPr>
          <a:xfrm>
            <a:off x="1042352" y="1811675"/>
            <a:ext cx="10107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A-5a: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Alabama’s proposal to offer a Bachelor of Arts in Public Policy.  </a:t>
            </a:r>
          </a:p>
        </p:txBody>
      </p:sp>
      <p:pic>
        <p:nvPicPr>
          <p:cNvPr id="3" name="Picture 2">
            <a:extLst>
              <a:ext uri="{FF2B5EF4-FFF2-40B4-BE49-F238E27FC236}">
                <a16:creationId xmlns:a16="http://schemas.microsoft.com/office/drawing/2014/main" id="{F18D7B27-4F9B-57E5-E925-D0D3171DF87A}"/>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1925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07ABA-15A2-F38E-92FB-DC3DDDE34F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0FEF222-43C3-2848-B497-CDEB6D706BEA}"/>
              </a:ext>
            </a:extLst>
          </p:cNvPr>
          <p:cNvSpPr txBox="1"/>
          <p:nvPr/>
        </p:nvSpPr>
        <p:spPr>
          <a:xfrm>
            <a:off x="516638" y="209039"/>
            <a:ext cx="9998962"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The University of Alabama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A-5b.  Master of Public Policy in Public Policy (CIP 44.0501)</a:t>
            </a:r>
          </a:p>
        </p:txBody>
      </p:sp>
      <p:sp>
        <p:nvSpPr>
          <p:cNvPr id="9" name="Slide Number Placeholder 1">
            <a:extLst>
              <a:ext uri="{FF2B5EF4-FFF2-40B4-BE49-F238E27FC236}">
                <a16:creationId xmlns:a16="http://schemas.microsoft.com/office/drawing/2014/main" id="{ACA75838-34AC-9C49-47D8-0C41E7786D6D}"/>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54CED79-672D-673F-0A10-83096EE405F1}"/>
              </a:ext>
            </a:extLst>
          </p:cNvPr>
          <p:cNvSpPr txBox="1"/>
          <p:nvPr/>
        </p:nvSpPr>
        <p:spPr>
          <a:xfrm>
            <a:off x="617790" y="1782464"/>
            <a:ext cx="8842923" cy="4847481"/>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Alabama faces many complex public policy challenges, yet no public university in the state has a degree program exclusively dedicated to teaching the skills and knowledge necessary for meaningful participation in the making of public policy.</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MPP will require significant institutional investment, which will be offset by tuition revenue from the BA program and by external grant funding.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will be a foundational offering within the newly established School of Leadership and Policy and will advance the School’s mission to contribute meaningfully to Alabama’s social, economic, and civic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054FB35-131A-EC0D-E679-4AD15DFBE909}"/>
              </a:ext>
            </a:extLst>
          </p:cNvPr>
          <p:cNvPicPr>
            <a:picLocks noChangeAspect="1"/>
          </p:cNvPicPr>
          <p:nvPr/>
        </p:nvPicPr>
        <p:blipFill>
          <a:blip r:embed="rId3">
            <a:clrChange>
              <a:clrFrom>
                <a:srgbClr val="F0F1EB"/>
              </a:clrFrom>
              <a:clrTo>
                <a:srgbClr val="F0F1EB">
                  <a:alpha val="0"/>
                </a:srgbClr>
              </a:clrTo>
            </a:clrChange>
          </a:blip>
          <a:stretch>
            <a:fillRect/>
          </a:stretch>
        </p:blipFill>
        <p:spPr>
          <a:xfrm>
            <a:off x="9460713" y="2465965"/>
            <a:ext cx="2109774" cy="2109774"/>
          </a:xfrm>
          <a:prstGeom prst="rect">
            <a:avLst/>
          </a:prstGeom>
        </p:spPr>
      </p:pic>
      <p:pic>
        <p:nvPicPr>
          <p:cNvPr id="3" name="Picture 6" descr="Deans jobs | Alabama">
            <a:extLst>
              <a:ext uri="{FF2B5EF4-FFF2-40B4-BE49-F238E27FC236}">
                <a16:creationId xmlns:a16="http://schemas.microsoft.com/office/drawing/2014/main" id="{39ADDE7B-5DDC-0C1B-6A20-30028D2276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90" b="20338"/>
          <a:stretch/>
        </p:blipFill>
        <p:spPr bwMode="auto">
          <a:xfrm>
            <a:off x="9560102" y="209039"/>
            <a:ext cx="2219721" cy="640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53E6A2-F758-2AA8-234C-723D6CDA15A4}"/>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722703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619A4-2830-D7B1-9A81-BEAA82C2F57A}"/>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61FFB125-DF1B-CA83-F8FF-7F60F9DF378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924B1E0D-E95E-767A-80B5-30BA620EA545}"/>
              </a:ext>
            </a:extLst>
          </p:cNvPr>
          <p:cNvSpPr txBox="1"/>
          <p:nvPr/>
        </p:nvSpPr>
        <p:spPr>
          <a:xfrm>
            <a:off x="1042352" y="1811675"/>
            <a:ext cx="10107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A-5b: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Alabama’s proposal to offer a Master of Public Policy in Public Policy.  </a:t>
            </a:r>
          </a:p>
        </p:txBody>
      </p:sp>
      <p:pic>
        <p:nvPicPr>
          <p:cNvPr id="3" name="Picture 2">
            <a:extLst>
              <a:ext uri="{FF2B5EF4-FFF2-40B4-BE49-F238E27FC236}">
                <a16:creationId xmlns:a16="http://schemas.microsoft.com/office/drawing/2014/main" id="{D5597EC3-7EE7-0668-A6A5-3992D3B69131}"/>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1408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A5CEB-7899-A98E-2355-E0894C55268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6AB6712-052E-F7BC-D520-338360E77C79}"/>
              </a:ext>
            </a:extLst>
          </p:cNvPr>
          <p:cNvSpPr txBox="1"/>
          <p:nvPr/>
        </p:nvSpPr>
        <p:spPr>
          <a:xfrm>
            <a:off x="516638" y="209039"/>
            <a:ext cx="9998962"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Alabama at Birmingham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A-6.  Doctor of Philosophy in Health Physics (CIP 51.2205)</a:t>
            </a:r>
          </a:p>
        </p:txBody>
      </p:sp>
      <p:sp>
        <p:nvSpPr>
          <p:cNvPr id="9" name="Slide Number Placeholder 1">
            <a:extLst>
              <a:ext uri="{FF2B5EF4-FFF2-40B4-BE49-F238E27FC236}">
                <a16:creationId xmlns:a16="http://schemas.microsoft.com/office/drawing/2014/main" id="{811067C8-76DC-2CCB-4990-DBED94B725EC}"/>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6D3BE76-F76B-07E9-6A79-0D86EE6D755D}"/>
              </a:ext>
            </a:extLst>
          </p:cNvPr>
          <p:cNvSpPr txBox="1"/>
          <p:nvPr/>
        </p:nvSpPr>
        <p:spPr>
          <a:xfrm>
            <a:off x="617790" y="1782464"/>
            <a:ext cx="8211885" cy="4893647"/>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is designed to build on UAB’s MS in Health Physics and extend educational pathways to the doctoral level. The institution demonstrates sufficient capacity to deliver the program, supported by faculty expertise, strong external partnerships, established facilities, and secured external funding streams, all of which will ensure high-quality program delivery and sustainability.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will help to address state and national workforce shortages identified by professional organizations such as the International Commission on Radiation Protection (ICRP) and the National Council on Radiation Protection and Measurements (NCRP).</a:t>
            </a:r>
          </a:p>
        </p:txBody>
      </p:sp>
      <p:pic>
        <p:nvPicPr>
          <p:cNvPr id="5" name="Picture 18" descr="https://cws.auburn.edu/asim/Content/Images/Schools/Alabama%20Birmingham.png">
            <a:extLst>
              <a:ext uri="{FF2B5EF4-FFF2-40B4-BE49-F238E27FC236}">
                <a16:creationId xmlns:a16="http://schemas.microsoft.com/office/drawing/2014/main" id="{8F7BB28B-5092-3C84-F6B6-4B29B4A72D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7383" y="83041"/>
            <a:ext cx="1397039" cy="12801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6FC2C51-BEC0-B441-3611-8D4E018D0E31}"/>
              </a:ext>
            </a:extLst>
          </p:cNvPr>
          <p:cNvPicPr>
            <a:picLocks noChangeAspect="1"/>
          </p:cNvPicPr>
          <p:nvPr/>
        </p:nvPicPr>
        <p:blipFill>
          <a:blip r:embed="rId4"/>
          <a:srcRect t="3320" b="6245"/>
          <a:stretch>
            <a:fillRect/>
          </a:stretch>
        </p:blipFill>
        <p:spPr>
          <a:xfrm>
            <a:off x="8785068" y="2720463"/>
            <a:ext cx="3029354" cy="181927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25E7A545-8844-FEDF-75C9-2513D8D807DE}"/>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2999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F067-E22B-9F07-830E-CD9ED35D220C}"/>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94AFADE2-B608-C6EC-AA3F-DF22F3E920A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545A1D87-71CB-F12C-0725-A227452C37BF}"/>
              </a:ext>
            </a:extLst>
          </p:cNvPr>
          <p:cNvSpPr txBox="1"/>
          <p:nvPr/>
        </p:nvSpPr>
        <p:spPr>
          <a:xfrm>
            <a:off x="1042351" y="1811675"/>
            <a:ext cx="1086057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A-6: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 at Birmingham’s proposal to offer a Doctor of Philosophy in Health Physics.  </a:t>
            </a:r>
          </a:p>
        </p:txBody>
      </p:sp>
      <p:pic>
        <p:nvPicPr>
          <p:cNvPr id="3" name="Picture 2">
            <a:extLst>
              <a:ext uri="{FF2B5EF4-FFF2-40B4-BE49-F238E27FC236}">
                <a16:creationId xmlns:a16="http://schemas.microsoft.com/office/drawing/2014/main" id="{7FF599A2-B5CC-AF43-78B0-C7D58482A344}"/>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9949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A7963-EAAF-07DE-74FD-3A860C24E5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356364A-E3FC-F746-FE12-9539E8DA180C}"/>
              </a:ext>
            </a:extLst>
          </p:cNvPr>
          <p:cNvSpPr txBox="1"/>
          <p:nvPr/>
        </p:nvSpPr>
        <p:spPr>
          <a:xfrm>
            <a:off x="516638" y="209039"/>
            <a:ext cx="9998962"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A-7.  Doctor of Engineering in Engineering Management (CIP 15.1501)</a:t>
            </a:r>
          </a:p>
        </p:txBody>
      </p:sp>
      <p:sp>
        <p:nvSpPr>
          <p:cNvPr id="9" name="Slide Number Placeholder 1">
            <a:extLst>
              <a:ext uri="{FF2B5EF4-FFF2-40B4-BE49-F238E27FC236}">
                <a16:creationId xmlns:a16="http://schemas.microsoft.com/office/drawing/2014/main" id="{9D47CAF2-6961-793A-BBCD-605969ED57A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DBFAF60-2884-9F64-7BC0-FA02DB6AB551}"/>
              </a:ext>
            </a:extLst>
          </p:cNvPr>
          <p:cNvSpPr txBox="1"/>
          <p:nvPr/>
        </p:nvSpPr>
        <p:spPr>
          <a:xfrm>
            <a:off x="617791" y="1782464"/>
            <a:ext cx="8259510" cy="4847481"/>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will prepare graduates for senior positions as architectural and engineering managers and general and operations managers, which are included on the 2024-25 Alabama Demand Occupations List.</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Huntsville has one of the highest concentrations of engineers in the nation, in addition to having high concentrations of individuals with STEM degrees and doctoral degrees. The proposed degree will offer a pathway for career advancement for engineers and STEM professionals who want to address complex industry problems with research-based solutions, but who may not be interested in a PhD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3" descr="C:\Users\Kevin Whitaker\Desktop\Marsh Presentation\UAH_primary.png">
            <a:extLst>
              <a:ext uri="{FF2B5EF4-FFF2-40B4-BE49-F238E27FC236}">
                <a16:creationId xmlns:a16="http://schemas.microsoft.com/office/drawing/2014/main" id="{1CC2E4BD-B8FC-4AC5-A7D4-33E52C0F42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4555" y="64073"/>
            <a:ext cx="180958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E667C09-3203-189E-AD0F-43C74BD5A107}"/>
              </a:ext>
            </a:extLst>
          </p:cNvPr>
          <p:cNvPicPr>
            <a:picLocks noChangeAspect="1"/>
          </p:cNvPicPr>
          <p:nvPr/>
        </p:nvPicPr>
        <p:blipFill>
          <a:blip r:embed="rId4"/>
          <a:stretch>
            <a:fillRect/>
          </a:stretch>
        </p:blipFill>
        <p:spPr>
          <a:xfrm>
            <a:off x="8648416" y="2159814"/>
            <a:ext cx="3372279" cy="2478078"/>
          </a:xfrm>
          <a:prstGeom prst="rect">
            <a:avLst/>
          </a:prstGeom>
        </p:spPr>
      </p:pic>
      <p:pic>
        <p:nvPicPr>
          <p:cNvPr id="3" name="Picture 2">
            <a:extLst>
              <a:ext uri="{FF2B5EF4-FFF2-40B4-BE49-F238E27FC236}">
                <a16:creationId xmlns:a16="http://schemas.microsoft.com/office/drawing/2014/main" id="{9D28329E-3396-FB2D-6C86-7FE3989CC980}"/>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5762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BEA14-C302-ABB3-FC21-373B8EDCBCEF}"/>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FB20ED-F56B-870F-A5B6-61A4E64F10D8}"/>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494F3D2-66AA-3658-45E5-9626DC9F5838}"/>
              </a:ext>
            </a:extLst>
          </p:cNvPr>
          <p:cNvSpPr txBox="1"/>
          <p:nvPr/>
        </p:nvSpPr>
        <p:spPr>
          <a:xfrm>
            <a:off x="1042352" y="1811675"/>
            <a:ext cx="10597198"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A-7: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 in Huntsville’s proposal to offer a Doctor of Engineering in Engineering Management.  </a:t>
            </a:r>
          </a:p>
        </p:txBody>
      </p:sp>
      <p:pic>
        <p:nvPicPr>
          <p:cNvPr id="3" name="Picture 2">
            <a:extLst>
              <a:ext uri="{FF2B5EF4-FFF2-40B4-BE49-F238E27FC236}">
                <a16:creationId xmlns:a16="http://schemas.microsoft.com/office/drawing/2014/main" id="{836145C0-03F8-5A44-D269-222084F37245}"/>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1884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98983" y="215543"/>
            <a:ext cx="11559667"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Montevallo</a:t>
            </a: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A-8.  Bachelor of Arts and Bachelor of Science in Civic Leadership</a:t>
            </a:r>
          </a:p>
          <a:p>
            <a:pPr marL="0" marR="0" lvl="0" indent="0" algn="l" defTabSz="914400" rtl="0" eaLnBrk="1" fontAlgn="auto" latinLnBrk="0" hangingPunct="1">
              <a:lnSpc>
                <a:spcPct val="100000"/>
              </a:lnSpc>
              <a:spcAft>
                <a:spcPts val="0"/>
              </a:spcAft>
              <a:buClrTx/>
              <a:buSzTx/>
              <a:buFontTx/>
              <a:buNone/>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44.0201)</a:t>
            </a:r>
            <a:endPar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540AB889-677F-40B5-AAB4-7A807F04664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A0CD9CD-1D2E-4B3D-BA88-CDEEBEC3800C}"/>
              </a:ext>
            </a:extLst>
          </p:cNvPr>
          <p:cNvSpPr txBox="1"/>
          <p:nvPr/>
        </p:nvSpPr>
        <p:spPr>
          <a:xfrm>
            <a:off x="615983" y="1780084"/>
            <a:ext cx="7923153" cy="3785652"/>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program will prepare graduates for employment in positions included on the 2024-25 Alabama Demand Occupations list, including social and community service managers and public affairs/ public relations specialists.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will repackage existing courses and resources and require minimal new funds to implement.</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proposal is supported by five letters of support from community and business partners attesting to the need for this program and offering opportunities for collaboration.</a:t>
            </a:r>
          </a:p>
        </p:txBody>
      </p:sp>
      <p:pic>
        <p:nvPicPr>
          <p:cNvPr id="3" name="Picture 20" descr="https://cws.auburn.edu/asim/Content/Images/Schools/Montevallo.png">
            <a:extLst>
              <a:ext uri="{FF2B5EF4-FFF2-40B4-BE49-F238E27FC236}">
                <a16:creationId xmlns:a16="http://schemas.microsoft.com/office/drawing/2014/main" id="{8FE6BFBC-8D2D-33BB-8A5A-E0F781C375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9961" y="182737"/>
            <a:ext cx="1371884" cy="1154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C054F7B-B4B9-06FD-35E8-51108BAFAF92}"/>
              </a:ext>
            </a:extLst>
          </p:cNvPr>
          <p:cNvPicPr>
            <a:picLocks noChangeAspect="1"/>
          </p:cNvPicPr>
          <p:nvPr/>
        </p:nvPicPr>
        <p:blipFill>
          <a:blip r:embed="rId5"/>
          <a:stretch>
            <a:fillRect/>
          </a:stretch>
        </p:blipFill>
        <p:spPr>
          <a:xfrm>
            <a:off x="8700834" y="2468880"/>
            <a:ext cx="3019932" cy="201168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C9417DE0-1F27-A418-A1C7-4D7C14943EA1}"/>
              </a:ext>
            </a:extLst>
          </p:cNvPr>
          <p:cNvPicPr>
            <a:picLocks noChangeAspect="1"/>
          </p:cNvPicPr>
          <p:nvPr/>
        </p:nvPicPr>
        <p:blipFill>
          <a:blip r:embed="rId6"/>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0418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2687A-5B8E-B319-58A1-58B9E2F7CA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699AFD-7C2A-603C-E789-317106CC3A3F}"/>
              </a:ext>
            </a:extLst>
          </p:cNvPr>
          <p:cNvSpPr txBox="1"/>
          <p:nvPr/>
        </p:nvSpPr>
        <p:spPr>
          <a:xfrm>
            <a:off x="1767908" y="1982450"/>
            <a:ext cx="9453467"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Item IV: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accept the Commission Meeting Minutes for the March 13, 2026, meeting</a:t>
            </a:r>
            <a:r>
              <a:rPr kumimoji="0" lang="en-US" sz="2800" b="0" i="0" u="none" strike="noStrike" kern="14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1">
            <a:extLst>
              <a:ext uri="{FF2B5EF4-FFF2-40B4-BE49-F238E27FC236}">
                <a16:creationId xmlns:a16="http://schemas.microsoft.com/office/drawing/2014/main" id="{FCF6B7AD-738D-FBF8-B918-EAA4BB79971A}"/>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3F780CD-7374-0C8C-730A-1EECE763A937}"/>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76918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2077-1C99-F7FD-C99A-25B74F724F21}"/>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1E8F3C28-4DBD-70B0-1563-EF8CD1DFE5A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AA7BE24-8CA5-5A35-C621-1E47443BFF1D}"/>
              </a:ext>
            </a:extLst>
          </p:cNvPr>
          <p:cNvSpPr txBox="1"/>
          <p:nvPr/>
        </p:nvSpPr>
        <p:spPr>
          <a:xfrm>
            <a:off x="1042352" y="1811675"/>
            <a:ext cx="10107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A-8: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University of Montevallo’s proposal to offer a Bachelor of Arts and Bachelor of Science in Civic Leadership.</a:t>
            </a:r>
          </a:p>
        </p:txBody>
      </p:sp>
      <p:pic>
        <p:nvPicPr>
          <p:cNvPr id="3" name="Picture 2">
            <a:extLst>
              <a:ext uri="{FF2B5EF4-FFF2-40B4-BE49-F238E27FC236}">
                <a16:creationId xmlns:a16="http://schemas.microsoft.com/office/drawing/2014/main" id="{AC692810-FFA5-F957-D721-0447F06C3B7B}"/>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50974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1">
            <a:extLst>
              <a:ext uri="{FF2B5EF4-FFF2-40B4-BE49-F238E27FC236}">
                <a16:creationId xmlns:a16="http://schemas.microsoft.com/office/drawing/2014/main" id="{E79173CE-6F86-481A-9742-E41258ABC19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5" name="Title 1">
            <a:extLst>
              <a:ext uri="{FF2B5EF4-FFF2-40B4-BE49-F238E27FC236}">
                <a16:creationId xmlns:a16="http://schemas.microsoft.com/office/drawing/2014/main" id="{9974217A-2A8A-A9E9-FB2C-C021146EB8E8}"/>
              </a:ext>
            </a:extLst>
          </p:cNvPr>
          <p:cNvSpPr txBox="1">
            <a:spLocks/>
          </p:cNvSpPr>
          <p:nvPr/>
        </p:nvSpPr>
        <p:spPr>
          <a:xfrm>
            <a:off x="1891665" y="218792"/>
            <a:ext cx="896112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Alabama Community College System</a:t>
            </a:r>
          </a:p>
        </p:txBody>
      </p:sp>
      <p:sp>
        <p:nvSpPr>
          <p:cNvPr id="4" name="AutoShape 6" descr="Central Alabama Community College">
            <a:extLst>
              <a:ext uri="{FF2B5EF4-FFF2-40B4-BE49-F238E27FC236}">
                <a16:creationId xmlns:a16="http://schemas.microsoft.com/office/drawing/2014/main" id="{F0AF3D5A-D866-7275-4BA3-7AC2135E00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EB0B4FD1-6811-4A70-050F-6F323894A28B}"/>
              </a:ext>
            </a:extLst>
          </p:cNvPr>
          <p:cNvGrpSpPr/>
          <p:nvPr/>
        </p:nvGrpSpPr>
        <p:grpSpPr>
          <a:xfrm>
            <a:off x="488969" y="1168488"/>
            <a:ext cx="11367924" cy="5190787"/>
            <a:chOff x="488969" y="1168488"/>
            <a:chExt cx="11367924" cy="5190787"/>
          </a:xfrm>
        </p:grpSpPr>
        <p:grpSp>
          <p:nvGrpSpPr>
            <p:cNvPr id="12" name="Group 11">
              <a:extLst>
                <a:ext uri="{FF2B5EF4-FFF2-40B4-BE49-F238E27FC236}">
                  <a16:creationId xmlns:a16="http://schemas.microsoft.com/office/drawing/2014/main" id="{08D85D7D-4C38-93F1-C5EF-B04928B5BF9E}"/>
                </a:ext>
              </a:extLst>
            </p:cNvPr>
            <p:cNvGrpSpPr/>
            <p:nvPr/>
          </p:nvGrpSpPr>
          <p:grpSpPr>
            <a:xfrm>
              <a:off x="488969" y="1168488"/>
              <a:ext cx="11367924" cy="5190787"/>
              <a:chOff x="488969" y="1168488"/>
              <a:chExt cx="11367924" cy="5190787"/>
            </a:xfrm>
          </p:grpSpPr>
          <p:grpSp>
            <p:nvGrpSpPr>
              <p:cNvPr id="84" name="Group 83">
                <a:extLst>
                  <a:ext uri="{FF2B5EF4-FFF2-40B4-BE49-F238E27FC236}">
                    <a16:creationId xmlns:a16="http://schemas.microsoft.com/office/drawing/2014/main" id="{6E0281DF-3F73-F764-232C-C7CE65A52005}"/>
                  </a:ext>
                </a:extLst>
              </p:cNvPr>
              <p:cNvGrpSpPr/>
              <p:nvPr/>
            </p:nvGrpSpPr>
            <p:grpSpPr>
              <a:xfrm>
                <a:off x="488969" y="1168488"/>
                <a:ext cx="11367924" cy="5190787"/>
                <a:chOff x="488969" y="1168488"/>
                <a:chExt cx="11367924" cy="5190787"/>
              </a:xfrm>
            </p:grpSpPr>
            <p:grpSp>
              <p:nvGrpSpPr>
                <p:cNvPr id="85" name="Group 84">
                  <a:extLst>
                    <a:ext uri="{FF2B5EF4-FFF2-40B4-BE49-F238E27FC236}">
                      <a16:creationId xmlns:a16="http://schemas.microsoft.com/office/drawing/2014/main" id="{28D52BAD-19FA-B30A-0F06-4B75C4BAB6E4}"/>
                    </a:ext>
                  </a:extLst>
                </p:cNvPr>
                <p:cNvGrpSpPr/>
                <p:nvPr/>
              </p:nvGrpSpPr>
              <p:grpSpPr>
                <a:xfrm>
                  <a:off x="488969" y="1168488"/>
                  <a:ext cx="11367924" cy="5190787"/>
                  <a:chOff x="671280" y="720234"/>
                  <a:chExt cx="11367924" cy="4841818"/>
                </a:xfrm>
              </p:grpSpPr>
              <p:pic>
                <p:nvPicPr>
                  <p:cNvPr id="87" name="Picture 86">
                    <a:extLst>
                      <a:ext uri="{FF2B5EF4-FFF2-40B4-BE49-F238E27FC236}">
                        <a16:creationId xmlns:a16="http://schemas.microsoft.com/office/drawing/2014/main" id="{AABEF071-82EA-9826-CF3F-D23F7C23E76B}"/>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81109" y="768554"/>
                    <a:ext cx="1170432" cy="1091746"/>
                  </a:xfrm>
                  <a:prstGeom prst="rect">
                    <a:avLst/>
                  </a:prstGeom>
                </p:spPr>
              </p:pic>
              <p:pic>
                <p:nvPicPr>
                  <p:cNvPr id="88" name="Picture 87">
                    <a:extLst>
                      <a:ext uri="{FF2B5EF4-FFF2-40B4-BE49-F238E27FC236}">
                        <a16:creationId xmlns:a16="http://schemas.microsoft.com/office/drawing/2014/main" id="{20D468B4-A198-006F-69E2-BED8AB3467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75" b="9125"/>
                  <a:stretch/>
                </p:blipFill>
                <p:spPr>
                  <a:xfrm>
                    <a:off x="2082353" y="886869"/>
                    <a:ext cx="2128252" cy="662042"/>
                  </a:xfrm>
                  <a:prstGeom prst="rect">
                    <a:avLst/>
                  </a:prstGeom>
                </p:spPr>
              </p:pic>
              <p:pic>
                <p:nvPicPr>
                  <p:cNvPr id="89" name="Picture 88">
                    <a:extLst>
                      <a:ext uri="{FF2B5EF4-FFF2-40B4-BE49-F238E27FC236}">
                        <a16:creationId xmlns:a16="http://schemas.microsoft.com/office/drawing/2014/main" id="{459F186D-B3A1-E976-2B86-2AAD6427A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119" b="19332"/>
                  <a:stretch/>
                </p:blipFill>
                <p:spPr>
                  <a:xfrm>
                    <a:off x="4441417" y="823233"/>
                    <a:ext cx="2030186" cy="833042"/>
                  </a:xfrm>
                  <a:prstGeom prst="rect">
                    <a:avLst/>
                  </a:prstGeom>
                </p:spPr>
              </p:pic>
              <p:pic>
                <p:nvPicPr>
                  <p:cNvPr id="90" name="Picture 89">
                    <a:extLst>
                      <a:ext uri="{FF2B5EF4-FFF2-40B4-BE49-F238E27FC236}">
                        <a16:creationId xmlns:a16="http://schemas.microsoft.com/office/drawing/2014/main" id="{85C1919E-2818-1EF2-3C26-F7B011469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2415" y="720234"/>
                    <a:ext cx="1085231" cy="994795"/>
                  </a:xfrm>
                  <a:prstGeom prst="rect">
                    <a:avLst/>
                  </a:prstGeom>
                </p:spPr>
              </p:pic>
              <p:pic>
                <p:nvPicPr>
                  <p:cNvPr id="92" name="Picture 91">
                    <a:extLst>
                      <a:ext uri="{FF2B5EF4-FFF2-40B4-BE49-F238E27FC236}">
                        <a16:creationId xmlns:a16="http://schemas.microsoft.com/office/drawing/2014/main" id="{8AF1F3BA-7578-4F3C-90C8-70D638125269}"/>
                      </a:ext>
                    </a:extLst>
                  </p:cNvPr>
                  <p:cNvPicPr>
                    <a:picLocks noChangeAspect="1"/>
                  </p:cNvPicPr>
                  <p:nvPr/>
                </p:nvPicPr>
                <p:blipFill rotWithShape="1">
                  <a:blip r:embed="rId6">
                    <a:extLst>
                      <a:ext uri="{28A0092B-C50C-407E-A947-70E740481C1C}">
                        <a14:useLocalDpi xmlns:a14="http://schemas.microsoft.com/office/drawing/2010/main" val="0"/>
                      </a:ext>
                    </a:extLst>
                  </a:blip>
                  <a:srcRect t="15137" r="4191" b="11806"/>
                  <a:stretch/>
                </p:blipFill>
                <p:spPr>
                  <a:xfrm>
                    <a:off x="10366455" y="812951"/>
                    <a:ext cx="1172240" cy="856400"/>
                  </a:xfrm>
                  <a:prstGeom prst="rect">
                    <a:avLst/>
                  </a:prstGeom>
                </p:spPr>
              </p:pic>
              <p:pic>
                <p:nvPicPr>
                  <p:cNvPr id="93" name="Picture 92">
                    <a:extLst>
                      <a:ext uri="{FF2B5EF4-FFF2-40B4-BE49-F238E27FC236}">
                        <a16:creationId xmlns:a16="http://schemas.microsoft.com/office/drawing/2014/main" id="{B2A12BEA-5F6B-C289-E0A0-6E47D98BE8D3}"/>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81109" y="1987890"/>
                    <a:ext cx="1170432" cy="1091746"/>
                  </a:xfrm>
                  <a:prstGeom prst="rect">
                    <a:avLst/>
                  </a:prstGeom>
                </p:spPr>
              </p:pic>
              <p:pic>
                <p:nvPicPr>
                  <p:cNvPr id="94" name="Picture 93">
                    <a:extLst>
                      <a:ext uri="{FF2B5EF4-FFF2-40B4-BE49-F238E27FC236}">
                        <a16:creationId xmlns:a16="http://schemas.microsoft.com/office/drawing/2014/main" id="{3D77F54C-62EF-260E-B687-9650FE296D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1239" y="2090346"/>
                    <a:ext cx="1907115" cy="768083"/>
                  </a:xfrm>
                  <a:prstGeom prst="rect">
                    <a:avLst/>
                  </a:prstGeom>
                </p:spPr>
              </p:pic>
              <p:pic>
                <p:nvPicPr>
                  <p:cNvPr id="95" name="Picture 94">
                    <a:extLst>
                      <a:ext uri="{FF2B5EF4-FFF2-40B4-BE49-F238E27FC236}">
                        <a16:creationId xmlns:a16="http://schemas.microsoft.com/office/drawing/2014/main" id="{2E204D4C-AA70-1EE4-8E12-1FDC837C52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8052" y="1924733"/>
                    <a:ext cx="1536408" cy="893037"/>
                  </a:xfrm>
                  <a:prstGeom prst="rect">
                    <a:avLst/>
                  </a:prstGeom>
                </p:spPr>
              </p:pic>
              <p:pic>
                <p:nvPicPr>
                  <p:cNvPr id="96" name="Picture 95">
                    <a:extLst>
                      <a:ext uri="{FF2B5EF4-FFF2-40B4-BE49-F238E27FC236}">
                        <a16:creationId xmlns:a16="http://schemas.microsoft.com/office/drawing/2014/main" id="{1FBFB0D7-64CD-34E0-7099-32CD48F74A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4158" y="1902538"/>
                    <a:ext cx="1536408" cy="895506"/>
                  </a:xfrm>
                  <a:prstGeom prst="rect">
                    <a:avLst/>
                  </a:prstGeom>
                </p:spPr>
              </p:pic>
              <p:pic>
                <p:nvPicPr>
                  <p:cNvPr id="97" name="Picture 96">
                    <a:extLst>
                      <a:ext uri="{FF2B5EF4-FFF2-40B4-BE49-F238E27FC236}">
                        <a16:creationId xmlns:a16="http://schemas.microsoft.com/office/drawing/2014/main" id="{E123AE4B-66C1-E814-8440-FD59BA869E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70264" y="2066837"/>
                    <a:ext cx="1782165" cy="588049"/>
                  </a:xfrm>
                  <a:prstGeom prst="rect">
                    <a:avLst/>
                  </a:prstGeom>
                </p:spPr>
              </p:pic>
              <p:pic>
                <p:nvPicPr>
                  <p:cNvPr id="98" name="Picture 97">
                    <a:extLst>
                      <a:ext uri="{FF2B5EF4-FFF2-40B4-BE49-F238E27FC236}">
                        <a16:creationId xmlns:a16="http://schemas.microsoft.com/office/drawing/2014/main" id="{00007C9A-4952-E2C8-FEF3-9DB69F5300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280" y="3123788"/>
                    <a:ext cx="1167673" cy="1158332"/>
                  </a:xfrm>
                  <a:prstGeom prst="rect">
                    <a:avLst/>
                  </a:prstGeom>
                </p:spPr>
              </p:pic>
              <p:pic>
                <p:nvPicPr>
                  <p:cNvPr id="99" name="Picture 98">
                    <a:extLst>
                      <a:ext uri="{FF2B5EF4-FFF2-40B4-BE49-F238E27FC236}">
                        <a16:creationId xmlns:a16="http://schemas.microsoft.com/office/drawing/2014/main" id="{735F88A0-6175-CAFB-9100-D037512CAC55}"/>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2609538" y="3245905"/>
                    <a:ext cx="1170432" cy="1091746"/>
                  </a:xfrm>
                  <a:prstGeom prst="rect">
                    <a:avLst/>
                  </a:prstGeom>
                </p:spPr>
              </p:pic>
              <p:pic>
                <p:nvPicPr>
                  <p:cNvPr id="100" name="Picture 99">
                    <a:extLst>
                      <a:ext uri="{FF2B5EF4-FFF2-40B4-BE49-F238E27FC236}">
                        <a16:creationId xmlns:a16="http://schemas.microsoft.com/office/drawing/2014/main" id="{0655C1AF-26E8-65B6-D967-938AE4099C45}"/>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4451417" y="3245905"/>
                    <a:ext cx="1170432" cy="1091746"/>
                  </a:xfrm>
                  <a:prstGeom prst="rect">
                    <a:avLst/>
                  </a:prstGeom>
                </p:spPr>
              </p:pic>
              <p:pic>
                <p:nvPicPr>
                  <p:cNvPr id="101" name="Picture 100">
                    <a:extLst>
                      <a:ext uri="{FF2B5EF4-FFF2-40B4-BE49-F238E27FC236}">
                        <a16:creationId xmlns:a16="http://schemas.microsoft.com/office/drawing/2014/main" id="{27BF4383-36E6-AADE-92E2-B5505BEA560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93296" y="3141849"/>
                    <a:ext cx="1158463" cy="1316436"/>
                  </a:xfrm>
                  <a:prstGeom prst="rect">
                    <a:avLst/>
                  </a:prstGeom>
                </p:spPr>
              </p:pic>
              <p:pic>
                <p:nvPicPr>
                  <p:cNvPr id="102" name="Picture 101">
                    <a:extLst>
                      <a:ext uri="{FF2B5EF4-FFF2-40B4-BE49-F238E27FC236}">
                        <a16:creationId xmlns:a16="http://schemas.microsoft.com/office/drawing/2014/main" id="{ADDA8961-1249-9A84-3417-EA19F0017E5A}"/>
                      </a:ext>
                    </a:extLst>
                  </p:cNvPr>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8123206" y="3245905"/>
                    <a:ext cx="1170432" cy="1091746"/>
                  </a:xfrm>
                  <a:prstGeom prst="rect">
                    <a:avLst/>
                  </a:prstGeom>
                </p:spPr>
              </p:pic>
              <p:pic>
                <p:nvPicPr>
                  <p:cNvPr id="103" name="Picture 102">
                    <a:extLst>
                      <a:ext uri="{FF2B5EF4-FFF2-40B4-BE49-F238E27FC236}">
                        <a16:creationId xmlns:a16="http://schemas.microsoft.com/office/drawing/2014/main" id="{2AD048AC-F48D-DC0E-8140-D091FEAEF426}"/>
                      </a:ext>
                    </a:extLst>
                  </p:cNvPr>
                  <p:cNvPicPr>
                    <a:picLocks noChangeAspect="1"/>
                  </p:cNvPicPr>
                  <p:nvPr/>
                </p:nvPicPr>
                <p:blipFill rotWithShape="1">
                  <a:blip r:embed="rId17">
                    <a:extLst>
                      <a:ext uri="{28A0092B-C50C-407E-A947-70E740481C1C}">
                        <a14:useLocalDpi xmlns:a14="http://schemas.microsoft.com/office/drawing/2010/main" val="0"/>
                      </a:ext>
                    </a:extLst>
                  </a:blip>
                  <a:srcRect t="1853"/>
                  <a:stretch/>
                </p:blipFill>
                <p:spPr>
                  <a:xfrm>
                    <a:off x="9865946" y="3360049"/>
                    <a:ext cx="2173258" cy="682341"/>
                  </a:xfrm>
                  <a:prstGeom prst="rect">
                    <a:avLst/>
                  </a:prstGeom>
                </p:spPr>
              </p:pic>
              <p:pic>
                <p:nvPicPr>
                  <p:cNvPr id="104" name="Picture 103">
                    <a:extLst>
                      <a:ext uri="{FF2B5EF4-FFF2-40B4-BE49-F238E27FC236}">
                        <a16:creationId xmlns:a16="http://schemas.microsoft.com/office/drawing/2014/main" id="{4A40DC4B-8E9B-56DB-6ACB-13D700D46C3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4404" y="4664282"/>
                    <a:ext cx="1065422" cy="892962"/>
                  </a:xfrm>
                  <a:prstGeom prst="rect">
                    <a:avLst/>
                  </a:prstGeom>
                </p:spPr>
              </p:pic>
              <p:pic>
                <p:nvPicPr>
                  <p:cNvPr id="105" name="Picture 104">
                    <a:extLst>
                      <a:ext uri="{FF2B5EF4-FFF2-40B4-BE49-F238E27FC236}">
                        <a16:creationId xmlns:a16="http://schemas.microsoft.com/office/drawing/2014/main" id="{3812EB01-0817-EA00-D520-F5458C8383A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37898" y="4902680"/>
                    <a:ext cx="2101487" cy="439054"/>
                  </a:xfrm>
                  <a:prstGeom prst="rect">
                    <a:avLst/>
                  </a:prstGeom>
                </p:spPr>
              </p:pic>
              <p:pic>
                <p:nvPicPr>
                  <p:cNvPr id="106" name="Picture 105">
                    <a:extLst>
                      <a:ext uri="{FF2B5EF4-FFF2-40B4-BE49-F238E27FC236}">
                        <a16:creationId xmlns:a16="http://schemas.microsoft.com/office/drawing/2014/main" id="{BBC9A820-4372-BE0E-19E3-BF9571DBD29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07457" y="4746734"/>
                    <a:ext cx="2101487" cy="524202"/>
                  </a:xfrm>
                  <a:prstGeom prst="rect">
                    <a:avLst/>
                  </a:prstGeom>
                </p:spPr>
              </p:pic>
              <p:pic>
                <p:nvPicPr>
                  <p:cNvPr id="108" name="Picture 107">
                    <a:extLst>
                      <a:ext uri="{FF2B5EF4-FFF2-40B4-BE49-F238E27FC236}">
                        <a16:creationId xmlns:a16="http://schemas.microsoft.com/office/drawing/2014/main" id="{F69845B6-5EE0-1AFF-75E3-E9978D6B305E}"/>
                      </a:ext>
                    </a:extLst>
                  </p:cNvPr>
                  <p:cNvPicPr>
                    <a:picLocks/>
                  </p:cNvPicPr>
                  <p:nvPr/>
                </p:nvPicPr>
                <p:blipFill>
                  <a:blip r:embed="rId21" cstate="print">
                    <a:extLst>
                      <a:ext uri="{28A0092B-C50C-407E-A947-70E740481C1C}">
                        <a14:useLocalDpi xmlns:a14="http://schemas.microsoft.com/office/drawing/2010/main" val="0"/>
                      </a:ext>
                    </a:extLst>
                  </a:blip>
                  <a:stretch>
                    <a:fillRect/>
                  </a:stretch>
                </p:blipFill>
                <p:spPr>
                  <a:xfrm>
                    <a:off x="8976494" y="4470306"/>
                    <a:ext cx="1170432" cy="1091746"/>
                  </a:xfrm>
                  <a:prstGeom prst="rect">
                    <a:avLst/>
                  </a:prstGeom>
                </p:spPr>
              </p:pic>
              <p:pic>
                <p:nvPicPr>
                  <p:cNvPr id="109" name="Picture 108">
                    <a:extLst>
                      <a:ext uri="{FF2B5EF4-FFF2-40B4-BE49-F238E27FC236}">
                        <a16:creationId xmlns:a16="http://schemas.microsoft.com/office/drawing/2014/main" id="{59ECB7FA-2EDE-B863-1260-B1972B79FB4A}"/>
                      </a:ext>
                    </a:extLst>
                  </p:cNvPr>
                  <p:cNvPicPr>
                    <a:picLocks/>
                  </p:cNvPicPr>
                  <p:nvPr/>
                </p:nvPicPr>
                <p:blipFill>
                  <a:blip r:embed="rId22" cstate="print">
                    <a:clrChange>
                      <a:clrFrom>
                        <a:srgbClr val="525F7F"/>
                      </a:clrFrom>
                      <a:clrTo>
                        <a:srgbClr val="525F7F">
                          <a:alpha val="0"/>
                        </a:srgbClr>
                      </a:clrTo>
                    </a:clrChange>
                    <a:extLst>
                      <a:ext uri="{28A0092B-C50C-407E-A947-70E740481C1C}">
                        <a14:useLocalDpi xmlns:a14="http://schemas.microsoft.com/office/drawing/2010/main" val="0"/>
                      </a:ext>
                    </a:extLst>
                  </a:blip>
                  <a:stretch>
                    <a:fillRect/>
                  </a:stretch>
                </p:blipFill>
                <p:spPr>
                  <a:xfrm>
                    <a:off x="10414999" y="4470306"/>
                    <a:ext cx="1170432" cy="1091746"/>
                  </a:xfrm>
                  <a:prstGeom prst="rect">
                    <a:avLst/>
                  </a:prstGeom>
                </p:spPr>
              </p:pic>
            </p:grpSp>
            <p:pic>
              <p:nvPicPr>
                <p:cNvPr id="86" name="Picture 2" descr="Lawson State Community College logo">
                  <a:extLst>
                    <a:ext uri="{FF2B5EF4-FFF2-40B4-BE49-F238E27FC236}">
                      <a16:creationId xmlns:a16="http://schemas.microsoft.com/office/drawing/2014/main" id="{5E6CEF0E-953E-9533-B9E1-528613E991C7}"/>
                    </a:ext>
                  </a:extLst>
                </p:cNvPr>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9816" y="2516419"/>
                  <a:ext cx="1664208" cy="84416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F45A872B-B081-1AE6-7AB1-2F525C1C4257}"/>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7836147" y="1442173"/>
                <a:ext cx="2117187" cy="640080"/>
              </a:xfrm>
              <a:prstGeom prst="rect">
                <a:avLst/>
              </a:prstGeom>
            </p:spPr>
          </p:pic>
        </p:grpSp>
        <p:pic>
          <p:nvPicPr>
            <p:cNvPr id="13" name="Picture 16" descr="Wallace Community College Quick Reference Directory | Wallace Community  College">
              <a:extLst>
                <a:ext uri="{FF2B5EF4-FFF2-40B4-BE49-F238E27FC236}">
                  <a16:creationId xmlns:a16="http://schemas.microsoft.com/office/drawing/2014/main" id="{77F32D61-E055-8074-60DE-7315B8DD17B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94705" y="5354046"/>
              <a:ext cx="1931406"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a:extLst>
              <a:ext uri="{FF2B5EF4-FFF2-40B4-BE49-F238E27FC236}">
                <a16:creationId xmlns:a16="http://schemas.microsoft.com/office/drawing/2014/main" id="{91AB3885-559C-A783-DF39-0BF3723DFB2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79170" y="71208"/>
            <a:ext cx="8778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3A50D21-FCD6-69E6-5562-FD0CFEC0BB98}"/>
              </a:ext>
            </a:extLst>
          </p:cNvPr>
          <p:cNvPicPr>
            <a:picLocks noChangeAspect="1"/>
          </p:cNvPicPr>
          <p:nvPr/>
        </p:nvPicPr>
        <p:blipFill>
          <a:blip r:embed="rId27"/>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6066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53064-1842-F8B7-5FAC-EE08548B8158}"/>
            </a:ext>
          </a:extLst>
        </p:cNvPr>
        <p:cNvGrpSpPr/>
        <p:nvPr/>
      </p:nvGrpSpPr>
      <p:grpSpPr>
        <a:xfrm>
          <a:off x="0" y="0"/>
          <a:ext cx="0" cy="0"/>
          <a:chOff x="0" y="0"/>
          <a:chExt cx="0" cy="0"/>
        </a:xfrm>
      </p:grpSpPr>
      <p:sp>
        <p:nvSpPr>
          <p:cNvPr id="544772" name="Rectangle 4">
            <a:extLst>
              <a:ext uri="{FF2B5EF4-FFF2-40B4-BE49-F238E27FC236}">
                <a16:creationId xmlns:a16="http://schemas.microsoft.com/office/drawing/2014/main" id="{445007D2-E396-48F1-AEA3-4F255580DE5F}"/>
              </a:ext>
            </a:extLst>
          </p:cNvPr>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9DC39DA-9844-9E90-9C56-048B071D5943}"/>
              </a:ext>
            </a:extLst>
          </p:cNvPr>
          <p:cNvSpPr txBox="1"/>
          <p:nvPr/>
        </p:nvSpPr>
        <p:spPr>
          <a:xfrm>
            <a:off x="504299" y="201002"/>
            <a:ext cx="9706502"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Bishop State Community College</a:t>
            </a:r>
          </a:p>
          <a:p>
            <a:pPr marL="627063" marR="0" lvl="0" indent="-627063"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A-9. Substantive Modification to Academic Program Inventory</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A84E0CD1-BBD1-601C-AC46-D73B4F76048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69C7B79-10D9-2CC1-241A-D77E567B5FD3}"/>
              </a:ext>
            </a:extLst>
          </p:cNvPr>
          <p:cNvSpPr txBox="1"/>
          <p:nvPr/>
        </p:nvSpPr>
        <p:spPr>
          <a:xfrm>
            <a:off x="616936" y="1839190"/>
            <a:ext cx="10622563"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Bishop State Community College (BIS) is proposing to make the following two modifications to its inventory that require Commission approval: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Separating the existing AAS in Process and Maintenance Technology (CIP 15.0404) into three distinct programs: Process and Maintenance Technology, Welding Technology, and Machine Tool Technology.</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Converting the existing AOT in Occupational Technology (CIP 30.9999) into six distinct programs: Cosmetology, Barbering and Hairstyling, Air Conditioning/ Refrigeration Technology, Electrical Technology, Automotive Technology, and Diesel Technology. </a:t>
            </a:r>
          </a:p>
        </p:txBody>
      </p:sp>
      <p:pic>
        <p:nvPicPr>
          <p:cNvPr id="4" name="Picture 3">
            <a:extLst>
              <a:ext uri="{FF2B5EF4-FFF2-40B4-BE49-F238E27FC236}">
                <a16:creationId xmlns:a16="http://schemas.microsoft.com/office/drawing/2014/main" id="{ECE96270-A1A7-9A51-890D-3DDF2BEA85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75" b="9125"/>
          <a:stretch/>
        </p:blipFill>
        <p:spPr>
          <a:xfrm>
            <a:off x="9983607" y="201002"/>
            <a:ext cx="1919318" cy="640080"/>
          </a:xfrm>
          <a:prstGeom prst="rect">
            <a:avLst/>
          </a:prstGeom>
        </p:spPr>
      </p:pic>
      <p:pic>
        <p:nvPicPr>
          <p:cNvPr id="2" name="Picture 1">
            <a:extLst>
              <a:ext uri="{FF2B5EF4-FFF2-40B4-BE49-F238E27FC236}">
                <a16:creationId xmlns:a16="http://schemas.microsoft.com/office/drawing/2014/main" id="{52E25843-422A-0F91-89CB-A7BA5CA36FAF}"/>
              </a:ext>
            </a:extLst>
          </p:cNvPr>
          <p:cNvPicPr>
            <a:picLocks noChangeAspect="1"/>
          </p:cNvPicPr>
          <p:nvPr/>
        </p:nvPicPr>
        <p:blipFill>
          <a:blip r:embed="rId4"/>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40218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B8C27-0EC8-FE67-2658-DAD66C0764F0}"/>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09190BE-4DB9-7461-8F42-5BC64521114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E9203B2F-980C-2C5B-939B-BCAE7DAF0D2E}"/>
              </a:ext>
            </a:extLst>
          </p:cNvPr>
          <p:cNvSpPr txBox="1"/>
          <p:nvPr/>
        </p:nvSpPr>
        <p:spPr>
          <a:xfrm>
            <a:off x="1042352" y="1811675"/>
            <a:ext cx="10107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Bishop State Community College’s substantive modification to the academic program inventory</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9A24B8-08FA-9B6B-3469-CFF08F654385}"/>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253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CD34-645C-C226-4B87-FB153B32623D}"/>
            </a:ext>
          </a:extLst>
        </p:cNvPr>
        <p:cNvGrpSpPr/>
        <p:nvPr/>
      </p:nvGrpSpPr>
      <p:grpSpPr>
        <a:xfrm>
          <a:off x="0" y="0"/>
          <a:ext cx="0" cy="0"/>
          <a:chOff x="0" y="0"/>
          <a:chExt cx="0" cy="0"/>
        </a:xfrm>
      </p:grpSpPr>
      <p:sp>
        <p:nvSpPr>
          <p:cNvPr id="544772" name="Rectangle 4">
            <a:extLst>
              <a:ext uri="{FF2B5EF4-FFF2-40B4-BE49-F238E27FC236}">
                <a16:creationId xmlns:a16="http://schemas.microsoft.com/office/drawing/2014/main" id="{D2430690-D542-738D-0A31-2C52464F7F02}"/>
              </a:ext>
            </a:extLst>
          </p:cNvPr>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3498BE10-5710-F57E-D25B-AE596DDA6144}"/>
              </a:ext>
            </a:extLst>
          </p:cNvPr>
          <p:cNvSpPr txBox="1"/>
          <p:nvPr/>
        </p:nvSpPr>
        <p:spPr>
          <a:xfrm>
            <a:off x="504299" y="201002"/>
            <a:ext cx="10041118"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Coastal Alabama Community College</a:t>
            </a:r>
          </a:p>
          <a:p>
            <a:pPr marL="627063" marR="0" lvl="0" indent="-627063"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A-10a. </a:t>
            </a:r>
            <a:r>
              <a:rPr kumimoji="0" lang="it-IT" sz="26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Occupational Therapy Assistant 	(CIP 51.0803)</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B8383469-CE92-C9A0-F45F-7902A27F5EB2}"/>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4F1D133-C942-D747-DC37-B42A4C4AE8A2}"/>
              </a:ext>
            </a:extLst>
          </p:cNvPr>
          <p:cNvSpPr txBox="1"/>
          <p:nvPr/>
        </p:nvSpPr>
        <p:spPr>
          <a:xfrm>
            <a:off x="616937" y="1839190"/>
            <a:ext cx="10584463" cy="2585323"/>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is designed to fulfill requirements for professional licensure and prepare graduates for employment as Occupational Therapist Assistants (SOC 31-2011), an occupation which is included on the 2024-25 Statewide Demand Occupations list.</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proposal includes letters of support from four potential clinical partners and employers attesting to the need for this program.</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BE47872-4982-58C2-1B28-297701C219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119" b="19332"/>
          <a:stretch/>
        </p:blipFill>
        <p:spPr>
          <a:xfrm>
            <a:off x="10049103" y="148620"/>
            <a:ext cx="2030186" cy="893083"/>
          </a:xfrm>
          <a:prstGeom prst="rect">
            <a:avLst/>
          </a:prstGeom>
        </p:spPr>
      </p:pic>
      <p:pic>
        <p:nvPicPr>
          <p:cNvPr id="8" name="Picture 7">
            <a:extLst>
              <a:ext uri="{FF2B5EF4-FFF2-40B4-BE49-F238E27FC236}">
                <a16:creationId xmlns:a16="http://schemas.microsoft.com/office/drawing/2014/main" id="{663E64A6-5B23-8BFF-B052-80726D25FF81}"/>
              </a:ext>
            </a:extLst>
          </p:cNvPr>
          <p:cNvPicPr>
            <a:picLocks noChangeAspect="1"/>
          </p:cNvPicPr>
          <p:nvPr/>
        </p:nvPicPr>
        <p:blipFill>
          <a:blip r:embed="rId4"/>
          <a:stretch>
            <a:fillRect/>
          </a:stretch>
        </p:blipFill>
        <p:spPr>
          <a:xfrm>
            <a:off x="4493759" y="4424513"/>
            <a:ext cx="3204482" cy="2136321"/>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748E5450-BBB8-EEB0-68E7-1663AF4B5A33}"/>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63386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0E5A4-6DA1-14F5-C484-4C3603050EEF}"/>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21DCCC8C-8C9B-E04B-1F0B-041D192B1C97}"/>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A210C308-4F9D-5679-6AB2-4154592BAD43}"/>
              </a:ext>
            </a:extLst>
          </p:cNvPr>
          <p:cNvSpPr txBox="1"/>
          <p:nvPr/>
        </p:nvSpPr>
        <p:spPr>
          <a:xfrm>
            <a:off x="1042352" y="1811675"/>
            <a:ext cx="10107296"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A-10a: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a:t>
            </a:r>
            <a:r>
              <a:rPr lang="en-US" sz="2800" dirty="0">
                <a:solidFill>
                  <a:prstClr val="black"/>
                </a:solidFill>
                <a:latin typeface="Calibri" panose="020F0502020204030204"/>
              </a:rPr>
              <a:t>Coastal Alabama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Community College’s proposal to offer an Associate of Applied Science in Occupational Therapy Assistant.</a:t>
            </a:r>
          </a:p>
        </p:txBody>
      </p:sp>
      <p:pic>
        <p:nvPicPr>
          <p:cNvPr id="3" name="Picture 2">
            <a:extLst>
              <a:ext uri="{FF2B5EF4-FFF2-40B4-BE49-F238E27FC236}">
                <a16:creationId xmlns:a16="http://schemas.microsoft.com/office/drawing/2014/main" id="{B8DC9E7A-3CAB-0A10-056C-8086672B45C6}"/>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62795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4C76D-7A20-E53F-BAB3-1D4DDCF9CFEB}"/>
            </a:ext>
          </a:extLst>
        </p:cNvPr>
        <p:cNvGrpSpPr/>
        <p:nvPr/>
      </p:nvGrpSpPr>
      <p:grpSpPr>
        <a:xfrm>
          <a:off x="0" y="0"/>
          <a:ext cx="0" cy="0"/>
          <a:chOff x="0" y="0"/>
          <a:chExt cx="0" cy="0"/>
        </a:xfrm>
      </p:grpSpPr>
      <p:sp>
        <p:nvSpPr>
          <p:cNvPr id="544772" name="Rectangle 4">
            <a:extLst>
              <a:ext uri="{FF2B5EF4-FFF2-40B4-BE49-F238E27FC236}">
                <a16:creationId xmlns:a16="http://schemas.microsoft.com/office/drawing/2014/main" id="{2A409C1B-48C3-986C-5CFE-A4B156AB13ED}"/>
              </a:ext>
            </a:extLst>
          </p:cNvPr>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41153399-29A8-DE75-127A-65235F9C002D}"/>
              </a:ext>
            </a:extLst>
          </p:cNvPr>
          <p:cNvSpPr txBox="1"/>
          <p:nvPr/>
        </p:nvSpPr>
        <p:spPr>
          <a:xfrm>
            <a:off x="504299" y="201002"/>
            <a:ext cx="10041118"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Coastal Alabama Community College</a:t>
            </a:r>
          </a:p>
          <a:p>
            <a:pPr marL="627063" marR="0" lvl="0" indent="-627063"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A-10b. </a:t>
            </a:r>
            <a:r>
              <a:rPr kumimoji="0" lang="it-IT" sz="26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Radiologic Technology</a:t>
            </a:r>
          </a:p>
          <a:p>
            <a:pPr marL="627063" marR="0" lvl="0" indent="-627063" algn="l" defTabSz="914400" rtl="0" eaLnBrk="1" fontAlgn="auto" latinLnBrk="0" hangingPunct="1">
              <a:lnSpc>
                <a:spcPct val="100000"/>
              </a:lnSpc>
              <a:spcAft>
                <a:spcPts val="0"/>
              </a:spcAft>
              <a:buClrTx/>
              <a:buSzTx/>
              <a:buFontTx/>
              <a:buNone/>
              <a:tabLst>
                <a:tab pos="457200" algn="l"/>
              </a:tabLst>
              <a:defRPr/>
            </a:pPr>
            <a:r>
              <a:rPr lang="it-IT" sz="2600" b="1" dirty="0">
                <a:solidFill>
                  <a:srgbClr val="4472C4"/>
                </a:solidFill>
                <a:latin typeface="Calibri" panose="020F0502020204030204"/>
              </a:rPr>
              <a:t>	 		</a:t>
            </a:r>
            <a:r>
              <a:rPr kumimoji="0" lang="it-IT" sz="2600" b="1" i="0" u="none" strike="noStrike" kern="1200" cap="none" spc="0" normalizeH="0" baseline="0" noProof="0" dirty="0">
                <a:ln>
                  <a:noFill/>
                </a:ln>
                <a:solidFill>
                  <a:srgbClr val="4472C4"/>
                </a:solidFill>
                <a:effectLst/>
                <a:uLnTx/>
                <a:uFillTx/>
                <a:latin typeface="Calibri" panose="020F0502020204030204"/>
                <a:ea typeface="+mn-ea"/>
                <a:cs typeface="+mn-cs"/>
              </a:rPr>
              <a:t>(CIP 51.0911)</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E758211F-C89E-A70A-8511-CA7A0056CE21}"/>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463C1EF-7B79-418F-10C6-848FE3DDC9AF}"/>
              </a:ext>
            </a:extLst>
          </p:cNvPr>
          <p:cNvSpPr txBox="1"/>
          <p:nvPr/>
        </p:nvSpPr>
        <p:spPr>
          <a:xfrm>
            <a:off x="616937" y="1839190"/>
            <a:ext cx="10965463" cy="2585323"/>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is designed to prepare graduates for entry-level employment as radiologic technologists and Technicians, which are included on the 2024-25 Alabama Demand Occupations List.</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proposal includes letters of support from local and regional institutions and healthcare facilities attesting to the need for the program and providing assurance that adequate clinical sites will be available.</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8977D9-5BD1-A635-C116-9486A5B892F2}"/>
              </a:ext>
            </a:extLst>
          </p:cNvPr>
          <p:cNvPicPr>
            <a:picLocks noChangeAspect="1"/>
          </p:cNvPicPr>
          <p:nvPr/>
        </p:nvPicPr>
        <p:blipFill>
          <a:blip r:embed="rId3"/>
          <a:stretch>
            <a:fillRect/>
          </a:stretch>
        </p:blipFill>
        <p:spPr>
          <a:xfrm>
            <a:off x="4693496" y="4566523"/>
            <a:ext cx="2805008" cy="187234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8C35877-2D01-E8FE-CB4C-2B2FF710EC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119" b="19332"/>
          <a:stretch/>
        </p:blipFill>
        <p:spPr>
          <a:xfrm>
            <a:off x="10049103" y="148620"/>
            <a:ext cx="2030186" cy="893083"/>
          </a:xfrm>
          <a:prstGeom prst="rect">
            <a:avLst/>
          </a:prstGeom>
        </p:spPr>
      </p:pic>
      <p:pic>
        <p:nvPicPr>
          <p:cNvPr id="4" name="Picture 3">
            <a:extLst>
              <a:ext uri="{FF2B5EF4-FFF2-40B4-BE49-F238E27FC236}">
                <a16:creationId xmlns:a16="http://schemas.microsoft.com/office/drawing/2014/main" id="{EF7C3836-E883-C800-FA3C-4AE4844AEB1D}"/>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030443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2530-E121-F278-2755-0FE2DAB61BA7}"/>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4BD78-B225-F3E5-017D-2471E4C9DB3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B708C550-619B-9194-F52F-B150DDD02A4A}"/>
              </a:ext>
            </a:extLst>
          </p:cNvPr>
          <p:cNvSpPr txBox="1"/>
          <p:nvPr/>
        </p:nvSpPr>
        <p:spPr>
          <a:xfrm>
            <a:off x="1042352" y="1811675"/>
            <a:ext cx="10107296"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A-10b: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a:t>
            </a:r>
            <a:r>
              <a:rPr lang="en-US" sz="2800" dirty="0">
                <a:solidFill>
                  <a:prstClr val="black"/>
                </a:solidFill>
              </a:rPr>
              <a:t>Coastal Alabama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Community College’s proposal to offer an Associate of Applied Science in Radiologic Technology.</a:t>
            </a:r>
          </a:p>
        </p:txBody>
      </p:sp>
      <p:pic>
        <p:nvPicPr>
          <p:cNvPr id="3" name="Picture 2">
            <a:extLst>
              <a:ext uri="{FF2B5EF4-FFF2-40B4-BE49-F238E27FC236}">
                <a16:creationId xmlns:a16="http://schemas.microsoft.com/office/drawing/2014/main" id="{F028E918-DDE7-E968-BDBD-E692DD7F2482}"/>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212118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02126" y="198830"/>
            <a:ext cx="11432698"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Central Alabama Community College</a:t>
            </a:r>
          </a:p>
          <a:p>
            <a:pPr marL="347663" marR="0" lvl="0" indent="-347663"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A-11. Associate of Applied Science in Industrial Automation Technology</a:t>
            </a:r>
          </a:p>
          <a:p>
            <a:pPr marL="347663" marR="0" lvl="0" indent="-347663" algn="l" defTabSz="914400" rtl="0" eaLnBrk="1" fontAlgn="auto" latinLnBrk="0" hangingPunct="1">
              <a:lnSpc>
                <a:spcPct val="100000"/>
              </a:lnSpc>
              <a:spcAft>
                <a:spcPts val="0"/>
              </a:spcAft>
              <a:buClrTx/>
              <a:buSzTx/>
              <a:buFontTx/>
              <a:buNone/>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47.0303)</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032BD19B-F217-410A-B963-C746BBEE60C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F0B656D-1B79-4268-9891-CEF0A45AE545}"/>
              </a:ext>
            </a:extLst>
          </p:cNvPr>
          <p:cNvSpPr txBox="1"/>
          <p:nvPr/>
        </p:nvSpPr>
        <p:spPr>
          <a:xfrm>
            <a:off x="619953" y="1839571"/>
            <a:ext cx="10257597" cy="2862322"/>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is designed to prepare graduates for entry-level employment in careers included on the 2024-25 Alabama Demand Occupations list including industrial machinery mechanics and maintenance and repair workers.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is built on the nationally recognized FAME model and developed in partnership with regional manufacturing employers, ensuring curriculum relevance, validated workforce demand, and strong job placement opportunities for graduates. </a:t>
            </a:r>
          </a:p>
        </p:txBody>
      </p:sp>
      <p:pic>
        <p:nvPicPr>
          <p:cNvPr id="2" name="Picture 1">
            <a:extLst>
              <a:ext uri="{FF2B5EF4-FFF2-40B4-BE49-F238E27FC236}">
                <a16:creationId xmlns:a16="http://schemas.microsoft.com/office/drawing/2014/main" id="{8362A5B8-86AA-41C9-D186-AA0EDC02886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18956" y="198830"/>
            <a:ext cx="2117187" cy="640080"/>
          </a:xfrm>
          <a:prstGeom prst="rect">
            <a:avLst/>
          </a:prstGeom>
        </p:spPr>
      </p:pic>
      <p:pic>
        <p:nvPicPr>
          <p:cNvPr id="8" name="Picture 7">
            <a:extLst>
              <a:ext uri="{FF2B5EF4-FFF2-40B4-BE49-F238E27FC236}">
                <a16:creationId xmlns:a16="http://schemas.microsoft.com/office/drawing/2014/main" id="{2C8347CB-C287-35FF-E3D2-6E2D34540E28}"/>
              </a:ext>
            </a:extLst>
          </p:cNvPr>
          <p:cNvPicPr>
            <a:picLocks noChangeAspect="1"/>
          </p:cNvPicPr>
          <p:nvPr/>
        </p:nvPicPr>
        <p:blipFill>
          <a:blip r:embed="rId4"/>
          <a:stretch>
            <a:fillRect/>
          </a:stretch>
        </p:blipFill>
        <p:spPr>
          <a:xfrm>
            <a:off x="3974034" y="4772119"/>
            <a:ext cx="4243933" cy="173736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176AC87E-89F9-26AD-6997-6C62770B0D5C}"/>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118343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697BD-45B1-D7F1-096B-62EA2F6FC485}"/>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85DBF5A4-7D20-4C37-222D-4CD913D4CB1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A736B5CB-E3AC-5A08-DDB5-33E6464ED052}"/>
              </a:ext>
            </a:extLst>
          </p:cNvPr>
          <p:cNvSpPr txBox="1"/>
          <p:nvPr/>
        </p:nvSpPr>
        <p:spPr>
          <a:xfrm>
            <a:off x="1042352" y="1811675"/>
            <a:ext cx="10107296"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A-11: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Central Alabama Community College’s proposal to offer an Associate of Applied Science</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in Industrial Automation Technology.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287DF26-F525-DB30-1251-62C61883B242}"/>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4687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838200" y="519430"/>
            <a:ext cx="10515600"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V.	Consideration of</a:t>
            </a:r>
            <a:br>
              <a:rPr lang="en-US" b="1" dirty="0">
                <a:solidFill>
                  <a:srgbClr val="4472C4"/>
                </a:solidFill>
                <a:latin typeface="+mn-lt"/>
              </a:rPr>
            </a:br>
            <a:r>
              <a:rPr lang="en-US" b="1" dirty="0">
                <a:solidFill>
                  <a:srgbClr val="4472C4"/>
                </a:solidFill>
                <a:latin typeface="+mn-lt"/>
              </a:rPr>
              <a:t>Special Meeting Minutes</a:t>
            </a:r>
          </a:p>
        </p:txBody>
      </p:sp>
      <p:sp>
        <p:nvSpPr>
          <p:cNvPr id="6" name="Rectangle 5"/>
          <p:cNvSpPr/>
          <p:nvPr/>
        </p:nvSpPr>
        <p:spPr>
          <a:xfrm>
            <a:off x="5057219" y="2976116"/>
            <a:ext cx="5810805"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400" cap="none" spc="0" normalizeH="0" baseline="0" noProof="0" dirty="0">
                <a:ln>
                  <a:noFill/>
                </a:ln>
                <a:solidFill>
                  <a:srgbClr val="000000"/>
                </a:solidFill>
                <a:effectLst/>
                <a:uLnTx/>
                <a:uFillTx/>
                <a:latin typeface="Calibri" panose="020F0502020204030204"/>
                <a:ea typeface="+mn-ea"/>
                <a:cs typeface="+mn-cs"/>
              </a:rPr>
              <a:t>Special Meeting Minutes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400" cap="none" spc="0" normalizeH="0" baseline="0" noProof="0" dirty="0">
                <a:ln>
                  <a:noFill/>
                </a:ln>
                <a:solidFill>
                  <a:srgbClr val="000000"/>
                </a:solidFill>
                <a:effectLst/>
                <a:uLnTx/>
                <a:uFillTx/>
                <a:latin typeface="Calibri" panose="020F0502020204030204"/>
                <a:ea typeface="+mn-ea"/>
                <a:cs typeface="+mn-cs"/>
              </a:rPr>
              <a:t>May 7, 2026</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1">
            <a:extLst>
              <a:ext uri="{FF2B5EF4-FFF2-40B4-BE49-F238E27FC236}">
                <a16:creationId xmlns:a16="http://schemas.microsoft.com/office/drawing/2014/main" id="{A23AC8DD-336A-40EC-BFC7-A0FCC7661C4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F48DBBA-0D0F-C231-537D-6C36FD56BB75}"/>
              </a:ext>
            </a:extLst>
          </p:cNvPr>
          <p:cNvPicPr>
            <a:picLocks noChangeAspect="1"/>
          </p:cNvPicPr>
          <p:nvPr/>
        </p:nvPicPr>
        <p:blipFill>
          <a:blip r:embed="rId2"/>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6A1FC044-E706-523F-32F5-FA2ED5876AB2}"/>
              </a:ext>
            </a:extLst>
          </p:cNvPr>
          <p:cNvPicPr>
            <a:picLocks noChangeAspect="1"/>
          </p:cNvPicPr>
          <p:nvPr/>
        </p:nvPicPr>
        <p:blipFill>
          <a:blip r:embed="rId3"/>
          <a:stretch>
            <a:fillRect/>
          </a:stretch>
        </p:blipFill>
        <p:spPr>
          <a:xfrm>
            <a:off x="2045585" y="1921191"/>
            <a:ext cx="3188125" cy="3188125"/>
          </a:xfrm>
          <a:prstGeom prst="rect">
            <a:avLst/>
          </a:prstGeom>
        </p:spPr>
      </p:pic>
    </p:spTree>
    <p:extLst>
      <p:ext uri="{BB962C8B-B14F-4D97-AF65-F5344CB8AC3E}">
        <p14:creationId xmlns:p14="http://schemas.microsoft.com/office/powerpoint/2010/main" val="42122101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099AB-1B8C-6CCD-4360-84E7E3CB88CA}"/>
            </a:ext>
          </a:extLst>
        </p:cNvPr>
        <p:cNvGrpSpPr/>
        <p:nvPr/>
      </p:nvGrpSpPr>
      <p:grpSpPr>
        <a:xfrm>
          <a:off x="0" y="0"/>
          <a:ext cx="0" cy="0"/>
          <a:chOff x="0" y="0"/>
          <a:chExt cx="0" cy="0"/>
        </a:xfrm>
      </p:grpSpPr>
      <p:sp>
        <p:nvSpPr>
          <p:cNvPr id="544772" name="Rectangle 4">
            <a:extLst>
              <a:ext uri="{FF2B5EF4-FFF2-40B4-BE49-F238E27FC236}">
                <a16:creationId xmlns:a16="http://schemas.microsoft.com/office/drawing/2014/main" id="{F2F0400B-2194-A29B-ACE3-4231EF93A4B4}"/>
              </a:ext>
            </a:extLst>
          </p:cNvPr>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108DA1E0-AEDF-4061-6E22-ECE61058EED1}"/>
              </a:ext>
            </a:extLst>
          </p:cNvPr>
          <p:cNvSpPr txBox="1"/>
          <p:nvPr/>
        </p:nvSpPr>
        <p:spPr>
          <a:xfrm>
            <a:off x="502126" y="198830"/>
            <a:ext cx="11432698"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panose="020F0502020204030204"/>
                <a:ea typeface="+mn-ea"/>
                <a:cs typeface="+mn-cs"/>
              </a:rPr>
              <a:t>Northeast Alabama Community College</a:t>
            </a:r>
          </a:p>
          <a:p>
            <a:pPr marL="347663" marR="0" lvl="0" indent="-347663"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A-12. Associate of Applied Science and Certificate in Barbering</a:t>
            </a:r>
          </a:p>
          <a:p>
            <a:pPr marL="347663" marR="0" lvl="0" indent="-347663" algn="l" defTabSz="914400" rtl="0" eaLnBrk="1" fontAlgn="auto" latinLnBrk="0" hangingPunct="1">
              <a:lnSpc>
                <a:spcPct val="100000"/>
              </a:lnSpc>
              <a:spcAft>
                <a:spcPts val="0"/>
              </a:spcAft>
              <a:buClrTx/>
              <a:buSzTx/>
              <a:buFontTx/>
              <a:buNone/>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12.0402)</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B8AAF59A-292D-D735-B46C-EDB70355099D}"/>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6E4DF0B-F274-791B-AB20-437E41743571}"/>
              </a:ext>
            </a:extLst>
          </p:cNvPr>
          <p:cNvSpPr txBox="1"/>
          <p:nvPr/>
        </p:nvSpPr>
        <p:spPr>
          <a:xfrm>
            <a:off x="614947" y="1811607"/>
            <a:ext cx="10129253" cy="2862322"/>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AAS and Certificate in Barbering is designed for working adults and non-traditional learners and will offer evening scheduling to allow students to balance work, family, and education.</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proposal includes letters of support from local businesses attesting to the need for the program, including the Kevin Dukes Career and Innovation Academy, The Next Level Barber and Style, and the DeKalb County Technology Center.</a:t>
            </a:r>
          </a:p>
        </p:txBody>
      </p:sp>
      <p:pic>
        <p:nvPicPr>
          <p:cNvPr id="2" name="Picture 1">
            <a:extLst>
              <a:ext uri="{FF2B5EF4-FFF2-40B4-BE49-F238E27FC236}">
                <a16:creationId xmlns:a16="http://schemas.microsoft.com/office/drawing/2014/main" id="{6919FAAB-68E4-5558-582C-2F204A39999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0805645" y="198830"/>
            <a:ext cx="1097280" cy="1097280"/>
          </a:xfrm>
          <a:prstGeom prst="rect">
            <a:avLst/>
          </a:prstGeom>
        </p:spPr>
      </p:pic>
      <p:pic>
        <p:nvPicPr>
          <p:cNvPr id="8" name="Picture 7">
            <a:extLst>
              <a:ext uri="{FF2B5EF4-FFF2-40B4-BE49-F238E27FC236}">
                <a16:creationId xmlns:a16="http://schemas.microsoft.com/office/drawing/2014/main" id="{2C2A2471-E46B-D331-28CB-43D018B87D6B}"/>
              </a:ext>
            </a:extLst>
          </p:cNvPr>
          <p:cNvPicPr>
            <a:picLocks noChangeAspect="1"/>
          </p:cNvPicPr>
          <p:nvPr/>
        </p:nvPicPr>
        <p:blipFill>
          <a:blip r:embed="rId4"/>
          <a:stretch>
            <a:fillRect/>
          </a:stretch>
        </p:blipFill>
        <p:spPr>
          <a:xfrm>
            <a:off x="4470400" y="4553236"/>
            <a:ext cx="3251200" cy="18288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2ACED5DC-D2C8-9590-6502-02A66F13A150}"/>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907781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EBA5-67D1-8E8E-CD71-0CF65E190DE9}"/>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5065E44-CC20-B114-1358-8C730FD4152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21024E3B-0B0D-3F19-CB37-23FE9285CB37}"/>
              </a:ext>
            </a:extLst>
          </p:cNvPr>
          <p:cNvSpPr txBox="1"/>
          <p:nvPr/>
        </p:nvSpPr>
        <p:spPr>
          <a:xfrm>
            <a:off x="1042352" y="1811675"/>
            <a:ext cx="10654348"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A-12: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Northeast Alabama Community College’s proposal to offer an Associate of Applied Science and Certificate in Barbering</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71624EE-1B20-7EDE-A496-9CBD876D8660}"/>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10396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1CD23-6CF2-0D6C-96C0-BA71B7A6AC76}"/>
            </a:ext>
          </a:extLst>
        </p:cNvPr>
        <p:cNvGrpSpPr/>
        <p:nvPr/>
      </p:nvGrpSpPr>
      <p:grpSpPr>
        <a:xfrm>
          <a:off x="0" y="0"/>
          <a:ext cx="0" cy="0"/>
          <a:chOff x="0" y="0"/>
          <a:chExt cx="0" cy="0"/>
        </a:xfrm>
      </p:grpSpPr>
      <p:sp>
        <p:nvSpPr>
          <p:cNvPr id="544772" name="Rectangle 4">
            <a:extLst>
              <a:ext uri="{FF2B5EF4-FFF2-40B4-BE49-F238E27FC236}">
                <a16:creationId xmlns:a16="http://schemas.microsoft.com/office/drawing/2014/main" id="{B0F5D534-F5E8-06C6-A205-4BCB7DAC1116}"/>
              </a:ext>
            </a:extLst>
          </p:cNvPr>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0DAC4A4C-41D5-0E3E-BF79-672CBB5F41E8}"/>
              </a:ext>
            </a:extLst>
          </p:cNvPr>
          <p:cNvSpPr txBox="1"/>
          <p:nvPr/>
        </p:nvSpPr>
        <p:spPr>
          <a:xfrm>
            <a:off x="470227" y="198830"/>
            <a:ext cx="11432698"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Wallace State Community College - Hanceville</a:t>
            </a:r>
          </a:p>
          <a:p>
            <a:pPr marL="347663" marR="0" lvl="0" indent="-347663"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A-13a. Associate of Applied Science and Certificate in Baking and Pastry </a:t>
            </a:r>
          </a:p>
          <a:p>
            <a:pPr marL="347663" marR="0" lvl="0" indent="-347663" algn="l" defTabSz="914400" rtl="0" eaLnBrk="1" fontAlgn="auto" latinLnBrk="0" hangingPunct="1">
              <a:lnSpc>
                <a:spcPct val="100000"/>
              </a:lnSpc>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		       (CIP 12.0501)</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31E06372-84EC-68E2-364E-03B72BCED8D7}"/>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F7FCF2F-0A52-2C19-83A5-E39712DD4DA5}"/>
              </a:ext>
            </a:extLst>
          </p:cNvPr>
          <p:cNvSpPr txBox="1"/>
          <p:nvPr/>
        </p:nvSpPr>
        <p:spPr>
          <a:xfrm>
            <a:off x="614947" y="1871221"/>
            <a:ext cx="10117546" cy="2492990"/>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Baking and Pastry program will prepare graduates for positions included on the 2024-25 Alabama In-Demand Occupations List, including bakers, and chefs and head cooks.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proposal includes letters of support from local businesses attesting to the need for the program, including 412 Public House and Jubilee Kitchen and Bar.</a:t>
            </a:r>
          </a:p>
        </p:txBody>
      </p:sp>
      <p:pic>
        <p:nvPicPr>
          <p:cNvPr id="4" name="Picture 3">
            <a:extLst>
              <a:ext uri="{FF2B5EF4-FFF2-40B4-BE49-F238E27FC236}">
                <a16:creationId xmlns:a16="http://schemas.microsoft.com/office/drawing/2014/main" id="{47D8A8E2-F4B8-E5D6-3B34-47755FE08E0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769069" y="149975"/>
            <a:ext cx="1170432" cy="1170432"/>
          </a:xfrm>
          <a:prstGeom prst="rect">
            <a:avLst/>
          </a:prstGeom>
        </p:spPr>
      </p:pic>
      <p:pic>
        <p:nvPicPr>
          <p:cNvPr id="7" name="Picture 6">
            <a:extLst>
              <a:ext uri="{FF2B5EF4-FFF2-40B4-BE49-F238E27FC236}">
                <a16:creationId xmlns:a16="http://schemas.microsoft.com/office/drawing/2014/main" id="{99218ECE-9F6A-E1C9-A8EA-D9F08EF0D5CF}"/>
              </a:ext>
            </a:extLst>
          </p:cNvPr>
          <p:cNvPicPr>
            <a:picLocks noChangeAspect="1"/>
          </p:cNvPicPr>
          <p:nvPr/>
        </p:nvPicPr>
        <p:blipFill>
          <a:blip r:embed="rId4"/>
          <a:stretch>
            <a:fillRect/>
          </a:stretch>
        </p:blipFill>
        <p:spPr>
          <a:xfrm>
            <a:off x="4587240" y="4296620"/>
            <a:ext cx="3017520" cy="201168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57F2BDBE-9D4E-6477-E23D-3B5E89798955}"/>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645962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57A0B-3114-02C0-07D4-10329D4327C4}"/>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9D57A57B-E7E0-6460-D0B2-D8A70DD4C842}"/>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C9A90E0D-15F8-B017-39E2-BC1231822315}"/>
              </a:ext>
            </a:extLst>
          </p:cNvPr>
          <p:cNvSpPr txBox="1"/>
          <p:nvPr/>
        </p:nvSpPr>
        <p:spPr>
          <a:xfrm>
            <a:off x="1042352" y="1811675"/>
            <a:ext cx="10107296"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A-13a: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Wallace State Community College - Hanceville’s proposal to offer an Associate of Applied Science and Certificate in Baking and Pastry</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D7EC64-DFBE-40CA-D384-9595F9F72E89}"/>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935678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80A84-0B1D-588B-7B7D-84B0D83862DE}"/>
            </a:ext>
          </a:extLst>
        </p:cNvPr>
        <p:cNvGrpSpPr/>
        <p:nvPr/>
      </p:nvGrpSpPr>
      <p:grpSpPr>
        <a:xfrm>
          <a:off x="0" y="0"/>
          <a:ext cx="0" cy="0"/>
          <a:chOff x="0" y="0"/>
          <a:chExt cx="0" cy="0"/>
        </a:xfrm>
      </p:grpSpPr>
      <p:sp>
        <p:nvSpPr>
          <p:cNvPr id="544772" name="Rectangle 4">
            <a:extLst>
              <a:ext uri="{FF2B5EF4-FFF2-40B4-BE49-F238E27FC236}">
                <a16:creationId xmlns:a16="http://schemas.microsoft.com/office/drawing/2014/main" id="{6E8C2977-90C8-5152-4BA8-2E430507E561}"/>
              </a:ext>
            </a:extLst>
          </p:cNvPr>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5F971F-5739-86F3-82E1-84BF43E100D1}"/>
              </a:ext>
            </a:extLst>
          </p:cNvPr>
          <p:cNvSpPr txBox="1"/>
          <p:nvPr/>
        </p:nvSpPr>
        <p:spPr>
          <a:xfrm>
            <a:off x="470227" y="198830"/>
            <a:ext cx="11432698"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Wallace State Community College - Hanceville</a:t>
            </a:r>
          </a:p>
          <a:p>
            <a:pPr marL="347663" marR="0" lvl="0" indent="-347663"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A-13b. Associate of Applied Science in Facility Maintenance Technology</a:t>
            </a:r>
          </a:p>
          <a:p>
            <a:pPr marL="347663" marR="0" lvl="0" indent="-347663" algn="l" defTabSz="914400" rtl="0" eaLnBrk="1" fontAlgn="auto" latinLnBrk="0" hangingPunct="1">
              <a:lnSpc>
                <a:spcPct val="100000"/>
              </a:lnSpc>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			(CIP 46.0401)</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F9D4F06A-B875-3C3B-4FAC-6B73DA06B12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50F998B-0702-C0C2-7D22-3C75EFEB044B}"/>
              </a:ext>
            </a:extLst>
          </p:cNvPr>
          <p:cNvSpPr txBox="1"/>
          <p:nvPr/>
        </p:nvSpPr>
        <p:spPr>
          <a:xfrm>
            <a:off x="614947" y="1849707"/>
            <a:ext cx="10529303" cy="2862322"/>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AAS in Facility Maintenance Technology will prepare graduates for employment in positions included on the 2024-25 Alabama Demand Occupations list including maintenance and repair workers, industrial machinery mechanics, and heating, air conditioning, and refrigeration mechanics and installers.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proposal includes letters of support attesting to the need for the program, including Mazda Toyota Manufacturing and Y-TEC Keylex Toyotetsu Alabama.</a:t>
            </a:r>
          </a:p>
        </p:txBody>
      </p:sp>
      <p:pic>
        <p:nvPicPr>
          <p:cNvPr id="5" name="Picture 4">
            <a:extLst>
              <a:ext uri="{FF2B5EF4-FFF2-40B4-BE49-F238E27FC236}">
                <a16:creationId xmlns:a16="http://schemas.microsoft.com/office/drawing/2014/main" id="{9E688B07-4B6A-DE7A-02B6-7A90D32DD64A}"/>
              </a:ext>
            </a:extLst>
          </p:cNvPr>
          <p:cNvPicPr>
            <a:picLocks noChangeAspect="1"/>
          </p:cNvPicPr>
          <p:nvPr/>
        </p:nvPicPr>
        <p:blipFill>
          <a:blip r:embed="rId3"/>
          <a:stretch>
            <a:fillRect/>
          </a:stretch>
        </p:blipFill>
        <p:spPr>
          <a:xfrm>
            <a:off x="4612493" y="4658127"/>
            <a:ext cx="2967014" cy="1830045"/>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C56E5563-A3F7-E0A5-EA54-86F970DA156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769069" y="149975"/>
            <a:ext cx="1170432" cy="1170432"/>
          </a:xfrm>
          <a:prstGeom prst="rect">
            <a:avLst/>
          </a:prstGeom>
        </p:spPr>
      </p:pic>
      <p:pic>
        <p:nvPicPr>
          <p:cNvPr id="3" name="Picture 2">
            <a:extLst>
              <a:ext uri="{FF2B5EF4-FFF2-40B4-BE49-F238E27FC236}">
                <a16:creationId xmlns:a16="http://schemas.microsoft.com/office/drawing/2014/main" id="{E78E4644-5A0E-FE7A-1DC0-AB956799D457}"/>
              </a:ext>
            </a:extLst>
          </p:cNvPr>
          <p:cNvPicPr>
            <a:picLocks noChangeAspect="1"/>
          </p:cNvPicPr>
          <p:nvPr/>
        </p:nvPicPr>
        <p:blipFill>
          <a:blip r:embed="rId5"/>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53746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615B-5A8F-5514-F0A0-5FE1EE531F94}"/>
            </a:ext>
          </a:extLst>
        </p:cNvPr>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69D7804F-FAD6-954B-D745-F860CED5CAA1}"/>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0C7212F4-ED52-1804-D34D-FD01AC0D8D42}"/>
              </a:ext>
            </a:extLst>
          </p:cNvPr>
          <p:cNvSpPr txBox="1"/>
          <p:nvPr/>
        </p:nvSpPr>
        <p:spPr>
          <a:xfrm>
            <a:off x="1042352" y="1811675"/>
            <a:ext cx="10107296"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A-13b: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Wallace State Community College - Hanceville’s proposal to offer an Associate of Applied Science in Facility Maintenance Technology</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02002CE-F352-380F-9E52-00A34EB1AE8B}"/>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18212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641691" y="175338"/>
            <a:ext cx="1097280" cy="1097280"/>
          </a:xfrm>
          <a:prstGeom prst="rect">
            <a:avLst/>
          </a:prstGeom>
        </p:spPr>
      </p:pic>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614924" y="1343103"/>
            <a:ext cx="10296694" cy="3564950"/>
          </a:xfrm>
          <a:prstGeom prst="rect">
            <a:avLst/>
          </a:prstGeom>
          <a:noFill/>
        </p:spPr>
        <p:txBody>
          <a:bodyPr wrap="square" rtlCol="0">
            <a:spAutoFit/>
          </a:bodyPr>
          <a:lstStyle/>
          <a:p>
            <a:pPr marL="914400" marR="0" lvl="0" indent="-457200" algn="l" defTabSz="685800" rtl="0" eaLnBrk="1" fontAlgn="auto" latinLnBrk="0" hangingPunct="1">
              <a:lnSpc>
                <a:spcPct val="15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For-Credit Non-Degree Certificate Programs</a:t>
            </a:r>
          </a:p>
          <a:p>
            <a:pPr marL="914400" marR="0" lvl="0" indent="-457200" algn="l" defTabSz="685800" rtl="0" eaLnBrk="1" fontAlgn="auto" latinLnBrk="0" hangingPunct="1">
              <a:lnSpc>
                <a:spcPct val="15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Changes to the Academic Program Inventory</a:t>
            </a:r>
          </a:p>
          <a:p>
            <a:pPr marL="914400" marR="0" lvl="0" indent="-457200" algn="l" defTabSz="685800" rtl="0" eaLnBrk="1" fontAlgn="auto" latinLnBrk="0" hangingPunct="1">
              <a:lnSpc>
                <a:spcPct val="15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Curricular Modifications for Existing Degree Programs</a:t>
            </a:r>
          </a:p>
          <a:p>
            <a:pPr marL="914400" marR="0" lvl="0" indent="-457200" algn="l" defTabSz="685800" rtl="0" eaLnBrk="1" fontAlgn="auto" latinLnBrk="0" hangingPunct="1">
              <a:lnSpc>
                <a:spcPct val="15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Updates to Academic Units</a:t>
            </a:r>
          </a:p>
          <a:p>
            <a:pPr marL="914400" marR="0" lvl="0" indent="-457200" algn="l" defTabSz="685800" rtl="0" eaLnBrk="1" fontAlgn="auto" latinLnBrk="0" hangingPunct="1">
              <a:lnSpc>
                <a:spcPct val="150000"/>
              </a:lnSpc>
              <a:spcBef>
                <a:spcPts val="0"/>
              </a:spcBef>
              <a:spcAft>
                <a:spcPts val="600"/>
              </a:spcAft>
              <a:buClrTx/>
              <a:buSzTx/>
              <a:buFont typeface="+mj-lt"/>
              <a:buAutoNum type="arabicPeriod" startAt="5"/>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Distance Education Programs</a:t>
            </a:r>
          </a:p>
        </p:txBody>
      </p:sp>
      <p:sp>
        <p:nvSpPr>
          <p:cNvPr id="7" name="Rectangle 2"/>
          <p:cNvSpPr txBox="1">
            <a:spLocks noChangeArrowheads="1"/>
          </p:cNvSpPr>
          <p:nvPr/>
        </p:nvSpPr>
        <p:spPr>
          <a:xfrm>
            <a:off x="2667000" y="212953"/>
            <a:ext cx="6858000" cy="868675"/>
          </a:xfrm>
          <a:prstGeom prst="rect">
            <a:avLst/>
          </a:prstGeom>
        </p:spPr>
        <p:txBody>
          <a:bodyPr vert="horz" anchor="ctr">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B. Information Items</a:t>
            </a:r>
          </a:p>
        </p:txBody>
      </p:sp>
      <p:sp>
        <p:nvSpPr>
          <p:cNvPr id="6" name="Slide Number Placeholder 1">
            <a:extLst>
              <a:ext uri="{FF2B5EF4-FFF2-40B4-BE49-F238E27FC236}">
                <a16:creationId xmlns:a16="http://schemas.microsoft.com/office/drawing/2014/main" id="{658F1EC1-41EC-475A-8397-7F79A1EA33C8}"/>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FF49223-069D-1001-4CAF-EA3CE9BD9CF8}"/>
              </a:ext>
            </a:extLst>
          </p:cNvPr>
          <p:cNvPicPr>
            <a:picLocks noChangeAspect="1"/>
          </p:cNvPicPr>
          <p:nvPr/>
        </p:nvPicPr>
        <p:blipFill>
          <a:blip r:embed="rId4"/>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201134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accept the Information Items as presented.</a:t>
            </a:r>
          </a:p>
        </p:txBody>
      </p:sp>
      <p:sp>
        <p:nvSpPr>
          <p:cNvPr id="4" name="Slide Number Placeholder 1">
            <a:extLst>
              <a:ext uri="{FF2B5EF4-FFF2-40B4-BE49-F238E27FC236}">
                <a16:creationId xmlns:a16="http://schemas.microsoft.com/office/drawing/2014/main" id="{8F9E9F14-8601-4431-8ED5-A1CA19C913FD}"/>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CB7CA9F-B45A-601B-0F4C-88069D9C4D17}"/>
              </a:ext>
            </a:extLst>
          </p:cNvPr>
          <p:cNvPicPr>
            <a:picLocks noChangeAspect="1"/>
          </p:cNvPicPr>
          <p:nvPr/>
        </p:nvPicPr>
        <p:blipFill>
          <a:blip r:embed="rId2"/>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594469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6FBD25C-C896-484F-A5B7-D5CBFFA32CF3}"/>
              </a:ext>
            </a:extLst>
          </p:cNvPr>
          <p:cNvPicPr>
            <a:picLocks noChangeAspect="1"/>
          </p:cNvPicPr>
          <p:nvPr/>
        </p:nvPicPr>
        <p:blipFill>
          <a:blip r:embed="rId2"/>
          <a:stretch>
            <a:fillRect/>
          </a:stretch>
        </p:blipFill>
        <p:spPr>
          <a:xfrm>
            <a:off x="4127890" y="2286000"/>
            <a:ext cx="3936221" cy="2286000"/>
          </a:xfrm>
          <a:prstGeom prst="rect">
            <a:avLst/>
          </a:prstGeom>
        </p:spPr>
      </p:pic>
      <p:sp>
        <p:nvSpPr>
          <p:cNvPr id="5" name="Slide Number Placeholder 1">
            <a:extLst>
              <a:ext uri="{FF2B5EF4-FFF2-40B4-BE49-F238E27FC236}">
                <a16:creationId xmlns:a16="http://schemas.microsoft.com/office/drawing/2014/main" id="{1BCBB1EF-009D-410D-ABFC-E16627E4962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77E18564-1D34-2FA9-AB04-F92D8116424A}"/>
              </a:ext>
            </a:extLst>
          </p:cNvPr>
          <p:cNvSpPr txBox="1">
            <a:spLocks/>
          </p:cNvSpPr>
          <p:nvPr/>
        </p:nvSpPr>
        <p:spPr>
          <a:xfrm>
            <a:off x="1524000" y="291172"/>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mj-cs"/>
              </a:rPr>
              <a:t>IX. Adjournment  </a:t>
            </a:r>
          </a:p>
        </p:txBody>
      </p:sp>
      <p:pic>
        <p:nvPicPr>
          <p:cNvPr id="2" name="Picture 1">
            <a:extLst>
              <a:ext uri="{FF2B5EF4-FFF2-40B4-BE49-F238E27FC236}">
                <a16:creationId xmlns:a16="http://schemas.microsoft.com/office/drawing/2014/main" id="{0965D01F-E740-0B78-7C9C-0CC87C996349}"/>
              </a:ext>
            </a:extLst>
          </p:cNvPr>
          <p:cNvPicPr>
            <a:picLocks noChangeAspect="1"/>
          </p:cNvPicPr>
          <p:nvPr/>
        </p:nvPicPr>
        <p:blipFill>
          <a:blip r:embed="rId3"/>
          <a:stretch>
            <a:fillRect/>
          </a:stretch>
        </p:blipFill>
        <p:spPr>
          <a:xfrm>
            <a:off x="11386184" y="62138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2138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767908" y="1982450"/>
            <a:ext cx="9453467"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Item 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accept the Special Meeting minutes for the May 7, 2026, meeting</a:t>
            </a:r>
            <a:r>
              <a:rPr kumimoji="0" lang="en-US" sz="2800" b="0" i="0" u="none" strike="noStrike" kern="14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1">
            <a:extLst>
              <a:ext uri="{FF2B5EF4-FFF2-40B4-BE49-F238E27FC236}">
                <a16:creationId xmlns:a16="http://schemas.microsoft.com/office/drawing/2014/main" id="{3709DC32-914B-4630-B812-359FE4CAD66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4C1005F-F424-063F-E443-5FCF42D8380D}"/>
              </a:ext>
            </a:extLst>
          </p:cNvPr>
          <p:cNvPicPr>
            <a:picLocks noChangeAspect="1"/>
          </p:cNvPicPr>
          <p:nvPr/>
        </p:nvPicPr>
        <p:blipFill>
          <a:blip r:embed="rId3"/>
          <a:stretch>
            <a:fillRect/>
          </a:stretch>
        </p:blipFill>
        <p:spPr>
          <a:xfrm>
            <a:off x="11354285" y="619258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398539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72534</TotalTime>
  <Words>5956</Words>
  <Application>Microsoft Office PowerPoint</Application>
  <PresentationFormat>Widescreen</PresentationFormat>
  <Paragraphs>1021</Paragraphs>
  <Slides>88</Slides>
  <Notes>26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88</vt:i4>
      </vt:variant>
    </vt:vector>
  </HeadingPairs>
  <TitlesOfParts>
    <vt:vector size="97" baseType="lpstr">
      <vt:lpstr>Aptos</vt:lpstr>
      <vt:lpstr>Aptos Display</vt:lpstr>
      <vt:lpstr>Arial</vt:lpstr>
      <vt:lpstr>Calibri</vt:lpstr>
      <vt:lpstr>Calibri Light</vt:lpstr>
      <vt:lpstr>Wingdings</vt:lpstr>
      <vt:lpstr>Office Theme</vt:lpstr>
      <vt:lpstr>1_Office Theme</vt:lpstr>
      <vt:lpstr>2_Office Theme</vt:lpstr>
      <vt:lpstr>Alabama Commission on Higher Education  </vt:lpstr>
      <vt:lpstr>PowerPoint Presentation</vt:lpstr>
      <vt:lpstr>PowerPoint Presentation</vt:lpstr>
      <vt:lpstr>PowerPoint Presentation</vt:lpstr>
      <vt:lpstr>PowerPoint Presentation</vt:lpstr>
      <vt:lpstr>PowerPoint Presentation</vt:lpstr>
      <vt:lpstr>PowerPoint Presentation</vt:lpstr>
      <vt:lpstr>V. Consideration of Special Meeting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Alabama Public 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Stephanie Dolan</cp:lastModifiedBy>
  <cp:revision>5344</cp:revision>
  <cp:lastPrinted>2026-06-02T17:49:33Z</cp:lastPrinted>
  <dcterms:created xsi:type="dcterms:W3CDTF">2017-08-23T13:30:03Z</dcterms:created>
  <dcterms:modified xsi:type="dcterms:W3CDTF">2026-06-12T03:15:29Z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