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49" r:id="rId1"/>
    <p:sldMasterId id="2147483961" r:id="rId2"/>
    <p:sldMasterId id="2147483973" r:id="rId3"/>
    <p:sldMasterId id="2147483985" r:id="rId4"/>
    <p:sldMasterId id="2147483997" r:id="rId5"/>
    <p:sldMasterId id="2147484009" r:id="rId6"/>
    <p:sldMasterId id="2147484021" r:id="rId7"/>
  </p:sldMasterIdLst>
  <p:notesMasterIdLst>
    <p:notesMasterId r:id="rId135"/>
  </p:notesMasterIdLst>
  <p:sldIdLst>
    <p:sldId id="1195" r:id="rId8"/>
    <p:sldId id="262" r:id="rId9"/>
    <p:sldId id="263" r:id="rId10"/>
    <p:sldId id="967" r:id="rId11"/>
    <p:sldId id="2076" r:id="rId12"/>
    <p:sldId id="266" r:id="rId13"/>
    <p:sldId id="1657" r:id="rId14"/>
    <p:sldId id="256" r:id="rId15"/>
    <p:sldId id="2147" r:id="rId16"/>
    <p:sldId id="2289" r:id="rId17"/>
    <p:sldId id="2279" r:id="rId18"/>
    <p:sldId id="2281" r:id="rId19"/>
    <p:sldId id="2280" r:id="rId20"/>
    <p:sldId id="2290" r:id="rId21"/>
    <p:sldId id="2287" r:id="rId22"/>
    <p:sldId id="2291" r:id="rId23"/>
    <p:sldId id="2288" r:id="rId24"/>
    <p:sldId id="2285" r:id="rId25"/>
    <p:sldId id="2286" r:id="rId26"/>
    <p:sldId id="2333" r:id="rId27"/>
    <p:sldId id="2304" r:id="rId28"/>
    <p:sldId id="1906" r:id="rId29"/>
    <p:sldId id="2318" r:id="rId30"/>
    <p:sldId id="2326" r:id="rId31"/>
    <p:sldId id="264" r:id="rId32"/>
    <p:sldId id="2328" r:id="rId33"/>
    <p:sldId id="445" r:id="rId34"/>
    <p:sldId id="441" r:id="rId35"/>
    <p:sldId id="2329" r:id="rId36"/>
    <p:sldId id="2330" r:id="rId37"/>
    <p:sldId id="2331" r:id="rId38"/>
    <p:sldId id="442" r:id="rId39"/>
    <p:sldId id="446" r:id="rId40"/>
    <p:sldId id="443" r:id="rId41"/>
    <p:sldId id="447" r:id="rId42"/>
    <p:sldId id="448" r:id="rId43"/>
    <p:sldId id="449" r:id="rId44"/>
    <p:sldId id="450" r:id="rId45"/>
    <p:sldId id="451" r:id="rId46"/>
    <p:sldId id="452" r:id="rId47"/>
    <p:sldId id="289" r:id="rId48"/>
    <p:sldId id="453" r:id="rId49"/>
    <p:sldId id="440" r:id="rId50"/>
    <p:sldId id="431" r:id="rId51"/>
    <p:sldId id="1730" r:id="rId52"/>
    <p:sldId id="2309" r:id="rId53"/>
    <p:sldId id="2310" r:id="rId54"/>
    <p:sldId id="2311" r:id="rId55"/>
    <p:sldId id="2312" r:id="rId56"/>
    <p:sldId id="2313" r:id="rId57"/>
    <p:sldId id="2314" r:id="rId58"/>
    <p:sldId id="2315" r:id="rId59"/>
    <p:sldId id="2320" r:id="rId60"/>
    <p:sldId id="265" r:id="rId61"/>
    <p:sldId id="2317" r:id="rId62"/>
    <p:sldId id="2319" r:id="rId63"/>
    <p:sldId id="2334" r:id="rId64"/>
    <p:sldId id="2335" r:id="rId65"/>
    <p:sldId id="1030" r:id="rId66"/>
    <p:sldId id="257" r:id="rId67"/>
    <p:sldId id="258" r:id="rId68"/>
    <p:sldId id="2327" r:id="rId69"/>
    <p:sldId id="259" r:id="rId70"/>
    <p:sldId id="260" r:id="rId71"/>
    <p:sldId id="261" r:id="rId72"/>
    <p:sldId id="2117" r:id="rId73"/>
    <p:sldId id="2118" r:id="rId74"/>
    <p:sldId id="2324" r:id="rId75"/>
    <p:sldId id="1442" r:id="rId76"/>
    <p:sldId id="1675" r:id="rId77"/>
    <p:sldId id="1676" r:id="rId78"/>
    <p:sldId id="1727" r:id="rId79"/>
    <p:sldId id="2305" r:id="rId80"/>
    <p:sldId id="2306" r:id="rId81"/>
    <p:sldId id="2307" r:id="rId82"/>
    <p:sldId id="1734" r:id="rId83"/>
    <p:sldId id="1731" r:id="rId84"/>
    <p:sldId id="1733" r:id="rId85"/>
    <p:sldId id="1739" r:id="rId86"/>
    <p:sldId id="2325" r:id="rId87"/>
    <p:sldId id="990" r:id="rId88"/>
    <p:sldId id="962" r:id="rId89"/>
    <p:sldId id="1748" r:id="rId90"/>
    <p:sldId id="1747" r:id="rId91"/>
    <p:sldId id="1742" r:id="rId92"/>
    <p:sldId id="1744" r:id="rId93"/>
    <p:sldId id="1736" r:id="rId94"/>
    <p:sldId id="1740" r:id="rId95"/>
    <p:sldId id="1737" r:id="rId96"/>
    <p:sldId id="1738" r:id="rId97"/>
    <p:sldId id="1735" r:id="rId98"/>
    <p:sldId id="1746" r:id="rId99"/>
    <p:sldId id="1717" r:id="rId100"/>
    <p:sldId id="947" r:id="rId101"/>
    <p:sldId id="948" r:id="rId102"/>
    <p:sldId id="959" r:id="rId103"/>
    <p:sldId id="960" r:id="rId104"/>
    <p:sldId id="2332" r:id="rId105"/>
    <p:sldId id="958" r:id="rId106"/>
    <p:sldId id="961" r:id="rId107"/>
    <p:sldId id="2088" r:id="rId108"/>
    <p:sldId id="2106" r:id="rId109"/>
    <p:sldId id="2080" r:id="rId110"/>
    <p:sldId id="2049" r:id="rId111"/>
    <p:sldId id="2107" r:id="rId112"/>
    <p:sldId id="1720" r:id="rId113"/>
    <p:sldId id="2095" r:id="rId114"/>
    <p:sldId id="1781" r:id="rId115"/>
    <p:sldId id="2090" r:id="rId116"/>
    <p:sldId id="2096" r:id="rId117"/>
    <p:sldId id="310" r:id="rId118"/>
    <p:sldId id="1786" r:id="rId119"/>
    <p:sldId id="1787" r:id="rId120"/>
    <p:sldId id="2108" r:id="rId121"/>
    <p:sldId id="2109" r:id="rId122"/>
    <p:sldId id="1339" r:id="rId123"/>
    <p:sldId id="1340" r:id="rId124"/>
    <p:sldId id="2110" r:id="rId125"/>
    <p:sldId id="2111" r:id="rId126"/>
    <p:sldId id="2112" r:id="rId127"/>
    <p:sldId id="2113" r:id="rId128"/>
    <p:sldId id="2114" r:id="rId129"/>
    <p:sldId id="2115" r:id="rId130"/>
    <p:sldId id="2116" r:id="rId131"/>
    <p:sldId id="1645" r:id="rId132"/>
    <p:sldId id="1773" r:id="rId133"/>
    <p:sldId id="1460" r:id="rId134"/>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4472C4"/>
    <a:srgbClr val="BE583E"/>
    <a:srgbClr val="9E4A34"/>
    <a:srgbClr val="FFFFFF"/>
    <a:srgbClr val="0070C0"/>
    <a:srgbClr val="2F5597"/>
    <a:srgbClr val="B05048"/>
    <a:srgbClr val="B9B9B9"/>
    <a:srgbClr val="830A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E3FDE45-AF77-4B5C-9715-49D594BDF05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96" autoAdjust="0"/>
    <p:restoredTop sz="94840" autoAdjust="0"/>
  </p:normalViewPr>
  <p:slideViewPr>
    <p:cSldViewPr snapToGrid="0" showGuides="1">
      <p:cViewPr varScale="1">
        <p:scale>
          <a:sx n="108" d="100"/>
          <a:sy n="108" d="100"/>
        </p:scale>
        <p:origin x="642" y="102"/>
      </p:cViewPr>
      <p:guideLst>
        <p:guide orient="horz" pos="2160"/>
        <p:guide pos="3840"/>
      </p:guideLst>
    </p:cSldViewPr>
  </p:slideViewPr>
  <p:notesTextViewPr>
    <p:cViewPr>
      <p:scale>
        <a:sx n="1" d="1"/>
        <a:sy n="1" d="1"/>
      </p:scale>
      <p:origin x="0" y="0"/>
    </p:cViewPr>
  </p:notesTextViewPr>
  <p:sorterViewPr>
    <p:cViewPr>
      <p:scale>
        <a:sx n="66" d="100"/>
        <a:sy n="66" d="100"/>
      </p:scale>
      <p:origin x="0" y="-130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theme" Target="theme/theme1.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28" Type="http://schemas.openxmlformats.org/officeDocument/2006/relationships/slide" Target="slides/slide121.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134" Type="http://schemas.openxmlformats.org/officeDocument/2006/relationships/slide" Target="slides/slide127.xml"/><Relationship Id="rId139" Type="http://schemas.openxmlformats.org/officeDocument/2006/relationships/tableStyles" Target="tableStyles.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slide" Target="slides/slide122.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slide" Target="slides/slide123.xml"/><Relationship Id="rId135" Type="http://schemas.openxmlformats.org/officeDocument/2006/relationships/notesMaster" Target="notesMasters/notesMaster1.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presProps" Target="presProps.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4" Type="http://schemas.openxmlformats.org/officeDocument/2006/relationships/slideMaster" Target="slideMasters/slideMaster4.xml"/><Relationship Id="rId9" Type="http://schemas.openxmlformats.org/officeDocument/2006/relationships/slide" Target="slides/slide2.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s>
</file>

<file path=ppt/charts/_rels/chart1.xml.rels><?xml version="1.0" encoding="UTF-8" standalone="yes"?>
<Relationships xmlns="http://schemas.openxmlformats.org/package/2006/relationships"><Relationship Id="rId3" Type="http://schemas.openxmlformats.org/officeDocument/2006/relationships/oleObject" Target="file:///\\aches100\udata\Hood\CONSOLIDATED%20BUDGET%20REQUEST___DEC2022\book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aches100\udata\Hood\CONSOLIDATED%20BUDGET%20REQUEST___DEC2022\book1.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41056737512157"/>
          <c:y val="8.7818258430784432E-2"/>
          <c:w val="0.54011393563949694"/>
          <c:h val="0.77142499852747282"/>
        </c:manualLayout>
      </c:layout>
      <c:pieChart>
        <c:varyColors val="1"/>
        <c:ser>
          <c:idx val="0"/>
          <c:order val="0"/>
          <c:dPt>
            <c:idx val="0"/>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1-6568-4146-9FE2-A56CF6C14BE2}"/>
              </c:ext>
            </c:extLst>
          </c:dPt>
          <c:dPt>
            <c:idx val="1"/>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3-6568-4146-9FE2-A56CF6C14BE2}"/>
              </c:ext>
            </c:extLst>
          </c:dPt>
          <c:dPt>
            <c:idx val="2"/>
            <c:bubble3D val="0"/>
            <c:explosion val="1"/>
            <c:spPr>
              <a:solidFill>
                <a:srgbClr val="F0975A"/>
              </a:solidFill>
              <a:ln w="19050">
                <a:solidFill>
                  <a:schemeClr val="lt1"/>
                </a:solidFill>
              </a:ln>
              <a:effectLst/>
            </c:spPr>
            <c:extLst>
              <c:ext xmlns:c16="http://schemas.microsoft.com/office/drawing/2014/chart" uri="{C3380CC4-5D6E-409C-BE32-E72D297353CC}">
                <c16:uniqueId val="{00000005-6568-4146-9FE2-A56CF6C14BE2}"/>
              </c:ext>
            </c:extLst>
          </c:dPt>
          <c:dPt>
            <c:idx val="3"/>
            <c:bubble3D val="0"/>
            <c:spPr>
              <a:solidFill>
                <a:schemeClr val="accent1">
                  <a:lumMod val="40000"/>
                  <a:lumOff val="60000"/>
                </a:schemeClr>
              </a:solidFill>
              <a:ln w="19050">
                <a:solidFill>
                  <a:schemeClr val="accent1">
                    <a:lumMod val="40000"/>
                    <a:lumOff val="60000"/>
                  </a:schemeClr>
                </a:solidFill>
              </a:ln>
              <a:effectLst/>
            </c:spPr>
            <c:extLst>
              <c:ext xmlns:c16="http://schemas.microsoft.com/office/drawing/2014/chart" uri="{C3380CC4-5D6E-409C-BE32-E72D297353CC}">
                <c16:uniqueId val="{00000007-6568-4146-9FE2-A56CF6C14BE2}"/>
              </c:ext>
            </c:extLst>
          </c:dPt>
          <c:dPt>
            <c:idx val="4"/>
            <c:bubble3D val="0"/>
            <c:spPr>
              <a:solidFill>
                <a:srgbClr val="F0975A"/>
              </a:solidFill>
              <a:ln w="19050">
                <a:solidFill>
                  <a:schemeClr val="lt1"/>
                </a:solidFill>
              </a:ln>
              <a:effectLst/>
            </c:spPr>
            <c:extLst>
              <c:ext xmlns:c16="http://schemas.microsoft.com/office/drawing/2014/chart" uri="{C3380CC4-5D6E-409C-BE32-E72D297353CC}">
                <c16:uniqueId val="{00000009-6568-4146-9FE2-A56CF6C14BE2}"/>
              </c:ext>
            </c:extLst>
          </c:dPt>
          <c:dLbls>
            <c:dLbl>
              <c:idx val="0"/>
              <c:layout>
                <c:manualLayout>
                  <c:x val="-1.1240279338363746E-2"/>
                  <c:y val="3.3266405166743236E-4"/>
                </c:manualLayout>
              </c:layout>
              <c:tx>
                <c:rich>
                  <a:bodyPr/>
                  <a:lstStyle/>
                  <a:p>
                    <a:fld id="{0B9038F3-3913-4FFB-85E9-7F7DBD018F17}" type="CELLRANGE">
                      <a:rPr lang="en-US" smtClean="0"/>
                      <a:pPr/>
                      <a:t>[CELLRANGE]</a:t>
                    </a:fld>
                    <a:r>
                      <a:rPr lang="en-US" dirty="0"/>
                      <a:t>M</a:t>
                    </a:r>
                  </a:p>
                </c:rich>
              </c:tx>
              <c:dLblPos val="bestFit"/>
              <c:showLegendKey val="0"/>
              <c:showVal val="0"/>
              <c:showCatName val="0"/>
              <c:showSerName val="0"/>
              <c:showPercent val="0"/>
              <c:showBubbleSize val="0"/>
              <c:extLst>
                <c:ext xmlns:c15="http://schemas.microsoft.com/office/drawing/2012/chart" uri="{CE6537A1-D6FC-4f65-9D91-7224C49458BB}">
                  <c15:layout>
                    <c:manualLayout>
                      <c:w val="0.23450007708642495"/>
                      <c:h val="0.34404269875718713"/>
                    </c:manualLayout>
                  </c15:layout>
                  <c15:dlblFieldTable/>
                  <c15:showDataLabelsRange val="1"/>
                </c:ext>
                <c:ext xmlns:c16="http://schemas.microsoft.com/office/drawing/2014/chart" uri="{C3380CC4-5D6E-409C-BE32-E72D297353CC}">
                  <c16:uniqueId val="{00000001-6568-4146-9FE2-A56CF6C14BE2}"/>
                </c:ext>
              </c:extLst>
            </c:dLbl>
            <c:dLbl>
              <c:idx val="1"/>
              <c:layout>
                <c:manualLayout>
                  <c:x val="9.3000996730647337E-2"/>
                  <c:y val="6.2645927442922578E-2"/>
                </c:manualLayout>
              </c:layout>
              <c:tx>
                <c:rich>
                  <a:bodyPr/>
                  <a:lstStyle/>
                  <a:p>
                    <a:fld id="{B3DD717F-B378-434A-A215-0EED94DCBCA3}" type="CELLRANGE">
                      <a:rPr lang="en-US" smtClean="0"/>
                      <a:pPr/>
                      <a:t>[CELLRANGE]</a:t>
                    </a:fld>
                    <a:r>
                      <a:rPr lang="en-US" dirty="0"/>
                      <a:t>M</a:t>
                    </a:r>
                  </a:p>
                </c:rich>
              </c:tx>
              <c:dLblPos val="bestFit"/>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6568-4146-9FE2-A56CF6C14BE2}"/>
                </c:ext>
              </c:extLst>
            </c:dLbl>
            <c:dLbl>
              <c:idx val="2"/>
              <c:layout>
                <c:manualLayout>
                  <c:x val="-1.1877019553304788E-3"/>
                  <c:y val="0.11624981310232016"/>
                </c:manualLayout>
              </c:layout>
              <c:tx>
                <c:rich>
                  <a:bodyPr/>
                  <a:lstStyle/>
                  <a:p>
                    <a:fld id="{A8CA1F94-2EF1-4DB6-9137-B5B003C03C83}" type="CELLRANGE">
                      <a:rPr lang="en-US" smtClean="0"/>
                      <a:pPr/>
                      <a:t>[CELLRANGE]</a:t>
                    </a:fld>
                    <a:r>
                      <a:rPr lang="en-US" dirty="0"/>
                      <a:t>M</a:t>
                    </a:r>
                  </a:p>
                </c:rich>
              </c:tx>
              <c:dLblPos val="bestFit"/>
              <c:showLegendKey val="0"/>
              <c:showVal val="0"/>
              <c:showCatName val="0"/>
              <c:showSerName val="0"/>
              <c:showPercent val="0"/>
              <c:showBubbleSize val="0"/>
              <c:extLst>
                <c:ext xmlns:c15="http://schemas.microsoft.com/office/drawing/2012/chart" uri="{CE6537A1-D6FC-4f65-9D91-7224C49458BB}">
                  <c15:layout>
                    <c:manualLayout>
                      <c:w val="0.21035952727939486"/>
                      <c:h val="0.35738944379963727"/>
                    </c:manualLayout>
                  </c15:layout>
                  <c15:dlblFieldTable/>
                  <c15:showDataLabelsRange val="1"/>
                </c:ext>
                <c:ext xmlns:c16="http://schemas.microsoft.com/office/drawing/2014/chart" uri="{C3380CC4-5D6E-409C-BE32-E72D297353CC}">
                  <c16:uniqueId val="{00000005-6568-4146-9FE2-A56CF6C14BE2}"/>
                </c:ext>
              </c:extLst>
            </c:dLbl>
            <c:dLbl>
              <c:idx val="3"/>
              <c:layout>
                <c:manualLayout>
                  <c:x val="-8.1284875262744166E-2"/>
                  <c:y val="-9.6670366863154653E-2"/>
                </c:manualLayout>
              </c:layout>
              <c:tx>
                <c:rich>
                  <a:bodyPr/>
                  <a:lstStyle/>
                  <a:p>
                    <a:fld id="{4D023957-C80C-4315-90B8-D03C1C6D3085}" type="CELLRANGE">
                      <a:rPr lang="en-US" smtClean="0"/>
                      <a:pPr/>
                      <a:t>[CELLRANGE]</a:t>
                    </a:fld>
                    <a:r>
                      <a:rPr lang="en-US" dirty="0"/>
                      <a:t>M</a:t>
                    </a:r>
                  </a:p>
                </c:rich>
              </c:tx>
              <c:dLblPos val="bestFit"/>
              <c:showLegendKey val="0"/>
              <c:showVal val="0"/>
              <c:showCatName val="0"/>
              <c:showSerName val="0"/>
              <c:showPercent val="0"/>
              <c:showBubbleSize val="0"/>
              <c:extLst>
                <c:ext xmlns:c15="http://schemas.microsoft.com/office/drawing/2012/chart" uri="{CE6537A1-D6FC-4f65-9D91-7224C49458BB}">
                  <c15:layout>
                    <c:manualLayout>
                      <c:w val="0.24644955153465434"/>
                      <c:h val="0.35738944379963727"/>
                    </c:manualLayout>
                  </c15:layout>
                  <c15:dlblFieldTable/>
                  <c15:showDataLabelsRange val="1"/>
                </c:ext>
                <c:ext xmlns:c16="http://schemas.microsoft.com/office/drawing/2014/chart" uri="{C3380CC4-5D6E-409C-BE32-E72D297353CC}">
                  <c16:uniqueId val="{00000007-6568-4146-9FE2-A56CF6C14BE2}"/>
                </c:ext>
              </c:extLst>
            </c:dLbl>
            <c:dLbl>
              <c:idx val="4"/>
              <c:layout>
                <c:manualLayout>
                  <c:x val="-9.7684366410051099E-2"/>
                  <c:y val="-0.13388387862337539"/>
                </c:manualLayout>
              </c:layout>
              <c:tx>
                <c:rich>
                  <a:bodyPr/>
                  <a:lstStyle/>
                  <a:p>
                    <a:endParaRPr lang="en-US"/>
                  </a:p>
                </c:rich>
              </c:tx>
              <c:dLblPos val="bestFi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6568-4146-9FE2-A56CF6C14BE2}"/>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howDataLabelsRange val="1"/>
              </c:ext>
            </c:extLst>
          </c:dLbls>
          <c:cat>
            <c:strRef>
              <c:f>'EducationSplitWorksheet (3)'!$B$5:$B$9</c:f>
              <c:strCache>
                <c:ptCount val="4"/>
                <c:pt idx="0">
                  <c:v>Personnel, Salaries &amp; Benefits</c:v>
                </c:pt>
                <c:pt idx="1">
                  <c:v>Mandatory Funds</c:v>
                </c:pt>
                <c:pt idx="2">
                  <c:v>Inflationary Cost Adjustment</c:v>
                </c:pt>
                <c:pt idx="3">
                  <c:v>Weighted Credit Hours</c:v>
                </c:pt>
              </c:strCache>
            </c:strRef>
          </c:cat>
          <c:val>
            <c:numRef>
              <c:f>'EducationSplitWorksheet (3)'!$C$5:$C$9</c:f>
              <c:numCache>
                <c:formatCode>_("$"* #,##0.00_);_("$"* \(#,##0.00\);_("$"* "-"??_);_(@_)</c:formatCode>
                <c:ptCount val="5"/>
                <c:pt idx="0">
                  <c:v>85.16</c:v>
                </c:pt>
                <c:pt idx="1">
                  <c:v>6.75</c:v>
                </c:pt>
                <c:pt idx="2">
                  <c:v>78.209999999999994</c:v>
                </c:pt>
                <c:pt idx="3">
                  <c:v>37.03</c:v>
                </c:pt>
              </c:numCache>
            </c:numRef>
          </c:val>
          <c:extLst>
            <c:ext xmlns:c15="http://schemas.microsoft.com/office/drawing/2012/chart" uri="{02D57815-91ED-43cb-92C2-25804820EDAC}">
              <c15:datalabelsRange>
                <c15:f>'EducationSplitWorksheet (3)'!$F$5:$F$9</c15:f>
                <c15:dlblRangeCache>
                  <c:ptCount val="5"/>
                  <c:pt idx="0">
                    <c:v>Personnel, Salaries &amp; Benefits
41.1%
$85.16</c:v>
                  </c:pt>
                  <c:pt idx="1">
                    <c:v>Mandatory Funds
3.3%
$6.75</c:v>
                  </c:pt>
                  <c:pt idx="2">
                    <c:v>Inflationary Cost Adjustment
37.8%
$78.21</c:v>
                  </c:pt>
                  <c:pt idx="3">
                    <c:v>Weighted Credit Hours
17.9%
$37.03</c:v>
                  </c:pt>
                </c15:dlblRangeCache>
              </c15:datalabelsRange>
            </c:ext>
            <c:ext xmlns:c16="http://schemas.microsoft.com/office/drawing/2014/chart" uri="{C3380CC4-5D6E-409C-BE32-E72D297353CC}">
              <c16:uniqueId val="{0000000A-6568-4146-9FE2-A56CF6C14BE2}"/>
            </c:ext>
          </c:extLst>
        </c:ser>
        <c:ser>
          <c:idx val="1"/>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C-6568-4146-9FE2-A56CF6C14BE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E-6568-4146-9FE2-A56CF6C14BE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0-6568-4146-9FE2-A56CF6C14BE2}"/>
              </c:ext>
            </c:extLst>
          </c:dPt>
          <c:cat>
            <c:strRef>
              <c:f>'EducationSplitWorksheet (3)'!$B$5:$B$9</c:f>
              <c:strCache>
                <c:ptCount val="4"/>
                <c:pt idx="0">
                  <c:v>Personnel, Salaries &amp; Benefits</c:v>
                </c:pt>
                <c:pt idx="1">
                  <c:v>Mandatory Funds</c:v>
                </c:pt>
                <c:pt idx="2">
                  <c:v>Inflationary Cost Adjustment</c:v>
                </c:pt>
                <c:pt idx="3">
                  <c:v>Weighted Credit Hours</c:v>
                </c:pt>
              </c:strCache>
            </c:strRef>
          </c:cat>
          <c:val>
            <c:numRef>
              <c:f>'EducationSplitWorksheet (3)'!$D$7:$D$9</c:f>
              <c:numCache>
                <c:formatCode>General</c:formatCode>
                <c:ptCount val="3"/>
                <c:pt idx="0">
                  <c:v>0.378</c:v>
                </c:pt>
                <c:pt idx="1">
                  <c:v>0.17899999999999999</c:v>
                </c:pt>
              </c:numCache>
            </c:numRef>
          </c:val>
          <c:extLst>
            <c:ext xmlns:c16="http://schemas.microsoft.com/office/drawing/2014/chart" uri="{C3380CC4-5D6E-409C-BE32-E72D297353CC}">
              <c16:uniqueId val="{00000011-6568-4146-9FE2-A56CF6C14BE2}"/>
            </c:ext>
          </c:extLst>
        </c:ser>
        <c:dLbls>
          <c:showLegendKey val="0"/>
          <c:showVal val="0"/>
          <c:showCatName val="0"/>
          <c:showSerName val="0"/>
          <c:showPercent val="0"/>
          <c:showBubbleSize val="0"/>
          <c:showLeaderLines val="1"/>
        </c:dLbls>
        <c:firstSliceAng val="242"/>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71688964745086"/>
          <c:y val="5.3751057649269122E-2"/>
          <c:w val="0.65887656961934105"/>
          <c:h val="0.89905948651763068"/>
        </c:manualLayout>
      </c:layout>
      <c:pieChart>
        <c:varyColors val="1"/>
        <c:ser>
          <c:idx val="0"/>
          <c:order val="0"/>
          <c:dPt>
            <c:idx val="0"/>
            <c:bubble3D val="0"/>
            <c:spPr>
              <a:solidFill>
                <a:schemeClr val="accent5">
                  <a:lumMod val="75000"/>
                </a:schemeClr>
              </a:solidFill>
              <a:ln w="19050">
                <a:solidFill>
                  <a:schemeClr val="lt1"/>
                </a:solidFill>
              </a:ln>
              <a:effectLst/>
            </c:spPr>
            <c:extLst>
              <c:ext xmlns:c16="http://schemas.microsoft.com/office/drawing/2014/chart" uri="{C3380CC4-5D6E-409C-BE32-E72D297353CC}">
                <c16:uniqueId val="{00000001-85EE-43EA-8EC0-912EDA4707CF}"/>
              </c:ext>
            </c:extLst>
          </c:dPt>
          <c:dPt>
            <c:idx val="1"/>
            <c:bubble3D val="0"/>
            <c:spPr>
              <a:solidFill>
                <a:schemeClr val="accent1">
                  <a:lumMod val="40000"/>
                  <a:lumOff val="60000"/>
                </a:schemeClr>
              </a:solidFill>
              <a:ln w="19050">
                <a:solidFill>
                  <a:schemeClr val="accent1">
                    <a:lumMod val="40000"/>
                    <a:lumOff val="60000"/>
                  </a:schemeClr>
                </a:solidFill>
              </a:ln>
              <a:effectLst/>
            </c:spPr>
            <c:extLst>
              <c:ext xmlns:c16="http://schemas.microsoft.com/office/drawing/2014/chart" uri="{C3380CC4-5D6E-409C-BE32-E72D297353CC}">
                <c16:uniqueId val="{00000003-85EE-43EA-8EC0-912EDA4707CF}"/>
              </c:ext>
            </c:extLst>
          </c:dPt>
          <c:dPt>
            <c:idx val="2"/>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85EE-43EA-8EC0-912EDA4707CF}"/>
              </c:ext>
            </c:extLst>
          </c:dPt>
          <c:dLbls>
            <c:dLbl>
              <c:idx val="0"/>
              <c:layout>
                <c:manualLayout>
                  <c:x val="0.21185448416601466"/>
                  <c:y val="-0.22460104685965354"/>
                </c:manualLayout>
              </c:layout>
              <c:tx>
                <c:rich>
                  <a:bodyPr/>
                  <a:lstStyle/>
                  <a:p>
                    <a:fld id="{E0BDDDAB-F315-42A4-A691-E72288264F07}" type="CELLRANGE">
                      <a:rPr lang="en-US" sz="2200" b="1" baseline="0">
                        <a:solidFill>
                          <a:schemeClr val="bg1"/>
                        </a:solidFill>
                      </a:rPr>
                      <a:pPr/>
                      <a:t>[CELLRANGE]</a:t>
                    </a:fld>
                    <a:r>
                      <a:rPr lang="en-US" sz="2200" b="1" baseline="0" dirty="0">
                        <a:solidFill>
                          <a:schemeClr val="bg1"/>
                        </a:solidFill>
                      </a:rPr>
                      <a:t>, </a:t>
                    </a:r>
                    <a:fld id="{135A3AC0-86A3-45CB-8318-3B05169D397B}" type="VALUE">
                      <a:rPr lang="en-US" sz="2200" b="1" baseline="0">
                        <a:solidFill>
                          <a:schemeClr val="bg1"/>
                        </a:solidFill>
                      </a:rPr>
                      <a:pPr/>
                      <a:t>[VALUE]</a:t>
                    </a:fld>
                    <a:endParaRPr lang="en-US" sz="2200" b="1" baseline="0" dirty="0">
                      <a:solidFill>
                        <a:schemeClr val="bg1"/>
                      </a:solidFill>
                    </a:endParaRPr>
                  </a:p>
                </c:rich>
              </c:tx>
              <c:dLblPos val="bestFit"/>
              <c:showLegendKey val="0"/>
              <c:showVal val="1"/>
              <c:showCatName val="0"/>
              <c:showSerName val="0"/>
              <c:showPercent val="0"/>
              <c:showBubbleSize val="0"/>
              <c:extLst>
                <c:ext xmlns:c15="http://schemas.microsoft.com/office/drawing/2012/chart" uri="{CE6537A1-D6FC-4f65-9D91-7224C49458BB}">
                  <c15:layout>
                    <c:manualLayout>
                      <c:w val="0.21781666666666666"/>
                      <c:h val="0.24151069084711657"/>
                    </c:manualLayout>
                  </c15:layout>
                  <c15:dlblFieldTable/>
                  <c15:showDataLabelsRange val="1"/>
                </c:ext>
                <c:ext xmlns:c16="http://schemas.microsoft.com/office/drawing/2014/chart" uri="{C3380CC4-5D6E-409C-BE32-E72D297353CC}">
                  <c16:uniqueId val="{00000001-85EE-43EA-8EC0-912EDA4707CF}"/>
                </c:ext>
              </c:extLst>
            </c:dLbl>
            <c:dLbl>
              <c:idx val="1"/>
              <c:layout>
                <c:manualLayout>
                  <c:x val="3.7312927046075708E-2"/>
                  <c:y val="4.3744012107791424E-3"/>
                </c:manualLayout>
              </c:layout>
              <c:tx>
                <c:rich>
                  <a:bodyPr/>
                  <a:lstStyle/>
                  <a:p>
                    <a:fld id="{0DF3BBC4-66FF-430F-9A36-EC40E76F08A4}" type="CELLRANGE">
                      <a:rPr lang="en-US" sz="2200"/>
                      <a:pPr/>
                      <a:t>[CELLRANGE]</a:t>
                    </a:fld>
                    <a:r>
                      <a:rPr lang="en-US" sz="2200" baseline="0" dirty="0"/>
                      <a:t>, </a:t>
                    </a:r>
                    <a:fld id="{5ACF7E5B-F6E3-4538-917A-E1D7209966D5}" type="VALUE">
                      <a:rPr lang="en-US" sz="2200" baseline="0"/>
                      <a:pPr/>
                      <a:t>[VALUE]</a:t>
                    </a:fld>
                    <a:endParaRPr lang="en-US" sz="2200" baseline="0" dirty="0"/>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85EE-43EA-8EC0-912EDA4707CF}"/>
                </c:ext>
              </c:extLst>
            </c:dLbl>
            <c:dLbl>
              <c:idx val="2"/>
              <c:layout>
                <c:manualLayout>
                  <c:x val="-1.9894413593331783E-2"/>
                  <c:y val="0.17288718574275852"/>
                </c:manualLayout>
              </c:layout>
              <c:tx>
                <c:rich>
                  <a:bodyPr/>
                  <a:lstStyle/>
                  <a:p>
                    <a:fld id="{0934DC85-B249-4669-B9C6-CB91BCBAC226}" type="CELLRANGE">
                      <a:rPr lang="en-US" sz="2200" baseline="0"/>
                      <a:pPr/>
                      <a:t>[CELLRANGE]</a:t>
                    </a:fld>
                    <a:r>
                      <a:rPr lang="en-US" sz="2200" baseline="0" dirty="0"/>
                      <a:t>, </a:t>
                    </a:r>
                    <a:fld id="{1CA3D932-4BB0-4D77-85E7-48793A37C917}" type="VALUE">
                      <a:rPr lang="en-US" sz="2200" baseline="0"/>
                      <a:pPr/>
                      <a:t>[VALUE]</a:t>
                    </a:fld>
                    <a:endParaRPr lang="en-US" sz="2200" baseline="0" dirty="0"/>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85EE-43EA-8EC0-912EDA4707CF}"/>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howDataLabelsRange val="1"/>
              </c:ext>
            </c:extLst>
          </c:dLbls>
          <c:cat>
            <c:strRef>
              <c:f>'EducationSplitWorksheet (2)'!$B$7:$B$9</c:f>
              <c:strCache>
                <c:ptCount val="3"/>
                <c:pt idx="0">
                  <c:v>Universities</c:v>
                </c:pt>
                <c:pt idx="1">
                  <c:v>Community Colleges</c:v>
                </c:pt>
                <c:pt idx="2">
                  <c:v>State-Level Programs</c:v>
                </c:pt>
              </c:strCache>
            </c:strRef>
          </c:cat>
          <c:val>
            <c:numRef>
              <c:f>'EducationSplitWorksheet (2)'!$C$7:$C$9</c:f>
              <c:numCache>
                <c:formatCode>_("$"* #,##0_);_("$"* \(#,##0\);_("$"* "-"??_);_(@_)</c:formatCode>
                <c:ptCount val="3"/>
                <c:pt idx="0">
                  <c:v>166238888</c:v>
                </c:pt>
                <c:pt idx="1">
                  <c:v>40908831</c:v>
                </c:pt>
                <c:pt idx="2">
                  <c:v>20406194</c:v>
                </c:pt>
              </c:numCache>
            </c:numRef>
          </c:val>
          <c:extLst>
            <c:ext xmlns:c15="http://schemas.microsoft.com/office/drawing/2012/chart" uri="{02D57815-91ED-43cb-92C2-25804820EDAC}">
              <c15:datalabelsRange>
                <c15:f>'EducationSplitWorksheet (2)'!$F$7:$F$9</c15:f>
                <c15:dlblRangeCache>
                  <c:ptCount val="3"/>
                  <c:pt idx="0">
                    <c:v>Universities
73.1%</c:v>
                  </c:pt>
                  <c:pt idx="1">
                    <c:v>Community Colleges
18.0%</c:v>
                  </c:pt>
                  <c:pt idx="2">
                    <c:v>State-Level Programs
9.0%</c:v>
                  </c:pt>
                </c15:dlblRangeCache>
              </c15:datalabelsRange>
            </c:ext>
            <c:ext xmlns:c16="http://schemas.microsoft.com/office/drawing/2014/chart" uri="{C3380CC4-5D6E-409C-BE32-E72D297353CC}">
              <c16:uniqueId val="{00000006-85EE-43EA-8EC0-912EDA4707CF}"/>
            </c:ext>
          </c:extLst>
        </c:ser>
        <c:ser>
          <c:idx val="1"/>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8-85EE-43EA-8EC0-912EDA4707C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A-85EE-43EA-8EC0-912EDA4707C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C-85EE-43EA-8EC0-912EDA4707CF}"/>
              </c:ext>
            </c:extLst>
          </c:dPt>
          <c:cat>
            <c:strRef>
              <c:f>'EducationSplitWorksheet (2)'!$B$7:$B$9</c:f>
              <c:strCache>
                <c:ptCount val="3"/>
                <c:pt idx="0">
                  <c:v>Universities</c:v>
                </c:pt>
                <c:pt idx="1">
                  <c:v>Community Colleges</c:v>
                </c:pt>
                <c:pt idx="2">
                  <c:v>State-Level Programs</c:v>
                </c:pt>
              </c:strCache>
            </c:strRef>
          </c:cat>
          <c:val>
            <c:numRef>
              <c:f>'EducationSplitWorksheet (2)'!$D$7:$D$9</c:f>
              <c:numCache>
                <c:formatCode>General</c:formatCode>
                <c:ptCount val="3"/>
                <c:pt idx="0">
                  <c:v>0.73054726156258187</c:v>
                </c:pt>
                <c:pt idx="1">
                  <c:v>0.17977643390381953</c:v>
                </c:pt>
                <c:pt idx="2">
                  <c:v>8.9676304533598594E-2</c:v>
                </c:pt>
              </c:numCache>
            </c:numRef>
          </c:val>
          <c:extLst>
            <c:ext xmlns:c16="http://schemas.microsoft.com/office/drawing/2014/chart" uri="{C3380CC4-5D6E-409C-BE32-E72D297353CC}">
              <c16:uniqueId val="{0000000D-85EE-43EA-8EC0-912EDA4707CF}"/>
            </c:ext>
          </c:extLst>
        </c:ser>
        <c:dLbls>
          <c:showLegendKey val="0"/>
          <c:showVal val="0"/>
          <c:showCatName val="0"/>
          <c:showSerName val="0"/>
          <c:showPercent val="0"/>
          <c:showBubbleSize val="0"/>
          <c:showLeaderLines val="1"/>
        </c:dLbls>
        <c:firstSliceAng val="118"/>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4D24FDB-05F8-40EE-9F96-239C88E0269C}" type="datetimeFigureOut">
              <a:rPr lang="en-US" smtClean="0"/>
              <a:t>12/9/2022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0935ACD-FC6D-412F-B15C-F54ABA1A44BF}" type="slidenum">
              <a:rPr lang="en-US" smtClean="0"/>
              <a:t>‹#›</a:t>
            </a:fld>
            <a:endParaRPr lang="en-US"/>
          </a:p>
        </p:txBody>
      </p:sp>
    </p:spTree>
    <p:extLst>
      <p:ext uri="{BB962C8B-B14F-4D97-AF65-F5344CB8AC3E}">
        <p14:creationId xmlns:p14="http://schemas.microsoft.com/office/powerpoint/2010/main" val="2424065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36C93A0B-A9DE-4FAA-8069-629C10E18461}" type="slidenum">
              <a:rPr lang="en-US">
                <a:solidFill>
                  <a:prstClr val="black"/>
                </a:solidFill>
                <a:latin typeface="Calibri"/>
              </a:rPr>
              <a:pPr defTabSz="931774">
                <a:defRPr/>
              </a:pPr>
              <a:t>1</a:t>
            </a:fld>
            <a:endParaRPr lang="en-US" dirty="0">
              <a:solidFill>
                <a:prstClr val="black"/>
              </a:solidFill>
              <a:latin typeface="Calibri"/>
            </a:endParaRPr>
          </a:p>
        </p:txBody>
      </p:sp>
    </p:spTree>
    <p:extLst>
      <p:ext uri="{BB962C8B-B14F-4D97-AF65-F5344CB8AC3E}">
        <p14:creationId xmlns:p14="http://schemas.microsoft.com/office/powerpoint/2010/main" val="731198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Times New Roman" panose="02020603050405020304" pitchFamily="18" charset="0"/>
              </a:rPr>
              <a:t>I have been pursuing my master’s in biology full-time for about a year now. My degree is thesis-based, in which I will defend my thesis in order to graduate. Through this degree program, I take a variety of rigorous science classes and work on my research project every day of the week, which is preparing me for a career as a research scientist. </a:t>
            </a:r>
          </a:p>
        </p:txBody>
      </p:sp>
      <p:sp>
        <p:nvSpPr>
          <p:cNvPr id="4" name="Slide Number Placeholder 3"/>
          <p:cNvSpPr>
            <a:spLocks noGrp="1"/>
          </p:cNvSpPr>
          <p:nvPr>
            <p:ph type="sldNum" sz="quarter" idx="5"/>
          </p:nvPr>
        </p:nvSpPr>
        <p:spPr/>
        <p:txBody>
          <a:bodyPr/>
          <a:lstStyle/>
          <a:p>
            <a:fld id="{BF0FA44D-595A-6A42-BC07-F58002B80736}" type="slidenum">
              <a:rPr lang="en-US" smtClean="0"/>
              <a:t>32</a:t>
            </a:fld>
            <a:endParaRPr lang="en-US"/>
          </a:p>
        </p:txBody>
      </p:sp>
    </p:spTree>
    <p:extLst>
      <p:ext uri="{BB962C8B-B14F-4D97-AF65-F5344CB8AC3E}">
        <p14:creationId xmlns:p14="http://schemas.microsoft.com/office/powerpoint/2010/main" val="3198483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FA44D-595A-6A42-BC07-F58002B80736}" type="slidenum">
              <a:rPr lang="en-US" smtClean="0"/>
              <a:t>33</a:t>
            </a:fld>
            <a:endParaRPr lang="en-US"/>
          </a:p>
        </p:txBody>
      </p:sp>
    </p:spTree>
    <p:extLst>
      <p:ext uri="{BB962C8B-B14F-4D97-AF65-F5344CB8AC3E}">
        <p14:creationId xmlns:p14="http://schemas.microsoft.com/office/powerpoint/2010/main" val="211492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you may have seen an image like this before, but this is what's called a karyotype. And a karyotype is simply a complete set of an individual’s chromosomes. Each and every one of our cells  contains 23 pairs of chromosomes, which you can see mapped out here. </a:t>
            </a:r>
          </a:p>
        </p:txBody>
      </p:sp>
      <p:sp>
        <p:nvSpPr>
          <p:cNvPr id="4" name="Slide Number Placeholder 3"/>
          <p:cNvSpPr>
            <a:spLocks noGrp="1"/>
          </p:cNvSpPr>
          <p:nvPr>
            <p:ph type="sldNum" sz="quarter" idx="5"/>
          </p:nvPr>
        </p:nvSpPr>
        <p:spPr/>
        <p:txBody>
          <a:bodyPr/>
          <a:lstStyle/>
          <a:p>
            <a:fld id="{BF0FA44D-595A-6A42-BC07-F58002B80736}" type="slidenum">
              <a:rPr lang="en-US" smtClean="0"/>
              <a:t>34</a:t>
            </a:fld>
            <a:endParaRPr lang="en-US"/>
          </a:p>
        </p:txBody>
      </p:sp>
    </p:spTree>
    <p:extLst>
      <p:ext uri="{BB962C8B-B14F-4D97-AF65-F5344CB8AC3E}">
        <p14:creationId xmlns:p14="http://schemas.microsoft.com/office/powerpoint/2010/main" val="1283301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chromosome structures are responsible for carrying all of our genetic information in the form of genes, which makes us all unique individuals. Chromosomes are typically portrayed in this linear X-shaped structure. </a:t>
            </a:r>
          </a:p>
        </p:txBody>
      </p:sp>
      <p:sp>
        <p:nvSpPr>
          <p:cNvPr id="4" name="Slide Number Placeholder 3"/>
          <p:cNvSpPr>
            <a:spLocks noGrp="1"/>
          </p:cNvSpPr>
          <p:nvPr>
            <p:ph type="sldNum" sz="quarter" idx="5"/>
          </p:nvPr>
        </p:nvSpPr>
        <p:spPr/>
        <p:txBody>
          <a:bodyPr/>
          <a:lstStyle/>
          <a:p>
            <a:fld id="{BF0FA44D-595A-6A42-BC07-F58002B80736}" type="slidenum">
              <a:rPr lang="en-US" smtClean="0"/>
              <a:t>35</a:t>
            </a:fld>
            <a:endParaRPr lang="en-US"/>
          </a:p>
        </p:txBody>
      </p:sp>
    </p:spTree>
    <p:extLst>
      <p:ext uri="{BB962C8B-B14F-4D97-AF65-F5344CB8AC3E}">
        <p14:creationId xmlns:p14="http://schemas.microsoft.com/office/powerpoint/2010/main" val="129171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zoom in on a chromosome to see what it’s really made of, you see a tightly wound complex that is called chromatin. Chromatin has a very important job of taking all your genetic information and coiling it up into compact chromosomes so that the cell stays organized. The chromatin structure </a:t>
            </a:r>
            <a:r>
              <a:rPr lang="en-US" dirty="0">
                <a:solidFill>
                  <a:srgbClr val="000000"/>
                </a:solidFill>
                <a:effectLst/>
                <a:latin typeface="Arial" panose="020B0604020202020204" pitchFamily="34" charset="0"/>
              </a:rPr>
              <a:t>allows the cell to control which portions of DNA are used. Controlling which sections of DNA get used is critical, because if there are errors in DNA usage, bad things happen like disease or cancer development.</a:t>
            </a:r>
            <a:r>
              <a:rPr lang="en-US" dirty="0"/>
              <a:t> Since it’s time for the holidays, a helpful analogy you can use to think about chromatin is holiday lights. Chromatin is like a well-organized pack of lights that you just bought at the store. Our cells are smart to package chromatin tightly wound like new Christmas lights, as opposed to the jumbled mess of lights you have stored in your attic. If your strings of lights are all jumbled up, bad things may happen like accidentally busting a bulb when you untangle them. </a:t>
            </a:r>
          </a:p>
        </p:txBody>
      </p:sp>
      <p:sp>
        <p:nvSpPr>
          <p:cNvPr id="4" name="Slide Number Placeholder 3"/>
          <p:cNvSpPr>
            <a:spLocks noGrp="1"/>
          </p:cNvSpPr>
          <p:nvPr>
            <p:ph type="sldNum" sz="quarter" idx="5"/>
          </p:nvPr>
        </p:nvSpPr>
        <p:spPr/>
        <p:txBody>
          <a:bodyPr/>
          <a:lstStyle/>
          <a:p>
            <a:fld id="{BF0FA44D-595A-6A42-BC07-F58002B80736}" type="slidenum">
              <a:rPr lang="en-US" smtClean="0"/>
              <a:t>36</a:t>
            </a:fld>
            <a:endParaRPr lang="en-US"/>
          </a:p>
        </p:txBody>
      </p:sp>
    </p:spTree>
    <p:extLst>
      <p:ext uri="{BB962C8B-B14F-4D97-AF65-F5344CB8AC3E}">
        <p14:creationId xmlns:p14="http://schemas.microsoft.com/office/powerpoint/2010/main" val="2096067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zoom in even further on chromatin itself, you see that chromatin is made up DNA strands wrapped around proteins. DNA, which is shown as the black string, is often called the molecule of life because it </a:t>
            </a:r>
            <a:r>
              <a:rPr lang="en-US" dirty="0">
                <a:solidFill>
                  <a:srgbClr val="000000"/>
                </a:solidFill>
                <a:effectLst/>
                <a:latin typeface="Arial" panose="020B0604020202020204" pitchFamily="34" charset="0"/>
              </a:rPr>
              <a:t>provides the information required for an organism’s development and is present in every cell.</a:t>
            </a:r>
            <a:r>
              <a:rPr lang="en-US" dirty="0"/>
              <a:t> </a:t>
            </a:r>
          </a:p>
        </p:txBody>
      </p:sp>
      <p:sp>
        <p:nvSpPr>
          <p:cNvPr id="4" name="Slide Number Placeholder 3"/>
          <p:cNvSpPr>
            <a:spLocks noGrp="1"/>
          </p:cNvSpPr>
          <p:nvPr>
            <p:ph type="sldNum" sz="quarter" idx="5"/>
          </p:nvPr>
        </p:nvSpPr>
        <p:spPr/>
        <p:txBody>
          <a:bodyPr/>
          <a:lstStyle/>
          <a:p>
            <a:fld id="{BF0FA44D-595A-6A42-BC07-F58002B80736}" type="slidenum">
              <a:rPr lang="en-US" smtClean="0"/>
              <a:t>37</a:t>
            </a:fld>
            <a:endParaRPr lang="en-US"/>
          </a:p>
        </p:txBody>
      </p:sp>
    </p:spTree>
    <p:extLst>
      <p:ext uri="{BB962C8B-B14F-4D97-AF65-F5344CB8AC3E}">
        <p14:creationId xmlns:p14="http://schemas.microsoft.com/office/powerpoint/2010/main" val="8362914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Arial" panose="020B0604020202020204" pitchFamily="34" charset="0"/>
              </a:rPr>
              <a:t>There are many different proteins that are a part of chromatin, and I study one of them called the Heterochromatin Protein 1 family. This is a mouthful that can also be called the HP1 family, for short. This protein family influences which DNA pieces are accessed in a cell. In previous studies, it has been shown that when you lose a protein family such as HP1 that’s involved in DNA maintenance,  the result is disease and cancer development.</a:t>
            </a:r>
          </a:p>
        </p:txBody>
      </p:sp>
      <p:sp>
        <p:nvSpPr>
          <p:cNvPr id="4" name="Slide Number Placeholder 3"/>
          <p:cNvSpPr>
            <a:spLocks noGrp="1"/>
          </p:cNvSpPr>
          <p:nvPr>
            <p:ph type="sldNum" sz="quarter" idx="5"/>
          </p:nvPr>
        </p:nvSpPr>
        <p:spPr/>
        <p:txBody>
          <a:bodyPr/>
          <a:lstStyle/>
          <a:p>
            <a:fld id="{BF0FA44D-595A-6A42-BC07-F58002B80736}" type="slidenum">
              <a:rPr lang="en-US" smtClean="0"/>
              <a:t>38</a:t>
            </a:fld>
            <a:endParaRPr lang="en-US"/>
          </a:p>
        </p:txBody>
      </p:sp>
    </p:spTree>
    <p:extLst>
      <p:ext uri="{BB962C8B-B14F-4D97-AF65-F5344CB8AC3E}">
        <p14:creationId xmlns:p14="http://schemas.microsoft.com/office/powerpoint/2010/main" val="1618938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Arial" panose="020B0604020202020204" pitchFamily="34" charset="0"/>
              </a:rPr>
              <a:t>A large number of organisms have multiple HP1 proteins, including humans. Our lab is interested in how these multiple HP1 proteins work together. Our main interest is in three different HP1 proteins, all of which affect access to DNA and impact overall health. Although HP1 proteins have been studied individually, few studies observe how HP1 proteins work together. </a:t>
            </a:r>
          </a:p>
          <a:p>
            <a:endParaRPr lang="en-US" dirty="0"/>
          </a:p>
        </p:txBody>
      </p:sp>
      <p:sp>
        <p:nvSpPr>
          <p:cNvPr id="4" name="Slide Number Placeholder 3"/>
          <p:cNvSpPr>
            <a:spLocks noGrp="1"/>
          </p:cNvSpPr>
          <p:nvPr>
            <p:ph type="sldNum" sz="quarter" idx="5"/>
          </p:nvPr>
        </p:nvSpPr>
        <p:spPr/>
        <p:txBody>
          <a:bodyPr/>
          <a:lstStyle/>
          <a:p>
            <a:fld id="{BF0FA44D-595A-6A42-BC07-F58002B80736}" type="slidenum">
              <a:rPr lang="en-US" smtClean="0"/>
              <a:t>39</a:t>
            </a:fld>
            <a:endParaRPr lang="en-US"/>
          </a:p>
        </p:txBody>
      </p:sp>
    </p:spTree>
    <p:extLst>
      <p:ext uri="{BB962C8B-B14F-4D97-AF65-F5344CB8AC3E}">
        <p14:creationId xmlns:p14="http://schemas.microsoft.com/office/powerpoint/2010/main" val="7048039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Arial" panose="020B0604020202020204" pitchFamily="34" charset="0"/>
              </a:rPr>
              <a:t>My project involves removing a pair of HP1 proteins to examine the effects on chromatin and the access to the information in the DNA. This study will identify how HP1 proteins interact with one another, and if the loss of one affects the others. Given that HP1 proteins are present in many species, the findings from my project will be informative for studying chromatin in other organisms, including humans.</a:t>
            </a:r>
          </a:p>
        </p:txBody>
      </p:sp>
      <p:sp>
        <p:nvSpPr>
          <p:cNvPr id="4" name="Slide Number Placeholder 3"/>
          <p:cNvSpPr>
            <a:spLocks noGrp="1"/>
          </p:cNvSpPr>
          <p:nvPr>
            <p:ph type="sldNum" sz="quarter" idx="5"/>
          </p:nvPr>
        </p:nvSpPr>
        <p:spPr/>
        <p:txBody>
          <a:bodyPr/>
          <a:lstStyle/>
          <a:p>
            <a:fld id="{BF0FA44D-595A-6A42-BC07-F58002B80736}" type="slidenum">
              <a:rPr lang="en-US" smtClean="0"/>
              <a:t>40</a:t>
            </a:fld>
            <a:endParaRPr lang="en-US"/>
          </a:p>
        </p:txBody>
      </p:sp>
    </p:spTree>
    <p:extLst>
      <p:ext uri="{BB962C8B-B14F-4D97-AF65-F5344CB8AC3E}">
        <p14:creationId xmlns:p14="http://schemas.microsoft.com/office/powerpoint/2010/main" val="15335986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my project, I don’t work with humans, I work with fruit flies. So, some of you may be wondering how pesky little bugs that gather around your fruit bowls at home could ever be useful in any way. Well, they have very </a:t>
            </a:r>
            <a:r>
              <a:rPr lang="en-US" sz="1200" dirty="0">
                <a:cs typeface="Arial" panose="020B0604020202020204" pitchFamily="34" charset="0"/>
              </a:rPr>
              <a:t>short gestation times, so they produce new generations very quickly. They have short lifespans and approximately a 10-day life cycle from which they go from eggs to adults. They’re small so they don’t take up much space, they’re relatively cheap to maintain, and they’re easy to work with. But one of the coolest facts about them is that we share about </a:t>
            </a:r>
            <a:r>
              <a:rPr lang="en-US" sz="1200" dirty="0"/>
              <a:t>75% of human disease-causing genes with them. They are a great and tiny model organism to study human disease!</a:t>
            </a:r>
          </a:p>
        </p:txBody>
      </p:sp>
      <p:sp>
        <p:nvSpPr>
          <p:cNvPr id="4" name="Slide Number Placeholder 3"/>
          <p:cNvSpPr>
            <a:spLocks noGrp="1"/>
          </p:cNvSpPr>
          <p:nvPr>
            <p:ph type="sldNum" sz="quarter" idx="5"/>
          </p:nvPr>
        </p:nvSpPr>
        <p:spPr/>
        <p:txBody>
          <a:bodyPr/>
          <a:lstStyle/>
          <a:p>
            <a:fld id="{F945470A-D073-3A44-8C14-9B7E96B7CA45}" type="slidenum">
              <a:rPr lang="en-US" smtClean="0"/>
              <a:t>41</a:t>
            </a:fld>
            <a:endParaRPr lang="en-US"/>
          </a:p>
        </p:txBody>
      </p:sp>
    </p:spTree>
    <p:extLst>
      <p:ext uri="{BB962C8B-B14F-4D97-AF65-F5344CB8AC3E}">
        <p14:creationId xmlns:p14="http://schemas.microsoft.com/office/powerpoint/2010/main" val="1532762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2DD71F-8D97-456E-B4E8-B69758BC59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69237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wanted to show you all an example of data that I am able to gather from this project. This is a fly chromosome—and yes, they look pretty different from our human X-shaped chromosomes. A large part of my research involves extracting fly chromosomes and staining them different colors to visualize where HP1 proteins reside. On the left, I have stained the chromosome blue for DNA. It makes sense that the entire chromosome is blue, because we know that chromosomes are made of compacted DNA. On the right, I have stained this same chromosome green for HP1 protein. Thus, we can see that the HP1 protein I stained for resides only in certain areas of the chromosome, instead of the entire chromosome. This is a useful experiment for when I remove HP1 proteins and want to see what happens to the localization of any HP1 proteins that may be remaining. </a:t>
            </a:r>
          </a:p>
        </p:txBody>
      </p:sp>
      <p:sp>
        <p:nvSpPr>
          <p:cNvPr id="4" name="Slide Number Placeholder 3"/>
          <p:cNvSpPr>
            <a:spLocks noGrp="1"/>
          </p:cNvSpPr>
          <p:nvPr>
            <p:ph type="sldNum" sz="quarter" idx="5"/>
          </p:nvPr>
        </p:nvSpPr>
        <p:spPr/>
        <p:txBody>
          <a:bodyPr/>
          <a:lstStyle/>
          <a:p>
            <a:fld id="{BF0FA44D-595A-6A42-BC07-F58002B80736}" type="slidenum">
              <a:rPr lang="en-US" smtClean="0"/>
              <a:t>42</a:t>
            </a:fld>
            <a:endParaRPr lang="en-US"/>
          </a:p>
        </p:txBody>
      </p:sp>
    </p:spTree>
    <p:extLst>
      <p:ext uri="{BB962C8B-B14F-4D97-AF65-F5344CB8AC3E}">
        <p14:creationId xmlns:p14="http://schemas.microsoft.com/office/powerpoint/2010/main" val="8314516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So now that I have told you all about my research topic, how does my EPSCoR fellowship help me along the way? With the support of funding from EPSCoR, I no longer have to be a teaching assistant every semester for intro biology courses to support myself. Since I don’t have to teach, this leaves me with much more time on my hands. I have more free time to attend more scientific meetings and can do more networking with other scientists. I am able to conduct this important research full time, with the hopes of further characterizing a protein family involved in human disease.</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Upon completion of my studies, I hope to pursue a career as a bench scientist, either in a clinical, industry, or university position in Alabama. My EPSCoR fellowship is making this dream possible by allowing me to continue earning research experience in my lab at UAB.</a:t>
            </a: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Calibri" panose="020F0502020204030204" pitchFamily="34" charset="0"/>
                <a:cs typeface="Times New Roman" panose="02020603050405020304" pitchFamily="18" charset="0"/>
              </a:rPr>
              <a:t>With the support of funding from EPSCoR, I am able to continue my pursuit of a master’s in biology, which will prepare me for a successful career as a member of the Alabama STEM workforce.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F0FA44D-595A-6A42-BC07-F58002B80736}" type="slidenum">
              <a:rPr lang="en-US" smtClean="0"/>
              <a:t>43</a:t>
            </a:fld>
            <a:endParaRPr lang="en-US"/>
          </a:p>
        </p:txBody>
      </p:sp>
    </p:spTree>
    <p:extLst>
      <p:ext uri="{BB962C8B-B14F-4D97-AF65-F5344CB8AC3E}">
        <p14:creationId xmlns:p14="http://schemas.microsoft.com/office/powerpoint/2010/main" val="455870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a:t>
            </a:r>
          </a:p>
        </p:txBody>
      </p:sp>
      <p:sp>
        <p:nvSpPr>
          <p:cNvPr id="4" name="Slide Number Placeholder 3"/>
          <p:cNvSpPr>
            <a:spLocks noGrp="1"/>
          </p:cNvSpPr>
          <p:nvPr>
            <p:ph type="sldNum" sz="quarter" idx="5"/>
          </p:nvPr>
        </p:nvSpPr>
        <p:spPr/>
        <p:txBody>
          <a:bodyPr/>
          <a:lstStyle/>
          <a:p>
            <a:fld id="{F945470A-D073-3A44-8C14-9B7E96B7CA45}" type="slidenum">
              <a:rPr lang="en-US" smtClean="0"/>
              <a:t>44</a:t>
            </a:fld>
            <a:endParaRPr lang="en-US"/>
          </a:p>
        </p:txBody>
      </p:sp>
    </p:spTree>
    <p:extLst>
      <p:ext uri="{BB962C8B-B14F-4D97-AF65-F5344CB8AC3E}">
        <p14:creationId xmlns:p14="http://schemas.microsoft.com/office/powerpoint/2010/main" val="843224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5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12804-2004-4D50-910F-79E7B636210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47013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ten-question online survey was emailed to a diverse group of over 350 constituents with 115 respondents. Most respondents, 86 percent, were officials of public two- and four-year and private institutions, which is consistent with the response rate from the same group in 2018.</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30333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31774">
              <a:defRPr/>
            </a:pPr>
            <a:fld id="{A5D78FC6-CE17-4259-A63C-DDFC12E048FC}" type="slidenum">
              <a:rPr lang="en-US">
                <a:solidFill>
                  <a:prstClr val="black"/>
                </a:solidFill>
                <a:latin typeface="Calibri"/>
              </a:rPr>
              <a:pPr defTabSz="931774">
                <a:defRPr/>
              </a:pPr>
              <a:t>59</a:t>
            </a:fld>
            <a:endParaRPr lang="en-US">
              <a:solidFill>
                <a:prstClr val="black"/>
              </a:solidFill>
              <a:latin typeface="Calibri"/>
            </a:endParaRPr>
          </a:p>
        </p:txBody>
      </p:sp>
    </p:spTree>
    <p:extLst>
      <p:ext uri="{BB962C8B-B14F-4D97-AF65-F5344CB8AC3E}">
        <p14:creationId xmlns:p14="http://schemas.microsoft.com/office/powerpoint/2010/main" val="11608287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12804-2004-4D50-910F-79E7B63621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81654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12804-2004-4D50-910F-79E7B63621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18389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12804-2004-4D50-910F-79E7B63621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65249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12804-2004-4D50-910F-79E7B63621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3403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31774">
              <a:defRPr/>
            </a:pPr>
            <a:fld id="{A5D78FC6-CE17-4259-A63C-DDFC12E048FC}" type="slidenum">
              <a:rPr lang="en-US">
                <a:solidFill>
                  <a:prstClr val="black"/>
                </a:solidFill>
                <a:latin typeface="Calibri"/>
              </a:rPr>
              <a:pPr defTabSz="931774">
                <a:defRPr/>
              </a:pPr>
              <a:t>22</a:t>
            </a:fld>
            <a:endParaRPr lang="en-US">
              <a:solidFill>
                <a:prstClr val="black"/>
              </a:solidFill>
              <a:latin typeface="Calibri"/>
            </a:endParaRPr>
          </a:p>
        </p:txBody>
      </p:sp>
    </p:spTree>
    <p:extLst>
      <p:ext uri="{BB962C8B-B14F-4D97-AF65-F5344CB8AC3E}">
        <p14:creationId xmlns:p14="http://schemas.microsoft.com/office/powerpoint/2010/main" val="22283123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12804-2004-4D50-910F-79E7B63621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64880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12804-2004-4D50-910F-79E7B63621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55465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12804-2004-4D50-910F-79E7B63621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19333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12804-2004-4D50-910F-79E7B63621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92353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12804-2004-4D50-910F-79E7B63621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53707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12804-2004-4D50-910F-79E7B63621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54272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12804-2004-4D50-910F-79E7B63621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99565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12804-2004-4D50-910F-79E7B63621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08722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12804-2004-4D50-910F-79E7B63621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65776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12804-2004-4D50-910F-79E7B63621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6737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FA44D-595A-6A42-BC07-F58002B80736}" type="slidenum">
              <a:rPr lang="en-US" smtClean="0"/>
              <a:t>26</a:t>
            </a:fld>
            <a:endParaRPr lang="en-US"/>
          </a:p>
        </p:txBody>
      </p:sp>
    </p:spTree>
    <p:extLst>
      <p:ext uri="{BB962C8B-B14F-4D97-AF65-F5344CB8AC3E}">
        <p14:creationId xmlns:p14="http://schemas.microsoft.com/office/powerpoint/2010/main" val="13628848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855315DC-C9C3-43F1-BD24-3948A444DC20}" type="slidenum">
              <a:rPr lang="en-US">
                <a:solidFill>
                  <a:prstClr val="black"/>
                </a:solidFill>
                <a:latin typeface="Calibri" panose="020F0502020204030204"/>
              </a:rPr>
              <a:pPr defTabSz="931774">
                <a:defRPr/>
              </a:pPr>
              <a:t>112</a:t>
            </a:fld>
            <a:endParaRPr lang="en-US">
              <a:solidFill>
                <a:prstClr val="black"/>
              </a:solidFill>
              <a:latin typeface="Calibri" panose="020F0502020204030204"/>
            </a:endParaRPr>
          </a:p>
        </p:txBody>
      </p:sp>
    </p:spTree>
    <p:extLst>
      <p:ext uri="{BB962C8B-B14F-4D97-AF65-F5344CB8AC3E}">
        <p14:creationId xmlns:p14="http://schemas.microsoft.com/office/powerpoint/2010/main" val="14642979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855315DC-C9C3-43F1-BD24-3948A444DC20}" type="slidenum">
              <a:rPr lang="en-US">
                <a:solidFill>
                  <a:prstClr val="black"/>
                </a:solidFill>
                <a:latin typeface="Calibri" panose="020F0502020204030204"/>
              </a:rPr>
              <a:pPr defTabSz="931774">
                <a:defRPr/>
              </a:pPr>
              <a:t>114</a:t>
            </a:fld>
            <a:endParaRPr lang="en-US">
              <a:solidFill>
                <a:prstClr val="black"/>
              </a:solidFill>
              <a:latin typeface="Calibri" panose="020F0502020204030204"/>
            </a:endParaRPr>
          </a:p>
        </p:txBody>
      </p:sp>
    </p:spTree>
    <p:extLst>
      <p:ext uri="{BB962C8B-B14F-4D97-AF65-F5344CB8AC3E}">
        <p14:creationId xmlns:p14="http://schemas.microsoft.com/office/powerpoint/2010/main" val="17498043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935ACD-FC6D-412F-B15C-F54ABA1A44BF}" type="slidenum">
              <a:rPr lang="en-US" smtClean="0"/>
              <a:t>116</a:t>
            </a:fld>
            <a:endParaRPr lang="en-US"/>
          </a:p>
        </p:txBody>
      </p:sp>
    </p:spTree>
    <p:extLst>
      <p:ext uri="{BB962C8B-B14F-4D97-AF65-F5344CB8AC3E}">
        <p14:creationId xmlns:p14="http://schemas.microsoft.com/office/powerpoint/2010/main" val="27646118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855315DC-C9C3-43F1-BD24-3948A444DC20}" type="slidenum">
              <a:rPr lang="en-US">
                <a:solidFill>
                  <a:prstClr val="black"/>
                </a:solidFill>
                <a:latin typeface="Calibri" panose="020F0502020204030204"/>
              </a:rPr>
              <a:pPr defTabSz="931774">
                <a:defRPr/>
              </a:pPr>
              <a:t>117</a:t>
            </a:fld>
            <a:endParaRPr lang="en-US">
              <a:solidFill>
                <a:prstClr val="black"/>
              </a:solidFill>
              <a:latin typeface="Calibri" panose="020F0502020204030204"/>
            </a:endParaRPr>
          </a:p>
        </p:txBody>
      </p:sp>
    </p:spTree>
    <p:extLst>
      <p:ext uri="{BB962C8B-B14F-4D97-AF65-F5344CB8AC3E}">
        <p14:creationId xmlns:p14="http://schemas.microsoft.com/office/powerpoint/2010/main" val="40747184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855315DC-C9C3-43F1-BD24-3948A444DC20}" type="slidenum">
              <a:rPr lang="en-US">
                <a:solidFill>
                  <a:prstClr val="black"/>
                </a:solidFill>
                <a:latin typeface="Calibri" panose="020F0502020204030204"/>
              </a:rPr>
              <a:pPr defTabSz="931774">
                <a:defRPr/>
              </a:pPr>
              <a:t>118</a:t>
            </a:fld>
            <a:endParaRPr lang="en-US">
              <a:solidFill>
                <a:prstClr val="black"/>
              </a:solidFill>
              <a:latin typeface="Calibri" panose="020F0502020204030204"/>
            </a:endParaRPr>
          </a:p>
        </p:txBody>
      </p:sp>
    </p:spTree>
    <p:extLst>
      <p:ext uri="{BB962C8B-B14F-4D97-AF65-F5344CB8AC3E}">
        <p14:creationId xmlns:p14="http://schemas.microsoft.com/office/powerpoint/2010/main" val="8978770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855315DC-C9C3-43F1-BD24-3948A444DC20}" type="slidenum">
              <a:rPr lang="en-US">
                <a:solidFill>
                  <a:prstClr val="black"/>
                </a:solidFill>
                <a:latin typeface="Calibri" panose="020F0502020204030204"/>
              </a:rPr>
              <a:pPr defTabSz="931774">
                <a:defRPr/>
              </a:pPr>
              <a:t>119</a:t>
            </a:fld>
            <a:endParaRPr lang="en-US">
              <a:solidFill>
                <a:prstClr val="black"/>
              </a:solidFill>
              <a:latin typeface="Calibri" panose="020F0502020204030204"/>
            </a:endParaRPr>
          </a:p>
        </p:txBody>
      </p:sp>
    </p:spTree>
    <p:extLst>
      <p:ext uri="{BB962C8B-B14F-4D97-AF65-F5344CB8AC3E}">
        <p14:creationId xmlns:p14="http://schemas.microsoft.com/office/powerpoint/2010/main" val="27858034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855315DC-C9C3-43F1-BD24-3948A444DC20}" type="slidenum">
              <a:rPr lang="en-US">
                <a:solidFill>
                  <a:prstClr val="black"/>
                </a:solidFill>
                <a:latin typeface="Calibri" panose="020F0502020204030204"/>
              </a:rPr>
              <a:pPr defTabSz="931774">
                <a:defRPr/>
              </a:pPr>
              <a:t>120</a:t>
            </a:fld>
            <a:endParaRPr lang="en-US">
              <a:solidFill>
                <a:prstClr val="black"/>
              </a:solidFill>
              <a:latin typeface="Calibri" panose="020F0502020204030204"/>
            </a:endParaRPr>
          </a:p>
        </p:txBody>
      </p:sp>
    </p:spTree>
    <p:extLst>
      <p:ext uri="{BB962C8B-B14F-4D97-AF65-F5344CB8AC3E}">
        <p14:creationId xmlns:p14="http://schemas.microsoft.com/office/powerpoint/2010/main" val="9134853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855315DC-C9C3-43F1-BD24-3948A444DC20}" type="slidenum">
              <a:rPr lang="en-US">
                <a:solidFill>
                  <a:prstClr val="black"/>
                </a:solidFill>
                <a:latin typeface="Calibri" panose="020F0502020204030204"/>
              </a:rPr>
              <a:pPr defTabSz="931774">
                <a:defRPr/>
              </a:pPr>
              <a:t>121</a:t>
            </a:fld>
            <a:endParaRPr lang="en-US">
              <a:solidFill>
                <a:prstClr val="black"/>
              </a:solidFill>
              <a:latin typeface="Calibri" panose="020F0502020204030204"/>
            </a:endParaRPr>
          </a:p>
        </p:txBody>
      </p:sp>
    </p:spTree>
    <p:extLst>
      <p:ext uri="{BB962C8B-B14F-4D97-AF65-F5344CB8AC3E}">
        <p14:creationId xmlns:p14="http://schemas.microsoft.com/office/powerpoint/2010/main" val="2999707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855315DC-C9C3-43F1-BD24-3948A444DC20}" type="slidenum">
              <a:rPr lang="en-US">
                <a:solidFill>
                  <a:prstClr val="black"/>
                </a:solidFill>
                <a:latin typeface="Calibri" panose="020F0502020204030204"/>
              </a:rPr>
              <a:pPr defTabSz="931774">
                <a:defRPr/>
              </a:pPr>
              <a:t>122</a:t>
            </a:fld>
            <a:endParaRPr lang="en-US">
              <a:solidFill>
                <a:prstClr val="black"/>
              </a:solidFill>
              <a:latin typeface="Calibri" panose="020F0502020204030204"/>
            </a:endParaRPr>
          </a:p>
        </p:txBody>
      </p:sp>
    </p:spTree>
    <p:extLst>
      <p:ext uri="{BB962C8B-B14F-4D97-AF65-F5344CB8AC3E}">
        <p14:creationId xmlns:p14="http://schemas.microsoft.com/office/powerpoint/2010/main" val="31756314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855315DC-C9C3-43F1-BD24-3948A444DC20}" type="slidenum">
              <a:rPr lang="en-US">
                <a:solidFill>
                  <a:prstClr val="black"/>
                </a:solidFill>
                <a:latin typeface="Calibri" panose="020F0502020204030204"/>
              </a:rPr>
              <a:pPr defTabSz="931774">
                <a:defRPr/>
              </a:pPr>
              <a:t>123</a:t>
            </a:fld>
            <a:endParaRPr lang="en-US">
              <a:solidFill>
                <a:prstClr val="black"/>
              </a:solidFill>
              <a:latin typeface="Calibri" panose="020F0502020204030204"/>
            </a:endParaRPr>
          </a:p>
        </p:txBody>
      </p:sp>
    </p:spTree>
    <p:extLst>
      <p:ext uri="{BB962C8B-B14F-4D97-AF65-F5344CB8AC3E}">
        <p14:creationId xmlns:p14="http://schemas.microsoft.com/office/powerpoint/2010/main" val="2804503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FA44D-595A-6A42-BC07-F58002B80736}" type="slidenum">
              <a:rPr lang="en-US" smtClean="0"/>
              <a:t>27</a:t>
            </a:fld>
            <a:endParaRPr lang="en-US"/>
          </a:p>
        </p:txBody>
      </p:sp>
    </p:spTree>
    <p:extLst>
      <p:ext uri="{BB962C8B-B14F-4D97-AF65-F5344CB8AC3E}">
        <p14:creationId xmlns:p14="http://schemas.microsoft.com/office/powerpoint/2010/main" val="28518397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855315DC-C9C3-43F1-BD24-3948A444DC20}" type="slidenum">
              <a:rPr lang="en-US">
                <a:solidFill>
                  <a:prstClr val="black"/>
                </a:solidFill>
                <a:latin typeface="Calibri" panose="020F0502020204030204"/>
              </a:rPr>
              <a:pPr defTabSz="931774">
                <a:defRPr/>
              </a:pPr>
              <a:t>124</a:t>
            </a:fld>
            <a:endParaRPr lang="en-US">
              <a:solidFill>
                <a:prstClr val="black"/>
              </a:solidFill>
              <a:latin typeface="Calibri" panose="020F0502020204030204"/>
            </a:endParaRPr>
          </a:p>
        </p:txBody>
      </p:sp>
    </p:spTree>
    <p:extLst>
      <p:ext uri="{BB962C8B-B14F-4D97-AF65-F5344CB8AC3E}">
        <p14:creationId xmlns:p14="http://schemas.microsoft.com/office/powerpoint/2010/main" val="350155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855315DC-C9C3-43F1-BD24-3948A444DC20}" type="slidenum">
              <a:rPr lang="en-US">
                <a:solidFill>
                  <a:prstClr val="black"/>
                </a:solidFill>
                <a:latin typeface="Calibri" panose="020F0502020204030204"/>
              </a:rPr>
              <a:pPr defTabSz="931774">
                <a:defRPr/>
              </a:pPr>
              <a:t>125</a:t>
            </a:fld>
            <a:endParaRPr lang="en-US">
              <a:solidFill>
                <a:prstClr val="black"/>
              </a:solidFill>
              <a:latin typeface="Calibri" panose="020F0502020204030204"/>
            </a:endParaRPr>
          </a:p>
        </p:txBody>
      </p:sp>
    </p:spTree>
    <p:extLst>
      <p:ext uri="{BB962C8B-B14F-4D97-AF65-F5344CB8AC3E}">
        <p14:creationId xmlns:p14="http://schemas.microsoft.com/office/powerpoint/2010/main" val="3493401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me and my mom during my high school graduation in 2017. I was an ambitious honors student with interests in science. </a:t>
            </a:r>
            <a:r>
              <a:rPr lang="en-US" dirty="0">
                <a:solidFill>
                  <a:srgbClr val="1F1F1F"/>
                </a:solidFill>
                <a:effectLst/>
                <a:latin typeface="Times New Roman" panose="02020603050405020304" pitchFamily="18" charset="0"/>
              </a:rPr>
              <a:t>Like many other 18-year-olds, at this point, I did not know how my interests could lead to a career. Being one of the first people in my family to attend a four-year college, and the first to consider graduate education, I did not have much guidance in planning my academic future. Because medical school was portrayed as the ultimate goal for students interested in science, I settled on pursuing a career in medicine at The University of Alabama at Birmingham. Thus, I started my college journey on the pre-medical pathway, primarily due to the influence of peers and teachers.</a:t>
            </a:r>
          </a:p>
          <a:p>
            <a:endParaRPr lang="en-US" dirty="0"/>
          </a:p>
          <a:p>
            <a:endParaRPr lang="en-US" dirty="0"/>
          </a:p>
        </p:txBody>
      </p:sp>
      <p:sp>
        <p:nvSpPr>
          <p:cNvPr id="4" name="Slide Number Placeholder 3"/>
          <p:cNvSpPr>
            <a:spLocks noGrp="1"/>
          </p:cNvSpPr>
          <p:nvPr>
            <p:ph type="sldNum" sz="quarter" idx="5"/>
          </p:nvPr>
        </p:nvSpPr>
        <p:spPr/>
        <p:txBody>
          <a:bodyPr/>
          <a:lstStyle/>
          <a:p>
            <a:fld id="{BF0FA44D-595A-6A42-BC07-F58002B80736}" type="slidenum">
              <a:rPr lang="en-US" smtClean="0"/>
              <a:t>28</a:t>
            </a:fld>
            <a:endParaRPr lang="en-US"/>
          </a:p>
        </p:txBody>
      </p:sp>
    </p:spTree>
    <p:extLst>
      <p:ext uri="{BB962C8B-B14F-4D97-AF65-F5344CB8AC3E}">
        <p14:creationId xmlns:p14="http://schemas.microsoft.com/office/powerpoint/2010/main" val="3804807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1F1F1F"/>
                </a:solidFill>
                <a:effectLst/>
                <a:latin typeface="Times New Roman" panose="02020603050405020304" pitchFamily="18" charset="0"/>
              </a:rPr>
              <a:t>When I got to UAB, I wanted to get involved in the student population, and so I joined several student groups on campus.</a:t>
            </a:r>
          </a:p>
          <a:p>
            <a:r>
              <a:rPr lang="en-US" dirty="0">
                <a:solidFill>
                  <a:srgbClr val="1F1F1F"/>
                </a:solidFill>
                <a:effectLst/>
                <a:latin typeface="Times New Roman" panose="02020603050405020304" pitchFamily="18" charset="0"/>
              </a:rPr>
              <a:t>However, I really longed for more involvement in the realm of science. I always had an interest in scientific research, so I decided to apply to research labs on campus. I wasn’t interested in working with the typical mice or rat labs, and I had always had an interest in bugs since I was a kid, so when I saw that a fruit fly lab was hiring, I figured I would give it a shot. When I received an email offering me the student research assistant position in Dr. Nicole Riddle’s lab, I immediately accepted. Here I would be able to gain research experience, which at the time I thought would be an important stepping-stone on the way to medical school.</a:t>
            </a:r>
          </a:p>
        </p:txBody>
      </p:sp>
      <p:sp>
        <p:nvSpPr>
          <p:cNvPr id="4" name="Slide Number Placeholder 3"/>
          <p:cNvSpPr>
            <a:spLocks noGrp="1"/>
          </p:cNvSpPr>
          <p:nvPr>
            <p:ph type="sldNum" sz="quarter" idx="5"/>
          </p:nvPr>
        </p:nvSpPr>
        <p:spPr/>
        <p:txBody>
          <a:bodyPr/>
          <a:lstStyle/>
          <a:p>
            <a:fld id="{BF0FA44D-595A-6A42-BC07-F58002B80736}" type="slidenum">
              <a:rPr lang="en-US" smtClean="0"/>
              <a:t>29</a:t>
            </a:fld>
            <a:endParaRPr lang="en-US"/>
          </a:p>
        </p:txBody>
      </p:sp>
    </p:spTree>
    <p:extLst>
      <p:ext uri="{BB962C8B-B14F-4D97-AF65-F5344CB8AC3E}">
        <p14:creationId xmlns:p14="http://schemas.microsoft.com/office/powerpoint/2010/main" val="832411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joined the Riddle Lab in 2018, and after a year or so in the lab, I started working on my own research project. And as I gained more experience working with fruit flies, gathering data, and presenting my research at local and national conferences, I had to do a reality check with myself. My interest was no longer in going to medical school, my heart was in research! With graduation fast-approaching, I had to make a huge change for my future– I quit the pre-medical pathway and applied to graduate school.</a:t>
            </a:r>
          </a:p>
        </p:txBody>
      </p:sp>
      <p:sp>
        <p:nvSpPr>
          <p:cNvPr id="4" name="Slide Number Placeholder 3"/>
          <p:cNvSpPr>
            <a:spLocks noGrp="1"/>
          </p:cNvSpPr>
          <p:nvPr>
            <p:ph type="sldNum" sz="quarter" idx="5"/>
          </p:nvPr>
        </p:nvSpPr>
        <p:spPr/>
        <p:txBody>
          <a:bodyPr/>
          <a:lstStyle/>
          <a:p>
            <a:fld id="{BF0FA44D-595A-6A42-BC07-F58002B80736}" type="slidenum">
              <a:rPr lang="en-US" smtClean="0"/>
              <a:t>30</a:t>
            </a:fld>
            <a:endParaRPr lang="en-US"/>
          </a:p>
        </p:txBody>
      </p:sp>
    </p:spTree>
    <p:extLst>
      <p:ext uri="{BB962C8B-B14F-4D97-AF65-F5344CB8AC3E}">
        <p14:creationId xmlns:p14="http://schemas.microsoft.com/office/powerpoint/2010/main" val="579846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Times New Roman" panose="02020603050405020304" pitchFamily="18" charset="0"/>
              </a:rPr>
              <a:t>I was accepted into UAB’s graduate program on the fast-track path to where I could start pursuing my graduate degree early. Thus, I began my path towards a Master of Science in Biology while finishing my senior year of undergraduate studies. This is me on my on senior graduation day, and I even wore a little a little fruit fly pin on my academic medal as a nod to my research journey.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F0FA44D-595A-6A42-BC07-F58002B80736}" type="slidenum">
              <a:rPr lang="en-US" smtClean="0"/>
              <a:t>31</a:t>
            </a:fld>
            <a:endParaRPr lang="en-US"/>
          </a:p>
        </p:txBody>
      </p:sp>
    </p:spTree>
    <p:extLst>
      <p:ext uri="{BB962C8B-B14F-4D97-AF65-F5344CB8AC3E}">
        <p14:creationId xmlns:p14="http://schemas.microsoft.com/office/powerpoint/2010/main" val="2556554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0EB6FCB-6CC6-4975-9755-69ABB9C15097}"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3557897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EB6FCB-6CC6-4975-9755-69ABB9C15097}"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3659373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EB6FCB-6CC6-4975-9755-69ABB9C15097}"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3231687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3B528-6FE8-4F96-B2A3-53D3F0AA22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E34658-DE6E-49B7-9668-F6AD46021F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B8EA00-4961-4CE4-B813-89C460757AC5}"/>
              </a:ext>
            </a:extLst>
          </p:cNvPr>
          <p:cNvSpPr>
            <a:spLocks noGrp="1"/>
          </p:cNvSpPr>
          <p:nvPr>
            <p:ph type="dt" sz="half" idx="10"/>
          </p:nvPr>
        </p:nvSpPr>
        <p:spPr/>
        <p:txBody>
          <a:bodyPr/>
          <a:lstStyle/>
          <a:p>
            <a:fld id="{2DFE1D3B-60B6-4FF0-B825-A688397F0849}" type="datetimeFigureOut">
              <a:rPr lang="en-US" smtClean="0"/>
              <a:t>12/9/2022</a:t>
            </a:fld>
            <a:endParaRPr lang="en-US"/>
          </a:p>
        </p:txBody>
      </p:sp>
      <p:sp>
        <p:nvSpPr>
          <p:cNvPr id="5" name="Footer Placeholder 4">
            <a:extLst>
              <a:ext uri="{FF2B5EF4-FFF2-40B4-BE49-F238E27FC236}">
                <a16:creationId xmlns:a16="http://schemas.microsoft.com/office/drawing/2014/main" id="{1F89C4A0-B7B2-470F-BE42-E44E1878FF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4C1D15-B88C-4192-874A-80AB24D25208}"/>
              </a:ext>
            </a:extLst>
          </p:cNvPr>
          <p:cNvSpPr>
            <a:spLocks noGrp="1"/>
          </p:cNvSpPr>
          <p:nvPr>
            <p:ph type="sldNum" sz="quarter" idx="12"/>
          </p:nvPr>
        </p:nvSpPr>
        <p:spPr/>
        <p:txBody>
          <a:bodyPr/>
          <a:lstStyle/>
          <a:p>
            <a:fld id="{036F14C7-0D51-4B4C-9A61-368F1B4AB307}" type="slidenum">
              <a:rPr lang="en-US" smtClean="0"/>
              <a:t>‹#›</a:t>
            </a:fld>
            <a:endParaRPr lang="en-US"/>
          </a:p>
        </p:txBody>
      </p:sp>
    </p:spTree>
    <p:extLst>
      <p:ext uri="{BB962C8B-B14F-4D97-AF65-F5344CB8AC3E}">
        <p14:creationId xmlns:p14="http://schemas.microsoft.com/office/powerpoint/2010/main" val="1593373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52C2A-5951-4522-B081-CF17F1B1EE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DFE507-F794-46B5-83A4-43E7E39931E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E5AB2-1262-432B-B698-F8AF92162585}"/>
              </a:ext>
            </a:extLst>
          </p:cNvPr>
          <p:cNvSpPr>
            <a:spLocks noGrp="1"/>
          </p:cNvSpPr>
          <p:nvPr>
            <p:ph type="dt" sz="half" idx="10"/>
          </p:nvPr>
        </p:nvSpPr>
        <p:spPr/>
        <p:txBody>
          <a:bodyPr/>
          <a:lstStyle/>
          <a:p>
            <a:fld id="{2DFE1D3B-60B6-4FF0-B825-A688397F0849}" type="datetimeFigureOut">
              <a:rPr lang="en-US" smtClean="0"/>
              <a:t>12/9/2022</a:t>
            </a:fld>
            <a:endParaRPr lang="en-US"/>
          </a:p>
        </p:txBody>
      </p:sp>
      <p:sp>
        <p:nvSpPr>
          <p:cNvPr id="5" name="Footer Placeholder 4">
            <a:extLst>
              <a:ext uri="{FF2B5EF4-FFF2-40B4-BE49-F238E27FC236}">
                <a16:creationId xmlns:a16="http://schemas.microsoft.com/office/drawing/2014/main" id="{40DA1D6C-5C2E-47EF-B405-1F5DC7E12A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6BFE9B-A98A-420F-9EB9-74193659CFB6}"/>
              </a:ext>
            </a:extLst>
          </p:cNvPr>
          <p:cNvSpPr>
            <a:spLocks noGrp="1"/>
          </p:cNvSpPr>
          <p:nvPr>
            <p:ph type="sldNum" sz="quarter" idx="12"/>
          </p:nvPr>
        </p:nvSpPr>
        <p:spPr/>
        <p:txBody>
          <a:bodyPr/>
          <a:lstStyle/>
          <a:p>
            <a:fld id="{036F14C7-0D51-4B4C-9A61-368F1B4AB307}" type="slidenum">
              <a:rPr lang="en-US" smtClean="0"/>
              <a:t>‹#›</a:t>
            </a:fld>
            <a:endParaRPr lang="en-US"/>
          </a:p>
        </p:txBody>
      </p:sp>
    </p:spTree>
    <p:extLst>
      <p:ext uri="{BB962C8B-B14F-4D97-AF65-F5344CB8AC3E}">
        <p14:creationId xmlns:p14="http://schemas.microsoft.com/office/powerpoint/2010/main" val="18676041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1B457-676C-471D-9882-AD2ED50DCB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28D7C6-4892-45D8-ABD8-9DDAAF51FA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6DE7530-6C6D-4BE8-B6C3-B5ACBA69DDD4}"/>
              </a:ext>
            </a:extLst>
          </p:cNvPr>
          <p:cNvSpPr>
            <a:spLocks noGrp="1"/>
          </p:cNvSpPr>
          <p:nvPr>
            <p:ph type="dt" sz="half" idx="10"/>
          </p:nvPr>
        </p:nvSpPr>
        <p:spPr/>
        <p:txBody>
          <a:bodyPr/>
          <a:lstStyle/>
          <a:p>
            <a:fld id="{2DFE1D3B-60B6-4FF0-B825-A688397F0849}" type="datetimeFigureOut">
              <a:rPr lang="en-US" smtClean="0"/>
              <a:t>12/9/2022</a:t>
            </a:fld>
            <a:endParaRPr lang="en-US"/>
          </a:p>
        </p:txBody>
      </p:sp>
      <p:sp>
        <p:nvSpPr>
          <p:cNvPr id="5" name="Footer Placeholder 4">
            <a:extLst>
              <a:ext uri="{FF2B5EF4-FFF2-40B4-BE49-F238E27FC236}">
                <a16:creationId xmlns:a16="http://schemas.microsoft.com/office/drawing/2014/main" id="{7B9466AA-696F-4323-9BCA-7AFC27DB1D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34BCED-1DB4-435D-AF12-D3EC22A382AA}"/>
              </a:ext>
            </a:extLst>
          </p:cNvPr>
          <p:cNvSpPr>
            <a:spLocks noGrp="1"/>
          </p:cNvSpPr>
          <p:nvPr>
            <p:ph type="sldNum" sz="quarter" idx="12"/>
          </p:nvPr>
        </p:nvSpPr>
        <p:spPr/>
        <p:txBody>
          <a:bodyPr/>
          <a:lstStyle/>
          <a:p>
            <a:fld id="{036F14C7-0D51-4B4C-9A61-368F1B4AB307}" type="slidenum">
              <a:rPr lang="en-US" smtClean="0"/>
              <a:t>‹#›</a:t>
            </a:fld>
            <a:endParaRPr lang="en-US"/>
          </a:p>
        </p:txBody>
      </p:sp>
    </p:spTree>
    <p:extLst>
      <p:ext uri="{BB962C8B-B14F-4D97-AF65-F5344CB8AC3E}">
        <p14:creationId xmlns:p14="http://schemas.microsoft.com/office/powerpoint/2010/main" val="26377859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7EFCA-7B28-4472-89DC-FE6F43305C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2B9F4C-E7AD-423F-A482-FBD23D875BF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FC971C-AC7C-4F8E-86F3-4696DC52293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3DB13A-E075-4F2F-AC94-31276FE71536}"/>
              </a:ext>
            </a:extLst>
          </p:cNvPr>
          <p:cNvSpPr>
            <a:spLocks noGrp="1"/>
          </p:cNvSpPr>
          <p:nvPr>
            <p:ph type="dt" sz="half" idx="10"/>
          </p:nvPr>
        </p:nvSpPr>
        <p:spPr/>
        <p:txBody>
          <a:bodyPr/>
          <a:lstStyle/>
          <a:p>
            <a:fld id="{2DFE1D3B-60B6-4FF0-B825-A688397F0849}" type="datetimeFigureOut">
              <a:rPr lang="en-US" smtClean="0"/>
              <a:t>12/9/2022</a:t>
            </a:fld>
            <a:endParaRPr lang="en-US"/>
          </a:p>
        </p:txBody>
      </p:sp>
      <p:sp>
        <p:nvSpPr>
          <p:cNvPr id="6" name="Footer Placeholder 5">
            <a:extLst>
              <a:ext uri="{FF2B5EF4-FFF2-40B4-BE49-F238E27FC236}">
                <a16:creationId xmlns:a16="http://schemas.microsoft.com/office/drawing/2014/main" id="{9E630381-6772-4BD5-959A-277455654B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EA55BF-4364-448D-98E4-51B7AC1875C3}"/>
              </a:ext>
            </a:extLst>
          </p:cNvPr>
          <p:cNvSpPr>
            <a:spLocks noGrp="1"/>
          </p:cNvSpPr>
          <p:nvPr>
            <p:ph type="sldNum" sz="quarter" idx="12"/>
          </p:nvPr>
        </p:nvSpPr>
        <p:spPr/>
        <p:txBody>
          <a:bodyPr/>
          <a:lstStyle/>
          <a:p>
            <a:fld id="{036F14C7-0D51-4B4C-9A61-368F1B4AB307}" type="slidenum">
              <a:rPr lang="en-US" smtClean="0"/>
              <a:t>‹#›</a:t>
            </a:fld>
            <a:endParaRPr lang="en-US"/>
          </a:p>
        </p:txBody>
      </p:sp>
    </p:spTree>
    <p:extLst>
      <p:ext uri="{BB962C8B-B14F-4D97-AF65-F5344CB8AC3E}">
        <p14:creationId xmlns:p14="http://schemas.microsoft.com/office/powerpoint/2010/main" val="142052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82C02-1699-41BD-B5FD-FC3AC9AF4F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6741DA-400F-434C-8B84-81E877FD7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D01E185-DFA7-4DD4-97B3-13838860BBB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D97843-417F-4AEB-BC58-EB1378E437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C3A437A-CD78-4D5E-883A-DAC564709A0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C4322F-87E6-4BDB-9BA4-D64722DF667A}"/>
              </a:ext>
            </a:extLst>
          </p:cNvPr>
          <p:cNvSpPr>
            <a:spLocks noGrp="1"/>
          </p:cNvSpPr>
          <p:nvPr>
            <p:ph type="dt" sz="half" idx="10"/>
          </p:nvPr>
        </p:nvSpPr>
        <p:spPr/>
        <p:txBody>
          <a:bodyPr/>
          <a:lstStyle/>
          <a:p>
            <a:fld id="{2DFE1D3B-60B6-4FF0-B825-A688397F0849}" type="datetimeFigureOut">
              <a:rPr lang="en-US" smtClean="0"/>
              <a:t>12/9/2022</a:t>
            </a:fld>
            <a:endParaRPr lang="en-US"/>
          </a:p>
        </p:txBody>
      </p:sp>
      <p:sp>
        <p:nvSpPr>
          <p:cNvPr id="8" name="Footer Placeholder 7">
            <a:extLst>
              <a:ext uri="{FF2B5EF4-FFF2-40B4-BE49-F238E27FC236}">
                <a16:creationId xmlns:a16="http://schemas.microsoft.com/office/drawing/2014/main" id="{B1D8F473-715D-4FF6-8E9B-5F3CF53A61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93A09F9-0F7F-46E1-9AD7-A148257BD1DE}"/>
              </a:ext>
            </a:extLst>
          </p:cNvPr>
          <p:cNvSpPr>
            <a:spLocks noGrp="1"/>
          </p:cNvSpPr>
          <p:nvPr>
            <p:ph type="sldNum" sz="quarter" idx="12"/>
          </p:nvPr>
        </p:nvSpPr>
        <p:spPr/>
        <p:txBody>
          <a:bodyPr/>
          <a:lstStyle/>
          <a:p>
            <a:fld id="{036F14C7-0D51-4B4C-9A61-368F1B4AB307}" type="slidenum">
              <a:rPr lang="en-US" smtClean="0"/>
              <a:t>‹#›</a:t>
            </a:fld>
            <a:endParaRPr lang="en-US"/>
          </a:p>
        </p:txBody>
      </p:sp>
    </p:spTree>
    <p:extLst>
      <p:ext uri="{BB962C8B-B14F-4D97-AF65-F5344CB8AC3E}">
        <p14:creationId xmlns:p14="http://schemas.microsoft.com/office/powerpoint/2010/main" val="13726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01659-15A8-4BDB-B4A0-A1C30A643A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28138D-18FD-4C9F-939A-2599693847E5}"/>
              </a:ext>
            </a:extLst>
          </p:cNvPr>
          <p:cNvSpPr>
            <a:spLocks noGrp="1"/>
          </p:cNvSpPr>
          <p:nvPr>
            <p:ph type="dt" sz="half" idx="10"/>
          </p:nvPr>
        </p:nvSpPr>
        <p:spPr/>
        <p:txBody>
          <a:bodyPr/>
          <a:lstStyle/>
          <a:p>
            <a:fld id="{2DFE1D3B-60B6-4FF0-B825-A688397F0849}" type="datetimeFigureOut">
              <a:rPr lang="en-US" smtClean="0"/>
              <a:t>12/9/2022</a:t>
            </a:fld>
            <a:endParaRPr lang="en-US"/>
          </a:p>
        </p:txBody>
      </p:sp>
      <p:sp>
        <p:nvSpPr>
          <p:cNvPr id="4" name="Footer Placeholder 3">
            <a:extLst>
              <a:ext uri="{FF2B5EF4-FFF2-40B4-BE49-F238E27FC236}">
                <a16:creationId xmlns:a16="http://schemas.microsoft.com/office/drawing/2014/main" id="{26141970-89C4-49D2-90D6-B46401FD57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AF3FE5-007A-409D-BFB1-E17BE2D440EE}"/>
              </a:ext>
            </a:extLst>
          </p:cNvPr>
          <p:cNvSpPr>
            <a:spLocks noGrp="1"/>
          </p:cNvSpPr>
          <p:nvPr>
            <p:ph type="sldNum" sz="quarter" idx="12"/>
          </p:nvPr>
        </p:nvSpPr>
        <p:spPr/>
        <p:txBody>
          <a:bodyPr/>
          <a:lstStyle/>
          <a:p>
            <a:fld id="{036F14C7-0D51-4B4C-9A61-368F1B4AB307}" type="slidenum">
              <a:rPr lang="en-US" smtClean="0"/>
              <a:t>‹#›</a:t>
            </a:fld>
            <a:endParaRPr lang="en-US"/>
          </a:p>
        </p:txBody>
      </p:sp>
    </p:spTree>
    <p:extLst>
      <p:ext uri="{BB962C8B-B14F-4D97-AF65-F5344CB8AC3E}">
        <p14:creationId xmlns:p14="http://schemas.microsoft.com/office/powerpoint/2010/main" val="28553033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8FCFB9-0805-48E1-970E-87A2CE54E4AB}"/>
              </a:ext>
            </a:extLst>
          </p:cNvPr>
          <p:cNvSpPr>
            <a:spLocks noGrp="1"/>
          </p:cNvSpPr>
          <p:nvPr>
            <p:ph type="dt" sz="half" idx="10"/>
          </p:nvPr>
        </p:nvSpPr>
        <p:spPr/>
        <p:txBody>
          <a:bodyPr/>
          <a:lstStyle/>
          <a:p>
            <a:fld id="{2DFE1D3B-60B6-4FF0-B825-A688397F0849}" type="datetimeFigureOut">
              <a:rPr lang="en-US" smtClean="0"/>
              <a:t>12/9/2022</a:t>
            </a:fld>
            <a:endParaRPr lang="en-US"/>
          </a:p>
        </p:txBody>
      </p:sp>
      <p:sp>
        <p:nvSpPr>
          <p:cNvPr id="3" name="Footer Placeholder 2">
            <a:extLst>
              <a:ext uri="{FF2B5EF4-FFF2-40B4-BE49-F238E27FC236}">
                <a16:creationId xmlns:a16="http://schemas.microsoft.com/office/drawing/2014/main" id="{434E924D-2FA6-4B8A-B054-F75AF4D178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916EB5-4C21-4D66-A6C3-7694E3E13FD2}"/>
              </a:ext>
            </a:extLst>
          </p:cNvPr>
          <p:cNvSpPr>
            <a:spLocks noGrp="1"/>
          </p:cNvSpPr>
          <p:nvPr>
            <p:ph type="sldNum" sz="quarter" idx="12"/>
          </p:nvPr>
        </p:nvSpPr>
        <p:spPr/>
        <p:txBody>
          <a:bodyPr/>
          <a:lstStyle/>
          <a:p>
            <a:fld id="{036F14C7-0D51-4B4C-9A61-368F1B4AB307}" type="slidenum">
              <a:rPr lang="en-US" smtClean="0"/>
              <a:t>‹#›</a:t>
            </a:fld>
            <a:endParaRPr lang="en-US"/>
          </a:p>
        </p:txBody>
      </p:sp>
    </p:spTree>
    <p:extLst>
      <p:ext uri="{BB962C8B-B14F-4D97-AF65-F5344CB8AC3E}">
        <p14:creationId xmlns:p14="http://schemas.microsoft.com/office/powerpoint/2010/main" val="26717071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44277-359B-49E4-856B-16D5904B66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EB12A5-1A95-432C-AD04-FC4B3F7616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349E4D-77A9-41C4-B619-513B6E3DC4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E9704DA-F1C4-4290-AC46-B66856195574}"/>
              </a:ext>
            </a:extLst>
          </p:cNvPr>
          <p:cNvSpPr>
            <a:spLocks noGrp="1"/>
          </p:cNvSpPr>
          <p:nvPr>
            <p:ph type="dt" sz="half" idx="10"/>
          </p:nvPr>
        </p:nvSpPr>
        <p:spPr/>
        <p:txBody>
          <a:bodyPr/>
          <a:lstStyle/>
          <a:p>
            <a:fld id="{2DFE1D3B-60B6-4FF0-B825-A688397F0849}" type="datetimeFigureOut">
              <a:rPr lang="en-US" smtClean="0"/>
              <a:t>12/9/2022</a:t>
            </a:fld>
            <a:endParaRPr lang="en-US"/>
          </a:p>
        </p:txBody>
      </p:sp>
      <p:sp>
        <p:nvSpPr>
          <p:cNvPr id="6" name="Footer Placeholder 5">
            <a:extLst>
              <a:ext uri="{FF2B5EF4-FFF2-40B4-BE49-F238E27FC236}">
                <a16:creationId xmlns:a16="http://schemas.microsoft.com/office/drawing/2014/main" id="{3B73D2BE-2FE1-4CD0-927D-F1AF02D17D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40FE07-FA5F-4B85-BA6E-40FF5A7DCA27}"/>
              </a:ext>
            </a:extLst>
          </p:cNvPr>
          <p:cNvSpPr>
            <a:spLocks noGrp="1"/>
          </p:cNvSpPr>
          <p:nvPr>
            <p:ph type="sldNum" sz="quarter" idx="12"/>
          </p:nvPr>
        </p:nvSpPr>
        <p:spPr/>
        <p:txBody>
          <a:bodyPr/>
          <a:lstStyle/>
          <a:p>
            <a:fld id="{036F14C7-0D51-4B4C-9A61-368F1B4AB307}" type="slidenum">
              <a:rPr lang="en-US" smtClean="0"/>
              <a:t>‹#›</a:t>
            </a:fld>
            <a:endParaRPr lang="en-US"/>
          </a:p>
        </p:txBody>
      </p:sp>
    </p:spTree>
    <p:extLst>
      <p:ext uri="{BB962C8B-B14F-4D97-AF65-F5344CB8AC3E}">
        <p14:creationId xmlns:p14="http://schemas.microsoft.com/office/powerpoint/2010/main" val="2591652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EB6FCB-6CC6-4975-9755-69ABB9C15097}"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4055268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BAE0E-5D2E-497F-8C86-57331F0624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487F41-AE2B-4283-8DB0-07BA548994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B0EF30-0CA0-484D-8252-4877B71484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8C08333-C68B-484F-911F-F4D063B1781E}"/>
              </a:ext>
            </a:extLst>
          </p:cNvPr>
          <p:cNvSpPr>
            <a:spLocks noGrp="1"/>
          </p:cNvSpPr>
          <p:nvPr>
            <p:ph type="dt" sz="half" idx="10"/>
          </p:nvPr>
        </p:nvSpPr>
        <p:spPr/>
        <p:txBody>
          <a:bodyPr/>
          <a:lstStyle/>
          <a:p>
            <a:fld id="{2DFE1D3B-60B6-4FF0-B825-A688397F0849}" type="datetimeFigureOut">
              <a:rPr lang="en-US" smtClean="0"/>
              <a:t>12/9/2022</a:t>
            </a:fld>
            <a:endParaRPr lang="en-US"/>
          </a:p>
        </p:txBody>
      </p:sp>
      <p:sp>
        <p:nvSpPr>
          <p:cNvPr id="6" name="Footer Placeholder 5">
            <a:extLst>
              <a:ext uri="{FF2B5EF4-FFF2-40B4-BE49-F238E27FC236}">
                <a16:creationId xmlns:a16="http://schemas.microsoft.com/office/drawing/2014/main" id="{216E79A4-3DF4-4FF1-BD93-BD91C1E064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6B35E6-C8EA-411B-9C91-AB60B993FD88}"/>
              </a:ext>
            </a:extLst>
          </p:cNvPr>
          <p:cNvSpPr>
            <a:spLocks noGrp="1"/>
          </p:cNvSpPr>
          <p:nvPr>
            <p:ph type="sldNum" sz="quarter" idx="12"/>
          </p:nvPr>
        </p:nvSpPr>
        <p:spPr/>
        <p:txBody>
          <a:bodyPr/>
          <a:lstStyle/>
          <a:p>
            <a:fld id="{036F14C7-0D51-4B4C-9A61-368F1B4AB307}" type="slidenum">
              <a:rPr lang="en-US" smtClean="0"/>
              <a:t>‹#›</a:t>
            </a:fld>
            <a:endParaRPr lang="en-US"/>
          </a:p>
        </p:txBody>
      </p:sp>
    </p:spTree>
    <p:extLst>
      <p:ext uri="{BB962C8B-B14F-4D97-AF65-F5344CB8AC3E}">
        <p14:creationId xmlns:p14="http://schemas.microsoft.com/office/powerpoint/2010/main" val="10203953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CA44C-843D-42B3-A115-457B6C3C9B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407A6E-CA82-46C2-B160-5FEF7B12AF6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D33F72-D340-45D7-B92C-9651FF9D8463}"/>
              </a:ext>
            </a:extLst>
          </p:cNvPr>
          <p:cNvSpPr>
            <a:spLocks noGrp="1"/>
          </p:cNvSpPr>
          <p:nvPr>
            <p:ph type="dt" sz="half" idx="10"/>
          </p:nvPr>
        </p:nvSpPr>
        <p:spPr/>
        <p:txBody>
          <a:bodyPr/>
          <a:lstStyle/>
          <a:p>
            <a:fld id="{2DFE1D3B-60B6-4FF0-B825-A688397F0849}" type="datetimeFigureOut">
              <a:rPr lang="en-US" smtClean="0"/>
              <a:t>12/9/2022</a:t>
            </a:fld>
            <a:endParaRPr lang="en-US"/>
          </a:p>
        </p:txBody>
      </p:sp>
      <p:sp>
        <p:nvSpPr>
          <p:cNvPr id="5" name="Footer Placeholder 4">
            <a:extLst>
              <a:ext uri="{FF2B5EF4-FFF2-40B4-BE49-F238E27FC236}">
                <a16:creationId xmlns:a16="http://schemas.microsoft.com/office/drawing/2014/main" id="{1183760B-4E0B-45E0-95ED-E138EA3BC9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50257E-BB80-401A-BFCC-93E206E783C0}"/>
              </a:ext>
            </a:extLst>
          </p:cNvPr>
          <p:cNvSpPr>
            <a:spLocks noGrp="1"/>
          </p:cNvSpPr>
          <p:nvPr>
            <p:ph type="sldNum" sz="quarter" idx="12"/>
          </p:nvPr>
        </p:nvSpPr>
        <p:spPr/>
        <p:txBody>
          <a:bodyPr/>
          <a:lstStyle/>
          <a:p>
            <a:fld id="{036F14C7-0D51-4B4C-9A61-368F1B4AB307}" type="slidenum">
              <a:rPr lang="en-US" smtClean="0"/>
              <a:t>‹#›</a:t>
            </a:fld>
            <a:endParaRPr lang="en-US"/>
          </a:p>
        </p:txBody>
      </p:sp>
    </p:spTree>
    <p:extLst>
      <p:ext uri="{BB962C8B-B14F-4D97-AF65-F5344CB8AC3E}">
        <p14:creationId xmlns:p14="http://schemas.microsoft.com/office/powerpoint/2010/main" val="18445759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89FAAD-DFD4-4DEB-9898-EB8DCA37B0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E914D2-9C23-4E51-AF80-67C5AE6F0FF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BE650-B833-4176-B6EF-7D7F72E90439}"/>
              </a:ext>
            </a:extLst>
          </p:cNvPr>
          <p:cNvSpPr>
            <a:spLocks noGrp="1"/>
          </p:cNvSpPr>
          <p:nvPr>
            <p:ph type="dt" sz="half" idx="10"/>
          </p:nvPr>
        </p:nvSpPr>
        <p:spPr/>
        <p:txBody>
          <a:bodyPr/>
          <a:lstStyle/>
          <a:p>
            <a:fld id="{2DFE1D3B-60B6-4FF0-B825-A688397F0849}" type="datetimeFigureOut">
              <a:rPr lang="en-US" smtClean="0"/>
              <a:t>12/9/2022</a:t>
            </a:fld>
            <a:endParaRPr lang="en-US"/>
          </a:p>
        </p:txBody>
      </p:sp>
      <p:sp>
        <p:nvSpPr>
          <p:cNvPr id="5" name="Footer Placeholder 4">
            <a:extLst>
              <a:ext uri="{FF2B5EF4-FFF2-40B4-BE49-F238E27FC236}">
                <a16:creationId xmlns:a16="http://schemas.microsoft.com/office/drawing/2014/main" id="{98F7DFBB-B386-46A6-9B1A-4F1D9C7540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EA052F-127F-4AC5-A777-C5E1EC95997D}"/>
              </a:ext>
            </a:extLst>
          </p:cNvPr>
          <p:cNvSpPr>
            <a:spLocks noGrp="1"/>
          </p:cNvSpPr>
          <p:nvPr>
            <p:ph type="sldNum" sz="quarter" idx="12"/>
          </p:nvPr>
        </p:nvSpPr>
        <p:spPr/>
        <p:txBody>
          <a:bodyPr/>
          <a:lstStyle/>
          <a:p>
            <a:fld id="{036F14C7-0D51-4B4C-9A61-368F1B4AB307}" type="slidenum">
              <a:rPr lang="en-US" smtClean="0"/>
              <a:t>‹#›</a:t>
            </a:fld>
            <a:endParaRPr lang="en-US"/>
          </a:p>
        </p:txBody>
      </p:sp>
    </p:spTree>
    <p:extLst>
      <p:ext uri="{BB962C8B-B14F-4D97-AF65-F5344CB8AC3E}">
        <p14:creationId xmlns:p14="http://schemas.microsoft.com/office/powerpoint/2010/main" val="27574154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257A49D-D8FD-4178-8A3D-F43DD9D9F8E7}" type="datetime1">
              <a:rPr lang="en-US" smtClean="0">
                <a:solidFill>
                  <a:srgbClr val="46464A">
                    <a:lumMod val="20000"/>
                    <a:lumOff val="80000"/>
                  </a:srgbClr>
                </a:solidFill>
              </a:rPr>
              <a:t>12/9/2022</a:t>
            </a:fld>
            <a:endParaRPr lang="en-US" dirty="0">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dirty="0">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9929E5AD-EDEA-4C67-B9F2-723CC8D109F2}" type="slidenum">
              <a:rPr lang="en-US" smtClean="0">
                <a:solidFill>
                  <a:srgbClr val="46464A">
                    <a:lumMod val="60000"/>
                    <a:lumOff val="40000"/>
                  </a:srgbClr>
                </a:solidFill>
              </a:rPr>
              <a:pPr/>
              <a:t>‹#›</a:t>
            </a:fld>
            <a:endParaRPr lang="en-US" dirty="0">
              <a:solidFill>
                <a:srgbClr val="46464A">
                  <a:lumMod val="60000"/>
                  <a:lumOff val="40000"/>
                </a:srgbClr>
              </a:solidFill>
            </a:endParaRPr>
          </a:p>
        </p:txBody>
      </p:sp>
    </p:spTree>
    <p:extLst>
      <p:ext uri="{BB962C8B-B14F-4D97-AF65-F5344CB8AC3E}">
        <p14:creationId xmlns:p14="http://schemas.microsoft.com/office/powerpoint/2010/main" val="10484754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8396C2-4428-4E5B-A5C2-D8412EF558B7}" type="datetime1">
              <a:rPr lang="en-US" smtClean="0">
                <a:solidFill>
                  <a:srgbClr val="46464A">
                    <a:lumMod val="20000"/>
                    <a:lumOff val="80000"/>
                  </a:srgbClr>
                </a:solidFill>
              </a:rPr>
              <a:t>12/9/2022</a:t>
            </a:fld>
            <a:endParaRPr lang="en-US" dirty="0">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dirty="0">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dirty="0">
              <a:solidFill>
                <a:srgbClr val="46464A">
                  <a:lumMod val="60000"/>
                  <a:lumOff val="40000"/>
                </a:srgbClr>
              </a:solidFill>
            </a:endParaRPr>
          </a:p>
        </p:txBody>
      </p:sp>
    </p:spTree>
    <p:extLst>
      <p:ext uri="{BB962C8B-B14F-4D97-AF65-F5344CB8AC3E}">
        <p14:creationId xmlns:p14="http://schemas.microsoft.com/office/powerpoint/2010/main" val="4046403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4592B9-9F3F-487A-A4E1-E8987B39B8B0}" type="datetime1">
              <a:rPr lang="en-US" smtClean="0">
                <a:solidFill>
                  <a:srgbClr val="46464A">
                    <a:lumMod val="20000"/>
                    <a:lumOff val="80000"/>
                  </a:srgbClr>
                </a:solidFill>
              </a:rPr>
              <a:t>12/9/2022</a:t>
            </a:fld>
            <a:endParaRPr lang="en-US" dirty="0">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dirty="0">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dirty="0">
              <a:solidFill>
                <a:srgbClr val="46464A">
                  <a:lumMod val="60000"/>
                  <a:lumOff val="40000"/>
                </a:srgbClr>
              </a:solidFill>
            </a:endParaRPr>
          </a:p>
        </p:txBody>
      </p:sp>
    </p:spTree>
    <p:extLst>
      <p:ext uri="{BB962C8B-B14F-4D97-AF65-F5344CB8AC3E}">
        <p14:creationId xmlns:p14="http://schemas.microsoft.com/office/powerpoint/2010/main" val="36457500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9E8844-D39C-4520-853E-968C374FF830}" type="datetime1">
              <a:rPr lang="en-US" smtClean="0">
                <a:solidFill>
                  <a:srgbClr val="46464A">
                    <a:lumMod val="20000"/>
                    <a:lumOff val="80000"/>
                  </a:srgbClr>
                </a:solidFill>
              </a:rPr>
              <a:t>12/9/2022</a:t>
            </a:fld>
            <a:endParaRPr lang="en-US" dirty="0">
              <a:solidFill>
                <a:srgbClr val="46464A">
                  <a:lumMod val="20000"/>
                  <a:lumOff val="80000"/>
                </a:srgbClr>
              </a:solidFill>
            </a:endParaRPr>
          </a:p>
        </p:txBody>
      </p:sp>
      <p:sp>
        <p:nvSpPr>
          <p:cNvPr id="6" name="Footer Placeholder 5"/>
          <p:cNvSpPr>
            <a:spLocks noGrp="1"/>
          </p:cNvSpPr>
          <p:nvPr>
            <p:ph type="ftr" sz="quarter" idx="11"/>
          </p:nvPr>
        </p:nvSpPr>
        <p:spPr/>
        <p:txBody>
          <a:bodyPr/>
          <a:lstStyle/>
          <a:p>
            <a:endParaRPr lang="en-US" dirty="0">
              <a:solidFill>
                <a:srgbClr val="46464A">
                  <a:lumMod val="20000"/>
                  <a:lumOff val="80000"/>
                </a:srgbClr>
              </a:solidFill>
            </a:endParaRP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dirty="0">
              <a:solidFill>
                <a:srgbClr val="46464A">
                  <a:lumMod val="60000"/>
                  <a:lumOff val="40000"/>
                </a:srgbClr>
              </a:solidFill>
            </a:endParaRPr>
          </a:p>
        </p:txBody>
      </p:sp>
    </p:spTree>
    <p:extLst>
      <p:ext uri="{BB962C8B-B14F-4D97-AF65-F5344CB8AC3E}">
        <p14:creationId xmlns:p14="http://schemas.microsoft.com/office/powerpoint/2010/main" val="14571682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B2B704-EEBE-417D-AA87-BD8005B64956}" type="datetime1">
              <a:rPr lang="en-US" smtClean="0">
                <a:solidFill>
                  <a:srgbClr val="46464A">
                    <a:lumMod val="20000"/>
                    <a:lumOff val="80000"/>
                  </a:srgbClr>
                </a:solidFill>
              </a:rPr>
              <a:t>12/9/2022</a:t>
            </a:fld>
            <a:endParaRPr lang="en-US" dirty="0">
              <a:solidFill>
                <a:srgbClr val="46464A">
                  <a:lumMod val="20000"/>
                  <a:lumOff val="80000"/>
                </a:srgbClr>
              </a:solidFill>
            </a:endParaRPr>
          </a:p>
        </p:txBody>
      </p:sp>
      <p:sp>
        <p:nvSpPr>
          <p:cNvPr id="8" name="Footer Placeholder 7"/>
          <p:cNvSpPr>
            <a:spLocks noGrp="1"/>
          </p:cNvSpPr>
          <p:nvPr>
            <p:ph type="ftr" sz="quarter" idx="11"/>
          </p:nvPr>
        </p:nvSpPr>
        <p:spPr/>
        <p:txBody>
          <a:bodyPr/>
          <a:lstStyle/>
          <a:p>
            <a:endParaRPr lang="en-US" dirty="0">
              <a:solidFill>
                <a:srgbClr val="46464A">
                  <a:lumMod val="20000"/>
                  <a:lumOff val="80000"/>
                </a:srgbClr>
              </a:solidFill>
            </a:endParaRPr>
          </a:p>
        </p:txBody>
      </p:sp>
      <p:sp>
        <p:nvSpPr>
          <p:cNvPr id="9" name="Slide Number Placeholder 8"/>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dirty="0">
              <a:solidFill>
                <a:srgbClr val="46464A">
                  <a:lumMod val="60000"/>
                  <a:lumOff val="40000"/>
                </a:srgbClr>
              </a:solidFill>
            </a:endParaRPr>
          </a:p>
        </p:txBody>
      </p:sp>
    </p:spTree>
    <p:extLst>
      <p:ext uri="{BB962C8B-B14F-4D97-AF65-F5344CB8AC3E}">
        <p14:creationId xmlns:p14="http://schemas.microsoft.com/office/powerpoint/2010/main" val="24411849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47C3029-9C4D-4738-AA39-9B79FF43E463}" type="datetime1">
              <a:rPr lang="en-US" smtClean="0">
                <a:solidFill>
                  <a:srgbClr val="46464A">
                    <a:lumMod val="20000"/>
                    <a:lumOff val="80000"/>
                  </a:srgbClr>
                </a:solidFill>
              </a:rPr>
              <a:t>12/9/2022</a:t>
            </a:fld>
            <a:endParaRPr lang="en-US" dirty="0">
              <a:solidFill>
                <a:srgbClr val="46464A">
                  <a:lumMod val="20000"/>
                  <a:lumOff val="80000"/>
                </a:srgbClr>
              </a:solidFill>
            </a:endParaRPr>
          </a:p>
        </p:txBody>
      </p:sp>
      <p:sp>
        <p:nvSpPr>
          <p:cNvPr id="4" name="Footer Placeholder 3"/>
          <p:cNvSpPr>
            <a:spLocks noGrp="1"/>
          </p:cNvSpPr>
          <p:nvPr>
            <p:ph type="ftr" sz="quarter" idx="11"/>
          </p:nvPr>
        </p:nvSpPr>
        <p:spPr/>
        <p:txBody>
          <a:bodyPr/>
          <a:lstStyle/>
          <a:p>
            <a:endParaRPr lang="en-US" dirty="0">
              <a:solidFill>
                <a:srgbClr val="46464A">
                  <a:lumMod val="20000"/>
                  <a:lumOff val="80000"/>
                </a:srgbClr>
              </a:solidFill>
            </a:endParaRPr>
          </a:p>
        </p:txBody>
      </p:sp>
      <p:sp>
        <p:nvSpPr>
          <p:cNvPr id="5" name="Slide Number Placeholder 4"/>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dirty="0">
              <a:solidFill>
                <a:srgbClr val="46464A">
                  <a:lumMod val="60000"/>
                  <a:lumOff val="40000"/>
                </a:srgbClr>
              </a:solidFill>
            </a:endParaRPr>
          </a:p>
        </p:txBody>
      </p:sp>
    </p:spTree>
    <p:extLst>
      <p:ext uri="{BB962C8B-B14F-4D97-AF65-F5344CB8AC3E}">
        <p14:creationId xmlns:p14="http://schemas.microsoft.com/office/powerpoint/2010/main" val="7006599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436162-6294-4780-B21E-8460B977AEE9}" type="datetime1">
              <a:rPr lang="en-US" smtClean="0">
                <a:solidFill>
                  <a:srgbClr val="46464A">
                    <a:lumMod val="20000"/>
                    <a:lumOff val="80000"/>
                  </a:srgbClr>
                </a:solidFill>
              </a:rPr>
              <a:t>12/9/2022</a:t>
            </a:fld>
            <a:endParaRPr lang="en-US" dirty="0">
              <a:solidFill>
                <a:srgbClr val="46464A">
                  <a:lumMod val="20000"/>
                  <a:lumOff val="80000"/>
                </a:srgbClr>
              </a:solidFill>
            </a:endParaRPr>
          </a:p>
        </p:txBody>
      </p:sp>
      <p:sp>
        <p:nvSpPr>
          <p:cNvPr id="3" name="Footer Placeholder 2"/>
          <p:cNvSpPr>
            <a:spLocks noGrp="1"/>
          </p:cNvSpPr>
          <p:nvPr>
            <p:ph type="ftr" sz="quarter" idx="11"/>
          </p:nvPr>
        </p:nvSpPr>
        <p:spPr/>
        <p:txBody>
          <a:bodyPr/>
          <a:lstStyle/>
          <a:p>
            <a:endParaRPr lang="en-US" dirty="0">
              <a:solidFill>
                <a:srgbClr val="46464A">
                  <a:lumMod val="20000"/>
                  <a:lumOff val="80000"/>
                </a:srgbClr>
              </a:solidFill>
            </a:endParaRPr>
          </a:p>
        </p:txBody>
      </p:sp>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dirty="0">
              <a:solidFill>
                <a:srgbClr val="46464A">
                  <a:lumMod val="60000"/>
                  <a:lumOff val="40000"/>
                </a:srgbClr>
              </a:solidFill>
            </a:endParaRPr>
          </a:p>
        </p:txBody>
      </p:sp>
    </p:spTree>
    <p:extLst>
      <p:ext uri="{BB962C8B-B14F-4D97-AF65-F5344CB8AC3E}">
        <p14:creationId xmlns:p14="http://schemas.microsoft.com/office/powerpoint/2010/main" val="2678745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0EB6FCB-6CC6-4975-9755-69ABB9C15097}"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26261107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90239DF-1886-411A-9798-B477549658E3}" type="datetime1">
              <a:rPr lang="en-US" smtClean="0">
                <a:solidFill>
                  <a:srgbClr val="46464A">
                    <a:lumMod val="20000"/>
                    <a:lumOff val="80000"/>
                  </a:srgbClr>
                </a:solidFill>
              </a:rPr>
              <a:t>12/9/2022</a:t>
            </a:fld>
            <a:endParaRPr lang="en-US" dirty="0">
              <a:solidFill>
                <a:srgbClr val="46464A">
                  <a:lumMod val="20000"/>
                  <a:lumOff val="80000"/>
                </a:srgbClr>
              </a:solidFill>
            </a:endParaRPr>
          </a:p>
        </p:txBody>
      </p:sp>
      <p:sp>
        <p:nvSpPr>
          <p:cNvPr id="6" name="Footer Placeholder 5"/>
          <p:cNvSpPr>
            <a:spLocks noGrp="1"/>
          </p:cNvSpPr>
          <p:nvPr>
            <p:ph type="ftr" sz="quarter" idx="11"/>
          </p:nvPr>
        </p:nvSpPr>
        <p:spPr/>
        <p:txBody>
          <a:bodyPr/>
          <a:lstStyle/>
          <a:p>
            <a:endParaRPr lang="en-US" dirty="0">
              <a:solidFill>
                <a:srgbClr val="46464A">
                  <a:lumMod val="20000"/>
                  <a:lumOff val="80000"/>
                </a:srgbClr>
              </a:solidFill>
            </a:endParaRP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dirty="0">
              <a:solidFill>
                <a:srgbClr val="46464A">
                  <a:lumMod val="60000"/>
                  <a:lumOff val="40000"/>
                </a:srgbClr>
              </a:solidFill>
            </a:endParaRPr>
          </a:p>
        </p:txBody>
      </p:sp>
    </p:spTree>
    <p:extLst>
      <p:ext uri="{BB962C8B-B14F-4D97-AF65-F5344CB8AC3E}">
        <p14:creationId xmlns:p14="http://schemas.microsoft.com/office/powerpoint/2010/main" val="36870292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5F55BA2-8929-4EE5-9044-9BA8EB217DA4}" type="datetime1">
              <a:rPr lang="en-US" smtClean="0">
                <a:solidFill>
                  <a:srgbClr val="46464A">
                    <a:lumMod val="20000"/>
                    <a:lumOff val="80000"/>
                  </a:srgbClr>
                </a:solidFill>
              </a:rPr>
              <a:t>12/9/2022</a:t>
            </a:fld>
            <a:endParaRPr lang="en-US" dirty="0">
              <a:solidFill>
                <a:srgbClr val="46464A">
                  <a:lumMod val="20000"/>
                  <a:lumOff val="80000"/>
                </a:srgbClr>
              </a:solidFill>
            </a:endParaRPr>
          </a:p>
        </p:txBody>
      </p:sp>
      <p:sp>
        <p:nvSpPr>
          <p:cNvPr id="6" name="Footer Placeholder 5"/>
          <p:cNvSpPr>
            <a:spLocks noGrp="1"/>
          </p:cNvSpPr>
          <p:nvPr>
            <p:ph type="ftr" sz="quarter" idx="11"/>
          </p:nvPr>
        </p:nvSpPr>
        <p:spPr/>
        <p:txBody>
          <a:bodyPr/>
          <a:lstStyle/>
          <a:p>
            <a:endParaRPr lang="en-US" dirty="0">
              <a:solidFill>
                <a:srgbClr val="46464A">
                  <a:lumMod val="20000"/>
                  <a:lumOff val="80000"/>
                </a:srgbClr>
              </a:solidFill>
            </a:endParaRP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dirty="0">
              <a:solidFill>
                <a:srgbClr val="46464A">
                  <a:lumMod val="60000"/>
                  <a:lumOff val="40000"/>
                </a:srgbClr>
              </a:solidFill>
            </a:endParaRPr>
          </a:p>
        </p:txBody>
      </p:sp>
    </p:spTree>
    <p:extLst>
      <p:ext uri="{BB962C8B-B14F-4D97-AF65-F5344CB8AC3E}">
        <p14:creationId xmlns:p14="http://schemas.microsoft.com/office/powerpoint/2010/main" val="23105253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86390B-8BC5-4B81-9DE4-DD49DB817284}" type="datetime1">
              <a:rPr lang="en-US" smtClean="0">
                <a:solidFill>
                  <a:srgbClr val="46464A">
                    <a:lumMod val="20000"/>
                    <a:lumOff val="80000"/>
                  </a:srgbClr>
                </a:solidFill>
              </a:rPr>
              <a:t>12/9/2022</a:t>
            </a:fld>
            <a:endParaRPr lang="en-US" dirty="0">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dirty="0">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dirty="0">
              <a:solidFill>
                <a:srgbClr val="46464A">
                  <a:lumMod val="60000"/>
                  <a:lumOff val="40000"/>
                </a:srgbClr>
              </a:solidFill>
            </a:endParaRPr>
          </a:p>
        </p:txBody>
      </p:sp>
    </p:spTree>
    <p:extLst>
      <p:ext uri="{BB962C8B-B14F-4D97-AF65-F5344CB8AC3E}">
        <p14:creationId xmlns:p14="http://schemas.microsoft.com/office/powerpoint/2010/main" val="31759909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0B6FAB-8B65-40E5-8061-076F01645AA6}" type="datetime1">
              <a:rPr lang="en-US" smtClean="0">
                <a:solidFill>
                  <a:srgbClr val="46464A">
                    <a:lumMod val="20000"/>
                    <a:lumOff val="80000"/>
                  </a:srgbClr>
                </a:solidFill>
              </a:rPr>
              <a:t>12/9/2022</a:t>
            </a:fld>
            <a:endParaRPr lang="en-US" dirty="0">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dirty="0">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dirty="0">
              <a:solidFill>
                <a:srgbClr val="46464A">
                  <a:lumMod val="60000"/>
                  <a:lumOff val="40000"/>
                </a:srgbClr>
              </a:solidFill>
            </a:endParaRPr>
          </a:p>
        </p:txBody>
      </p:sp>
    </p:spTree>
    <p:extLst>
      <p:ext uri="{BB962C8B-B14F-4D97-AF65-F5344CB8AC3E}">
        <p14:creationId xmlns:p14="http://schemas.microsoft.com/office/powerpoint/2010/main" val="36327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FA080-2C35-49B8-B5A9-E814F0D107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46B33D-DA55-48BE-93C5-8A06F3AE3C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69C85C-E9EF-4A28-942D-E09DA2C8A093}"/>
              </a:ext>
            </a:extLst>
          </p:cNvPr>
          <p:cNvSpPr>
            <a:spLocks noGrp="1"/>
          </p:cNvSpPr>
          <p:nvPr>
            <p:ph type="dt" sz="half" idx="10"/>
          </p:nvPr>
        </p:nvSpPr>
        <p:spPr/>
        <p:txBody>
          <a:bodyPr/>
          <a:lstStyle/>
          <a:p>
            <a:fld id="{3803BE46-3A5F-4356-8AAF-F95A987E8D95}" type="datetimeFigureOut">
              <a:rPr lang="en-US" smtClean="0"/>
              <a:t>12/9/2022</a:t>
            </a:fld>
            <a:endParaRPr lang="en-US"/>
          </a:p>
        </p:txBody>
      </p:sp>
      <p:sp>
        <p:nvSpPr>
          <p:cNvPr id="5" name="Footer Placeholder 4">
            <a:extLst>
              <a:ext uri="{FF2B5EF4-FFF2-40B4-BE49-F238E27FC236}">
                <a16:creationId xmlns:a16="http://schemas.microsoft.com/office/drawing/2014/main" id="{F86F0E91-A33D-4D28-B274-E2640B91D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477543-2B6E-4B2D-97F1-BA8455213D10}"/>
              </a:ext>
            </a:extLst>
          </p:cNvPr>
          <p:cNvSpPr>
            <a:spLocks noGrp="1"/>
          </p:cNvSpPr>
          <p:nvPr>
            <p:ph type="sldNum" sz="quarter" idx="12"/>
          </p:nvPr>
        </p:nvSpPr>
        <p:spPr/>
        <p:txBody>
          <a:bodyPr/>
          <a:lstStyle/>
          <a:p>
            <a:fld id="{CDDF4B8C-0086-4327-ACD8-415AFC025A26}" type="slidenum">
              <a:rPr lang="en-US" smtClean="0"/>
              <a:t>‹#›</a:t>
            </a:fld>
            <a:endParaRPr lang="en-US"/>
          </a:p>
        </p:txBody>
      </p:sp>
    </p:spTree>
    <p:extLst>
      <p:ext uri="{BB962C8B-B14F-4D97-AF65-F5344CB8AC3E}">
        <p14:creationId xmlns:p14="http://schemas.microsoft.com/office/powerpoint/2010/main" val="34806974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A50E0-994C-44C0-8618-F95AACD2A9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49F4D3-F728-4048-A99A-51B7E907FA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70FAD3-8228-403A-9FE3-6EE4A4B5BD57}"/>
              </a:ext>
            </a:extLst>
          </p:cNvPr>
          <p:cNvSpPr>
            <a:spLocks noGrp="1"/>
          </p:cNvSpPr>
          <p:nvPr>
            <p:ph type="dt" sz="half" idx="10"/>
          </p:nvPr>
        </p:nvSpPr>
        <p:spPr/>
        <p:txBody>
          <a:bodyPr/>
          <a:lstStyle/>
          <a:p>
            <a:fld id="{3803BE46-3A5F-4356-8AAF-F95A987E8D95}" type="datetimeFigureOut">
              <a:rPr lang="en-US" smtClean="0"/>
              <a:t>12/9/2022</a:t>
            </a:fld>
            <a:endParaRPr lang="en-US"/>
          </a:p>
        </p:txBody>
      </p:sp>
      <p:sp>
        <p:nvSpPr>
          <p:cNvPr id="5" name="Footer Placeholder 4">
            <a:extLst>
              <a:ext uri="{FF2B5EF4-FFF2-40B4-BE49-F238E27FC236}">
                <a16:creationId xmlns:a16="http://schemas.microsoft.com/office/drawing/2014/main" id="{9B3F361D-B85B-45BC-9942-F245FDFA68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102FE5-5AC7-4460-B2CB-71CAA814D5FE}"/>
              </a:ext>
            </a:extLst>
          </p:cNvPr>
          <p:cNvSpPr>
            <a:spLocks noGrp="1"/>
          </p:cNvSpPr>
          <p:nvPr>
            <p:ph type="sldNum" sz="quarter" idx="12"/>
          </p:nvPr>
        </p:nvSpPr>
        <p:spPr/>
        <p:txBody>
          <a:bodyPr/>
          <a:lstStyle/>
          <a:p>
            <a:fld id="{CDDF4B8C-0086-4327-ACD8-415AFC025A26}" type="slidenum">
              <a:rPr lang="en-US" smtClean="0"/>
              <a:t>‹#›</a:t>
            </a:fld>
            <a:endParaRPr lang="en-US"/>
          </a:p>
        </p:txBody>
      </p:sp>
    </p:spTree>
    <p:extLst>
      <p:ext uri="{BB962C8B-B14F-4D97-AF65-F5344CB8AC3E}">
        <p14:creationId xmlns:p14="http://schemas.microsoft.com/office/powerpoint/2010/main" val="28303024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F3397-6513-4545-9BA9-E438711D91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B096AA-A281-4E6C-A9CF-F04F3A18B5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092382-4B12-4D86-87D9-F7DC8BB7B3BE}"/>
              </a:ext>
            </a:extLst>
          </p:cNvPr>
          <p:cNvSpPr>
            <a:spLocks noGrp="1"/>
          </p:cNvSpPr>
          <p:nvPr>
            <p:ph type="dt" sz="half" idx="10"/>
          </p:nvPr>
        </p:nvSpPr>
        <p:spPr/>
        <p:txBody>
          <a:bodyPr/>
          <a:lstStyle/>
          <a:p>
            <a:fld id="{3803BE46-3A5F-4356-8AAF-F95A987E8D95}" type="datetimeFigureOut">
              <a:rPr lang="en-US" smtClean="0"/>
              <a:t>12/9/2022</a:t>
            </a:fld>
            <a:endParaRPr lang="en-US"/>
          </a:p>
        </p:txBody>
      </p:sp>
      <p:sp>
        <p:nvSpPr>
          <p:cNvPr id="5" name="Footer Placeholder 4">
            <a:extLst>
              <a:ext uri="{FF2B5EF4-FFF2-40B4-BE49-F238E27FC236}">
                <a16:creationId xmlns:a16="http://schemas.microsoft.com/office/drawing/2014/main" id="{C4F617C7-0D4E-4EEC-A597-A22F8443E7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B21062-41FA-4CF6-B125-4BE986355456}"/>
              </a:ext>
            </a:extLst>
          </p:cNvPr>
          <p:cNvSpPr>
            <a:spLocks noGrp="1"/>
          </p:cNvSpPr>
          <p:nvPr>
            <p:ph type="sldNum" sz="quarter" idx="12"/>
          </p:nvPr>
        </p:nvSpPr>
        <p:spPr/>
        <p:txBody>
          <a:bodyPr/>
          <a:lstStyle/>
          <a:p>
            <a:fld id="{CDDF4B8C-0086-4327-ACD8-415AFC025A26}" type="slidenum">
              <a:rPr lang="en-US" smtClean="0"/>
              <a:t>‹#›</a:t>
            </a:fld>
            <a:endParaRPr lang="en-US"/>
          </a:p>
        </p:txBody>
      </p:sp>
    </p:spTree>
    <p:extLst>
      <p:ext uri="{BB962C8B-B14F-4D97-AF65-F5344CB8AC3E}">
        <p14:creationId xmlns:p14="http://schemas.microsoft.com/office/powerpoint/2010/main" val="3639176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EC4EB-DA97-441F-A62C-9E2061F9A3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F21C51-B4F4-4286-9BDE-7BA79BFAE3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B76304-AAC1-420A-AF00-5A56A2B29F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1F1A30-3D6F-42B2-9AE1-6759DE714F7B}"/>
              </a:ext>
            </a:extLst>
          </p:cNvPr>
          <p:cNvSpPr>
            <a:spLocks noGrp="1"/>
          </p:cNvSpPr>
          <p:nvPr>
            <p:ph type="dt" sz="half" idx="10"/>
          </p:nvPr>
        </p:nvSpPr>
        <p:spPr/>
        <p:txBody>
          <a:bodyPr/>
          <a:lstStyle/>
          <a:p>
            <a:fld id="{3803BE46-3A5F-4356-8AAF-F95A987E8D95}" type="datetimeFigureOut">
              <a:rPr lang="en-US" smtClean="0"/>
              <a:t>12/9/2022</a:t>
            </a:fld>
            <a:endParaRPr lang="en-US"/>
          </a:p>
        </p:txBody>
      </p:sp>
      <p:sp>
        <p:nvSpPr>
          <p:cNvPr id="6" name="Footer Placeholder 5">
            <a:extLst>
              <a:ext uri="{FF2B5EF4-FFF2-40B4-BE49-F238E27FC236}">
                <a16:creationId xmlns:a16="http://schemas.microsoft.com/office/drawing/2014/main" id="{343EBAA7-3847-4119-BD93-678BD39142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8175E4-1C25-400F-AA09-800099751B57}"/>
              </a:ext>
            </a:extLst>
          </p:cNvPr>
          <p:cNvSpPr>
            <a:spLocks noGrp="1"/>
          </p:cNvSpPr>
          <p:nvPr>
            <p:ph type="sldNum" sz="quarter" idx="12"/>
          </p:nvPr>
        </p:nvSpPr>
        <p:spPr/>
        <p:txBody>
          <a:bodyPr/>
          <a:lstStyle/>
          <a:p>
            <a:fld id="{CDDF4B8C-0086-4327-ACD8-415AFC025A26}" type="slidenum">
              <a:rPr lang="en-US" smtClean="0"/>
              <a:t>‹#›</a:t>
            </a:fld>
            <a:endParaRPr lang="en-US"/>
          </a:p>
        </p:txBody>
      </p:sp>
    </p:spTree>
    <p:extLst>
      <p:ext uri="{BB962C8B-B14F-4D97-AF65-F5344CB8AC3E}">
        <p14:creationId xmlns:p14="http://schemas.microsoft.com/office/powerpoint/2010/main" val="27510112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DD327-41BA-44DE-ABE6-37C0130053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B780B9-4067-4234-A49B-409BFD01E1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8088C7-F6F7-46F2-BA94-00B2EE1107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5BC8BC-CAED-4C74-8445-F4483A4602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0BF1D1-7B34-4A29-8363-4A86362091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0C3012-F205-4E2D-8E9A-951CE54E99D0}"/>
              </a:ext>
            </a:extLst>
          </p:cNvPr>
          <p:cNvSpPr>
            <a:spLocks noGrp="1"/>
          </p:cNvSpPr>
          <p:nvPr>
            <p:ph type="dt" sz="half" idx="10"/>
          </p:nvPr>
        </p:nvSpPr>
        <p:spPr/>
        <p:txBody>
          <a:bodyPr/>
          <a:lstStyle/>
          <a:p>
            <a:fld id="{3803BE46-3A5F-4356-8AAF-F95A987E8D95}" type="datetimeFigureOut">
              <a:rPr lang="en-US" smtClean="0"/>
              <a:t>12/9/2022</a:t>
            </a:fld>
            <a:endParaRPr lang="en-US"/>
          </a:p>
        </p:txBody>
      </p:sp>
      <p:sp>
        <p:nvSpPr>
          <p:cNvPr id="8" name="Footer Placeholder 7">
            <a:extLst>
              <a:ext uri="{FF2B5EF4-FFF2-40B4-BE49-F238E27FC236}">
                <a16:creationId xmlns:a16="http://schemas.microsoft.com/office/drawing/2014/main" id="{86082824-532C-485F-B3F7-B8AF5FDA77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64AF4F-A1FF-4948-9A7D-77A884B6670C}"/>
              </a:ext>
            </a:extLst>
          </p:cNvPr>
          <p:cNvSpPr>
            <a:spLocks noGrp="1"/>
          </p:cNvSpPr>
          <p:nvPr>
            <p:ph type="sldNum" sz="quarter" idx="12"/>
          </p:nvPr>
        </p:nvSpPr>
        <p:spPr/>
        <p:txBody>
          <a:bodyPr/>
          <a:lstStyle/>
          <a:p>
            <a:fld id="{CDDF4B8C-0086-4327-ACD8-415AFC025A26}" type="slidenum">
              <a:rPr lang="en-US" smtClean="0"/>
              <a:t>‹#›</a:t>
            </a:fld>
            <a:endParaRPr lang="en-US"/>
          </a:p>
        </p:txBody>
      </p:sp>
    </p:spTree>
    <p:extLst>
      <p:ext uri="{BB962C8B-B14F-4D97-AF65-F5344CB8AC3E}">
        <p14:creationId xmlns:p14="http://schemas.microsoft.com/office/powerpoint/2010/main" val="24471210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87E0B-F1D5-4102-BCA3-A877DD0AD4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42FB57-EDF0-4EA1-A883-863AA73285C7}"/>
              </a:ext>
            </a:extLst>
          </p:cNvPr>
          <p:cNvSpPr>
            <a:spLocks noGrp="1"/>
          </p:cNvSpPr>
          <p:nvPr>
            <p:ph type="dt" sz="half" idx="10"/>
          </p:nvPr>
        </p:nvSpPr>
        <p:spPr/>
        <p:txBody>
          <a:bodyPr/>
          <a:lstStyle/>
          <a:p>
            <a:fld id="{3803BE46-3A5F-4356-8AAF-F95A987E8D95}" type="datetimeFigureOut">
              <a:rPr lang="en-US" smtClean="0"/>
              <a:t>12/9/2022</a:t>
            </a:fld>
            <a:endParaRPr lang="en-US"/>
          </a:p>
        </p:txBody>
      </p:sp>
      <p:sp>
        <p:nvSpPr>
          <p:cNvPr id="4" name="Footer Placeholder 3">
            <a:extLst>
              <a:ext uri="{FF2B5EF4-FFF2-40B4-BE49-F238E27FC236}">
                <a16:creationId xmlns:a16="http://schemas.microsoft.com/office/drawing/2014/main" id="{C4D4F7AD-65EA-4703-8D51-BED66FE6C4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E4F61A-93A2-44E4-BDAB-5073757A9AF6}"/>
              </a:ext>
            </a:extLst>
          </p:cNvPr>
          <p:cNvSpPr>
            <a:spLocks noGrp="1"/>
          </p:cNvSpPr>
          <p:nvPr>
            <p:ph type="sldNum" sz="quarter" idx="12"/>
          </p:nvPr>
        </p:nvSpPr>
        <p:spPr/>
        <p:txBody>
          <a:bodyPr/>
          <a:lstStyle/>
          <a:p>
            <a:fld id="{CDDF4B8C-0086-4327-ACD8-415AFC025A26}" type="slidenum">
              <a:rPr lang="en-US" smtClean="0"/>
              <a:t>‹#›</a:t>
            </a:fld>
            <a:endParaRPr lang="en-US"/>
          </a:p>
        </p:txBody>
      </p:sp>
    </p:spTree>
    <p:extLst>
      <p:ext uri="{BB962C8B-B14F-4D97-AF65-F5344CB8AC3E}">
        <p14:creationId xmlns:p14="http://schemas.microsoft.com/office/powerpoint/2010/main" val="1353220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0EB6FCB-6CC6-4975-9755-69ABB9C15097}" type="datetimeFigureOut">
              <a:rPr lang="en-US" smtClean="0"/>
              <a:t>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3329903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899DBA-0ABD-4ECE-B755-1DD8D8840DD1}"/>
              </a:ext>
            </a:extLst>
          </p:cNvPr>
          <p:cNvSpPr>
            <a:spLocks noGrp="1"/>
          </p:cNvSpPr>
          <p:nvPr>
            <p:ph type="dt" sz="half" idx="10"/>
          </p:nvPr>
        </p:nvSpPr>
        <p:spPr/>
        <p:txBody>
          <a:bodyPr/>
          <a:lstStyle/>
          <a:p>
            <a:fld id="{3803BE46-3A5F-4356-8AAF-F95A987E8D95}" type="datetimeFigureOut">
              <a:rPr lang="en-US" smtClean="0"/>
              <a:t>12/9/2022</a:t>
            </a:fld>
            <a:endParaRPr lang="en-US"/>
          </a:p>
        </p:txBody>
      </p:sp>
      <p:sp>
        <p:nvSpPr>
          <p:cNvPr id="3" name="Footer Placeholder 2">
            <a:extLst>
              <a:ext uri="{FF2B5EF4-FFF2-40B4-BE49-F238E27FC236}">
                <a16:creationId xmlns:a16="http://schemas.microsoft.com/office/drawing/2014/main" id="{D43DEAA4-9624-4C11-B21D-87DFC1B3EA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0EB223-2A7D-40C5-B04E-F10556856071}"/>
              </a:ext>
            </a:extLst>
          </p:cNvPr>
          <p:cNvSpPr>
            <a:spLocks noGrp="1"/>
          </p:cNvSpPr>
          <p:nvPr>
            <p:ph type="sldNum" sz="quarter" idx="12"/>
          </p:nvPr>
        </p:nvSpPr>
        <p:spPr/>
        <p:txBody>
          <a:bodyPr/>
          <a:lstStyle/>
          <a:p>
            <a:fld id="{CDDF4B8C-0086-4327-ACD8-415AFC025A26}" type="slidenum">
              <a:rPr lang="en-US" smtClean="0"/>
              <a:t>‹#›</a:t>
            </a:fld>
            <a:endParaRPr lang="en-US"/>
          </a:p>
        </p:txBody>
      </p:sp>
    </p:spTree>
    <p:extLst>
      <p:ext uri="{BB962C8B-B14F-4D97-AF65-F5344CB8AC3E}">
        <p14:creationId xmlns:p14="http://schemas.microsoft.com/office/powerpoint/2010/main" val="41279429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48859-75AC-4B7B-9EFD-339CEF1185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582394-EB2B-46DB-BDCB-F186CD053A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656692-9B4C-43BB-8BA2-BFA63B71EB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95E418-D8C7-4F80-BCB0-57D8D8191AD2}"/>
              </a:ext>
            </a:extLst>
          </p:cNvPr>
          <p:cNvSpPr>
            <a:spLocks noGrp="1"/>
          </p:cNvSpPr>
          <p:nvPr>
            <p:ph type="dt" sz="half" idx="10"/>
          </p:nvPr>
        </p:nvSpPr>
        <p:spPr/>
        <p:txBody>
          <a:bodyPr/>
          <a:lstStyle/>
          <a:p>
            <a:fld id="{3803BE46-3A5F-4356-8AAF-F95A987E8D95}" type="datetimeFigureOut">
              <a:rPr lang="en-US" smtClean="0"/>
              <a:t>12/9/2022</a:t>
            </a:fld>
            <a:endParaRPr lang="en-US"/>
          </a:p>
        </p:txBody>
      </p:sp>
      <p:sp>
        <p:nvSpPr>
          <p:cNvPr id="6" name="Footer Placeholder 5">
            <a:extLst>
              <a:ext uri="{FF2B5EF4-FFF2-40B4-BE49-F238E27FC236}">
                <a16:creationId xmlns:a16="http://schemas.microsoft.com/office/drawing/2014/main" id="{4CC71B9F-93BF-4F61-964D-7F81F67179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FACA04-F3F9-49AC-B884-D50EB31FC507}"/>
              </a:ext>
            </a:extLst>
          </p:cNvPr>
          <p:cNvSpPr>
            <a:spLocks noGrp="1"/>
          </p:cNvSpPr>
          <p:nvPr>
            <p:ph type="sldNum" sz="quarter" idx="12"/>
          </p:nvPr>
        </p:nvSpPr>
        <p:spPr/>
        <p:txBody>
          <a:bodyPr/>
          <a:lstStyle/>
          <a:p>
            <a:fld id="{CDDF4B8C-0086-4327-ACD8-415AFC025A26}" type="slidenum">
              <a:rPr lang="en-US" smtClean="0"/>
              <a:t>‹#›</a:t>
            </a:fld>
            <a:endParaRPr lang="en-US"/>
          </a:p>
        </p:txBody>
      </p:sp>
    </p:spTree>
    <p:extLst>
      <p:ext uri="{BB962C8B-B14F-4D97-AF65-F5344CB8AC3E}">
        <p14:creationId xmlns:p14="http://schemas.microsoft.com/office/powerpoint/2010/main" val="40668270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3C297-567A-4BF1-971A-660EA38119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7998E0-5A8B-42C4-84D1-6BAC7C2028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80F80F-1678-4EED-9AEC-16E5EC19BC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7B5E60-CFC0-4978-8C93-D37A0FF0C07A}"/>
              </a:ext>
            </a:extLst>
          </p:cNvPr>
          <p:cNvSpPr>
            <a:spLocks noGrp="1"/>
          </p:cNvSpPr>
          <p:nvPr>
            <p:ph type="dt" sz="half" idx="10"/>
          </p:nvPr>
        </p:nvSpPr>
        <p:spPr/>
        <p:txBody>
          <a:bodyPr/>
          <a:lstStyle/>
          <a:p>
            <a:fld id="{3803BE46-3A5F-4356-8AAF-F95A987E8D95}" type="datetimeFigureOut">
              <a:rPr lang="en-US" smtClean="0"/>
              <a:t>12/9/2022</a:t>
            </a:fld>
            <a:endParaRPr lang="en-US"/>
          </a:p>
        </p:txBody>
      </p:sp>
      <p:sp>
        <p:nvSpPr>
          <p:cNvPr id="6" name="Footer Placeholder 5">
            <a:extLst>
              <a:ext uri="{FF2B5EF4-FFF2-40B4-BE49-F238E27FC236}">
                <a16:creationId xmlns:a16="http://schemas.microsoft.com/office/drawing/2014/main" id="{2E73E0B4-EFC9-44EC-9483-C9D3DDE9F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8A1ED4-F6FA-45A9-9758-F7BB7EA5A577}"/>
              </a:ext>
            </a:extLst>
          </p:cNvPr>
          <p:cNvSpPr>
            <a:spLocks noGrp="1"/>
          </p:cNvSpPr>
          <p:nvPr>
            <p:ph type="sldNum" sz="quarter" idx="12"/>
          </p:nvPr>
        </p:nvSpPr>
        <p:spPr/>
        <p:txBody>
          <a:bodyPr/>
          <a:lstStyle/>
          <a:p>
            <a:fld id="{CDDF4B8C-0086-4327-ACD8-415AFC025A26}" type="slidenum">
              <a:rPr lang="en-US" smtClean="0"/>
              <a:t>‹#›</a:t>
            </a:fld>
            <a:endParaRPr lang="en-US"/>
          </a:p>
        </p:txBody>
      </p:sp>
    </p:spTree>
    <p:extLst>
      <p:ext uri="{BB962C8B-B14F-4D97-AF65-F5344CB8AC3E}">
        <p14:creationId xmlns:p14="http://schemas.microsoft.com/office/powerpoint/2010/main" val="33635877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3D972-7D26-4615-90E1-CAC68F2BF4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789E50-D154-4E45-8F05-98719CEE7A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91D1A9-DFEA-4CE6-B959-89AFCFB34B92}"/>
              </a:ext>
            </a:extLst>
          </p:cNvPr>
          <p:cNvSpPr>
            <a:spLocks noGrp="1"/>
          </p:cNvSpPr>
          <p:nvPr>
            <p:ph type="dt" sz="half" idx="10"/>
          </p:nvPr>
        </p:nvSpPr>
        <p:spPr/>
        <p:txBody>
          <a:bodyPr/>
          <a:lstStyle/>
          <a:p>
            <a:fld id="{3803BE46-3A5F-4356-8AAF-F95A987E8D95}" type="datetimeFigureOut">
              <a:rPr lang="en-US" smtClean="0"/>
              <a:t>12/9/2022</a:t>
            </a:fld>
            <a:endParaRPr lang="en-US"/>
          </a:p>
        </p:txBody>
      </p:sp>
      <p:sp>
        <p:nvSpPr>
          <p:cNvPr id="5" name="Footer Placeholder 4">
            <a:extLst>
              <a:ext uri="{FF2B5EF4-FFF2-40B4-BE49-F238E27FC236}">
                <a16:creationId xmlns:a16="http://schemas.microsoft.com/office/drawing/2014/main" id="{1AD48C7D-1817-4C5A-BD68-99E7010F9A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2FB908-8C31-47AA-A6AD-E024C1A0C3EA}"/>
              </a:ext>
            </a:extLst>
          </p:cNvPr>
          <p:cNvSpPr>
            <a:spLocks noGrp="1"/>
          </p:cNvSpPr>
          <p:nvPr>
            <p:ph type="sldNum" sz="quarter" idx="12"/>
          </p:nvPr>
        </p:nvSpPr>
        <p:spPr/>
        <p:txBody>
          <a:bodyPr/>
          <a:lstStyle/>
          <a:p>
            <a:fld id="{CDDF4B8C-0086-4327-ACD8-415AFC025A26}" type="slidenum">
              <a:rPr lang="en-US" smtClean="0"/>
              <a:t>‹#›</a:t>
            </a:fld>
            <a:endParaRPr lang="en-US"/>
          </a:p>
        </p:txBody>
      </p:sp>
    </p:spTree>
    <p:extLst>
      <p:ext uri="{BB962C8B-B14F-4D97-AF65-F5344CB8AC3E}">
        <p14:creationId xmlns:p14="http://schemas.microsoft.com/office/powerpoint/2010/main" val="28419976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6D6B1B-1453-4B06-B720-5BB6376E80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8FFC38-72A8-4E1F-87B4-A6DF804F9C4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C3CBB0-7770-4B74-B599-FCFFD1F9BA7C}"/>
              </a:ext>
            </a:extLst>
          </p:cNvPr>
          <p:cNvSpPr>
            <a:spLocks noGrp="1"/>
          </p:cNvSpPr>
          <p:nvPr>
            <p:ph type="dt" sz="half" idx="10"/>
          </p:nvPr>
        </p:nvSpPr>
        <p:spPr/>
        <p:txBody>
          <a:bodyPr/>
          <a:lstStyle/>
          <a:p>
            <a:fld id="{3803BE46-3A5F-4356-8AAF-F95A987E8D95}" type="datetimeFigureOut">
              <a:rPr lang="en-US" smtClean="0"/>
              <a:t>12/9/2022</a:t>
            </a:fld>
            <a:endParaRPr lang="en-US"/>
          </a:p>
        </p:txBody>
      </p:sp>
      <p:sp>
        <p:nvSpPr>
          <p:cNvPr id="5" name="Footer Placeholder 4">
            <a:extLst>
              <a:ext uri="{FF2B5EF4-FFF2-40B4-BE49-F238E27FC236}">
                <a16:creationId xmlns:a16="http://schemas.microsoft.com/office/drawing/2014/main" id="{5EF9E2B8-F0CC-4F37-9E5C-3BBDDDFEFF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0E6CD0-A1AA-4229-BE2C-DF1CBB83980B}"/>
              </a:ext>
            </a:extLst>
          </p:cNvPr>
          <p:cNvSpPr>
            <a:spLocks noGrp="1"/>
          </p:cNvSpPr>
          <p:nvPr>
            <p:ph type="sldNum" sz="quarter" idx="12"/>
          </p:nvPr>
        </p:nvSpPr>
        <p:spPr/>
        <p:txBody>
          <a:bodyPr/>
          <a:lstStyle/>
          <a:p>
            <a:fld id="{CDDF4B8C-0086-4327-ACD8-415AFC025A26}" type="slidenum">
              <a:rPr lang="en-US" smtClean="0"/>
              <a:t>‹#›</a:t>
            </a:fld>
            <a:endParaRPr lang="en-US"/>
          </a:p>
        </p:txBody>
      </p:sp>
    </p:spTree>
    <p:extLst>
      <p:ext uri="{BB962C8B-B14F-4D97-AF65-F5344CB8AC3E}">
        <p14:creationId xmlns:p14="http://schemas.microsoft.com/office/powerpoint/2010/main" val="18590085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B689A-72E5-4EDC-B5F0-3CD6C02779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7FAF99-2F13-4B73-9DC2-54A9FD0409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BB8AEE-8CDD-4735-8FC2-F33A390DA894}"/>
              </a:ext>
            </a:extLst>
          </p:cNvPr>
          <p:cNvSpPr>
            <a:spLocks noGrp="1"/>
          </p:cNvSpPr>
          <p:nvPr>
            <p:ph type="dt" sz="half" idx="10"/>
          </p:nvPr>
        </p:nvSpPr>
        <p:spPr/>
        <p:txBody>
          <a:bodyPr/>
          <a:lstStyle/>
          <a:p>
            <a:fld id="{9831C422-451C-4078-B757-96FEB7CC99A2}" type="datetime1">
              <a:rPr lang="en-US" smtClean="0"/>
              <a:t>12/9/2022</a:t>
            </a:fld>
            <a:endParaRPr lang="en-US"/>
          </a:p>
        </p:txBody>
      </p:sp>
      <p:sp>
        <p:nvSpPr>
          <p:cNvPr id="5" name="Footer Placeholder 4">
            <a:extLst>
              <a:ext uri="{FF2B5EF4-FFF2-40B4-BE49-F238E27FC236}">
                <a16:creationId xmlns:a16="http://schemas.microsoft.com/office/drawing/2014/main" id="{E0C43F2A-4715-4C22-BA42-B9A3315E5B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D23BC9-3345-4E77-A4B7-774684D4A8F5}"/>
              </a:ext>
            </a:extLst>
          </p:cNvPr>
          <p:cNvSpPr>
            <a:spLocks noGrp="1"/>
          </p:cNvSpPr>
          <p:nvPr>
            <p:ph type="sldNum" sz="quarter" idx="12"/>
          </p:nvPr>
        </p:nvSpPr>
        <p:spPr/>
        <p:txBody>
          <a:bodyPr/>
          <a:lstStyle/>
          <a:p>
            <a:fld id="{AB2B56D7-F54F-49DA-9886-EE0EC1D68A71}" type="slidenum">
              <a:rPr lang="en-US" smtClean="0"/>
              <a:t>‹#›</a:t>
            </a:fld>
            <a:endParaRPr lang="en-US"/>
          </a:p>
        </p:txBody>
      </p:sp>
    </p:spTree>
    <p:extLst>
      <p:ext uri="{BB962C8B-B14F-4D97-AF65-F5344CB8AC3E}">
        <p14:creationId xmlns:p14="http://schemas.microsoft.com/office/powerpoint/2010/main" val="11022268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3D964-F65C-446A-8B4E-136BAF6F02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BBB8EC-0B99-43FF-9A01-E5FD9D0A8D6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FCC8DC-0AB9-43FA-A897-E1E25C8574CB}"/>
              </a:ext>
            </a:extLst>
          </p:cNvPr>
          <p:cNvSpPr>
            <a:spLocks noGrp="1"/>
          </p:cNvSpPr>
          <p:nvPr>
            <p:ph type="dt" sz="half" idx="10"/>
          </p:nvPr>
        </p:nvSpPr>
        <p:spPr/>
        <p:txBody>
          <a:bodyPr/>
          <a:lstStyle/>
          <a:p>
            <a:fld id="{3E03C9FC-A542-4458-B544-0C13449DFA62}" type="datetime1">
              <a:rPr lang="en-US" smtClean="0"/>
              <a:t>12/9/2022</a:t>
            </a:fld>
            <a:endParaRPr lang="en-US"/>
          </a:p>
        </p:txBody>
      </p:sp>
      <p:sp>
        <p:nvSpPr>
          <p:cNvPr id="5" name="Footer Placeholder 4">
            <a:extLst>
              <a:ext uri="{FF2B5EF4-FFF2-40B4-BE49-F238E27FC236}">
                <a16:creationId xmlns:a16="http://schemas.microsoft.com/office/drawing/2014/main" id="{8F6E3381-8E27-4C97-9701-525CEECBB9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3B6D81-F145-4961-A5DA-DA59D9B9C000}"/>
              </a:ext>
            </a:extLst>
          </p:cNvPr>
          <p:cNvSpPr>
            <a:spLocks noGrp="1"/>
          </p:cNvSpPr>
          <p:nvPr>
            <p:ph type="sldNum" sz="quarter" idx="12"/>
          </p:nvPr>
        </p:nvSpPr>
        <p:spPr/>
        <p:txBody>
          <a:bodyPr/>
          <a:lstStyle/>
          <a:p>
            <a:fld id="{AB2B56D7-F54F-49DA-9886-EE0EC1D68A71}" type="slidenum">
              <a:rPr lang="en-US" smtClean="0"/>
              <a:t>‹#›</a:t>
            </a:fld>
            <a:endParaRPr lang="en-US"/>
          </a:p>
        </p:txBody>
      </p:sp>
    </p:spTree>
    <p:extLst>
      <p:ext uri="{BB962C8B-B14F-4D97-AF65-F5344CB8AC3E}">
        <p14:creationId xmlns:p14="http://schemas.microsoft.com/office/powerpoint/2010/main" val="31889110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BE178-9E79-418F-81D7-A622F89768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9302A3-055E-4A25-8678-24C665FDA9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FA0BBC9-0667-44A7-BEBD-1A8FBFEC1659}"/>
              </a:ext>
            </a:extLst>
          </p:cNvPr>
          <p:cNvSpPr>
            <a:spLocks noGrp="1"/>
          </p:cNvSpPr>
          <p:nvPr>
            <p:ph type="dt" sz="half" idx="10"/>
          </p:nvPr>
        </p:nvSpPr>
        <p:spPr/>
        <p:txBody>
          <a:bodyPr/>
          <a:lstStyle/>
          <a:p>
            <a:fld id="{8704E41E-14E4-486C-9A03-F8BFFFFE1D9A}" type="datetime1">
              <a:rPr lang="en-US" smtClean="0"/>
              <a:t>12/9/2022</a:t>
            </a:fld>
            <a:endParaRPr lang="en-US"/>
          </a:p>
        </p:txBody>
      </p:sp>
      <p:sp>
        <p:nvSpPr>
          <p:cNvPr id="5" name="Footer Placeholder 4">
            <a:extLst>
              <a:ext uri="{FF2B5EF4-FFF2-40B4-BE49-F238E27FC236}">
                <a16:creationId xmlns:a16="http://schemas.microsoft.com/office/drawing/2014/main" id="{DF9F1851-2EF5-48F6-9FF3-A55A7B09A5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64A02F-B304-4995-9DFF-FAA5102EB999}"/>
              </a:ext>
            </a:extLst>
          </p:cNvPr>
          <p:cNvSpPr>
            <a:spLocks noGrp="1"/>
          </p:cNvSpPr>
          <p:nvPr>
            <p:ph type="sldNum" sz="quarter" idx="12"/>
          </p:nvPr>
        </p:nvSpPr>
        <p:spPr/>
        <p:txBody>
          <a:bodyPr/>
          <a:lstStyle/>
          <a:p>
            <a:fld id="{AB2B56D7-F54F-49DA-9886-EE0EC1D68A71}" type="slidenum">
              <a:rPr lang="en-US" smtClean="0"/>
              <a:t>‹#›</a:t>
            </a:fld>
            <a:endParaRPr lang="en-US"/>
          </a:p>
        </p:txBody>
      </p:sp>
    </p:spTree>
    <p:extLst>
      <p:ext uri="{BB962C8B-B14F-4D97-AF65-F5344CB8AC3E}">
        <p14:creationId xmlns:p14="http://schemas.microsoft.com/office/powerpoint/2010/main" val="11877898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5443A-B596-4B60-B89A-DFB88D80ED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7D47FA-E8C2-4192-A1A9-ACE7DEF2E1F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723603-656D-49CE-8EA7-836B3F41073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765638-F0BB-44D0-853C-97033137DFA9}"/>
              </a:ext>
            </a:extLst>
          </p:cNvPr>
          <p:cNvSpPr>
            <a:spLocks noGrp="1"/>
          </p:cNvSpPr>
          <p:nvPr>
            <p:ph type="dt" sz="half" idx="10"/>
          </p:nvPr>
        </p:nvSpPr>
        <p:spPr/>
        <p:txBody>
          <a:bodyPr/>
          <a:lstStyle/>
          <a:p>
            <a:fld id="{5649AEDC-B2AD-448C-9E8F-0924661A9306}" type="datetime1">
              <a:rPr lang="en-US" smtClean="0"/>
              <a:t>12/9/2022</a:t>
            </a:fld>
            <a:endParaRPr lang="en-US"/>
          </a:p>
        </p:txBody>
      </p:sp>
      <p:sp>
        <p:nvSpPr>
          <p:cNvPr id="6" name="Footer Placeholder 5">
            <a:extLst>
              <a:ext uri="{FF2B5EF4-FFF2-40B4-BE49-F238E27FC236}">
                <a16:creationId xmlns:a16="http://schemas.microsoft.com/office/drawing/2014/main" id="{77B5E360-78DF-48C8-83AF-BBDDF9C2E6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51295F-E176-4E47-85F1-036EB18A24CC}"/>
              </a:ext>
            </a:extLst>
          </p:cNvPr>
          <p:cNvSpPr>
            <a:spLocks noGrp="1"/>
          </p:cNvSpPr>
          <p:nvPr>
            <p:ph type="sldNum" sz="quarter" idx="12"/>
          </p:nvPr>
        </p:nvSpPr>
        <p:spPr/>
        <p:txBody>
          <a:bodyPr/>
          <a:lstStyle/>
          <a:p>
            <a:fld id="{AB2B56D7-F54F-49DA-9886-EE0EC1D68A71}" type="slidenum">
              <a:rPr lang="en-US" smtClean="0"/>
              <a:t>‹#›</a:t>
            </a:fld>
            <a:endParaRPr lang="en-US"/>
          </a:p>
        </p:txBody>
      </p:sp>
    </p:spTree>
    <p:extLst>
      <p:ext uri="{BB962C8B-B14F-4D97-AF65-F5344CB8AC3E}">
        <p14:creationId xmlns:p14="http://schemas.microsoft.com/office/powerpoint/2010/main" val="16403736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EEFEF-4561-4AAC-A4E2-E9BD4F8C81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218D07-C9E4-4899-A3BE-0EE238365C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170B152-F365-44E2-B79D-F52B45FF810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FD2451-B17B-4D99-AC0C-FA92D0B009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94377EA-8BF4-4AEB-9A9C-9979B0BFC57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7A63FB-AFCF-4D8E-9921-5CF58C6177D0}"/>
              </a:ext>
            </a:extLst>
          </p:cNvPr>
          <p:cNvSpPr>
            <a:spLocks noGrp="1"/>
          </p:cNvSpPr>
          <p:nvPr>
            <p:ph type="dt" sz="half" idx="10"/>
          </p:nvPr>
        </p:nvSpPr>
        <p:spPr/>
        <p:txBody>
          <a:bodyPr/>
          <a:lstStyle/>
          <a:p>
            <a:fld id="{DB1F2DEF-6BBE-438B-9CDA-C694CAED21CA}" type="datetime1">
              <a:rPr lang="en-US" smtClean="0"/>
              <a:t>12/9/2022</a:t>
            </a:fld>
            <a:endParaRPr lang="en-US"/>
          </a:p>
        </p:txBody>
      </p:sp>
      <p:sp>
        <p:nvSpPr>
          <p:cNvPr id="8" name="Footer Placeholder 7">
            <a:extLst>
              <a:ext uri="{FF2B5EF4-FFF2-40B4-BE49-F238E27FC236}">
                <a16:creationId xmlns:a16="http://schemas.microsoft.com/office/drawing/2014/main" id="{964CB08E-8A02-4889-8BFC-82002175B5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CE4C6F-878C-4B96-825E-68A50E03943E}"/>
              </a:ext>
            </a:extLst>
          </p:cNvPr>
          <p:cNvSpPr>
            <a:spLocks noGrp="1"/>
          </p:cNvSpPr>
          <p:nvPr>
            <p:ph type="sldNum" sz="quarter" idx="12"/>
          </p:nvPr>
        </p:nvSpPr>
        <p:spPr/>
        <p:txBody>
          <a:bodyPr/>
          <a:lstStyle/>
          <a:p>
            <a:fld id="{AB2B56D7-F54F-49DA-9886-EE0EC1D68A71}" type="slidenum">
              <a:rPr lang="en-US" smtClean="0"/>
              <a:t>‹#›</a:t>
            </a:fld>
            <a:endParaRPr lang="en-US"/>
          </a:p>
        </p:txBody>
      </p:sp>
    </p:spTree>
    <p:extLst>
      <p:ext uri="{BB962C8B-B14F-4D97-AF65-F5344CB8AC3E}">
        <p14:creationId xmlns:p14="http://schemas.microsoft.com/office/powerpoint/2010/main" val="531489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0EB6FCB-6CC6-4975-9755-69ABB9C15097}" type="datetimeFigureOut">
              <a:rPr lang="en-US" smtClean="0"/>
              <a:t>12/9/2022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37352596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4B70D-87B6-4487-950F-64C03014C6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670773-344B-4410-B745-BC23DE9ABC42}"/>
              </a:ext>
            </a:extLst>
          </p:cNvPr>
          <p:cNvSpPr>
            <a:spLocks noGrp="1"/>
          </p:cNvSpPr>
          <p:nvPr>
            <p:ph type="dt" sz="half" idx="10"/>
          </p:nvPr>
        </p:nvSpPr>
        <p:spPr/>
        <p:txBody>
          <a:bodyPr/>
          <a:lstStyle/>
          <a:p>
            <a:fld id="{A283B300-4981-4565-9129-5B86C3833063}" type="datetime1">
              <a:rPr lang="en-US" smtClean="0"/>
              <a:t>12/9/2022</a:t>
            </a:fld>
            <a:endParaRPr lang="en-US"/>
          </a:p>
        </p:txBody>
      </p:sp>
      <p:sp>
        <p:nvSpPr>
          <p:cNvPr id="4" name="Footer Placeholder 3">
            <a:extLst>
              <a:ext uri="{FF2B5EF4-FFF2-40B4-BE49-F238E27FC236}">
                <a16:creationId xmlns:a16="http://schemas.microsoft.com/office/drawing/2014/main" id="{1561C2B8-F3DF-454F-A7FA-E9C7249FFC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D391DC-2408-4370-8655-CAD49ECFE3CB}"/>
              </a:ext>
            </a:extLst>
          </p:cNvPr>
          <p:cNvSpPr>
            <a:spLocks noGrp="1"/>
          </p:cNvSpPr>
          <p:nvPr>
            <p:ph type="sldNum" sz="quarter" idx="12"/>
          </p:nvPr>
        </p:nvSpPr>
        <p:spPr/>
        <p:txBody>
          <a:bodyPr/>
          <a:lstStyle/>
          <a:p>
            <a:fld id="{AB2B56D7-F54F-49DA-9886-EE0EC1D68A71}" type="slidenum">
              <a:rPr lang="en-US" smtClean="0"/>
              <a:t>‹#›</a:t>
            </a:fld>
            <a:endParaRPr lang="en-US"/>
          </a:p>
        </p:txBody>
      </p:sp>
    </p:spTree>
    <p:extLst>
      <p:ext uri="{BB962C8B-B14F-4D97-AF65-F5344CB8AC3E}">
        <p14:creationId xmlns:p14="http://schemas.microsoft.com/office/powerpoint/2010/main" val="27687329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35C1A5-D8B0-4794-9E72-2A798C15E575}"/>
              </a:ext>
            </a:extLst>
          </p:cNvPr>
          <p:cNvSpPr>
            <a:spLocks noGrp="1"/>
          </p:cNvSpPr>
          <p:nvPr>
            <p:ph type="dt" sz="half" idx="10"/>
          </p:nvPr>
        </p:nvSpPr>
        <p:spPr/>
        <p:txBody>
          <a:bodyPr/>
          <a:lstStyle/>
          <a:p>
            <a:fld id="{A51E2C4E-E999-48E5-9D68-2DE420BAC29A}" type="datetime1">
              <a:rPr lang="en-US" smtClean="0"/>
              <a:t>12/9/2022</a:t>
            </a:fld>
            <a:endParaRPr lang="en-US"/>
          </a:p>
        </p:txBody>
      </p:sp>
      <p:sp>
        <p:nvSpPr>
          <p:cNvPr id="3" name="Footer Placeholder 2">
            <a:extLst>
              <a:ext uri="{FF2B5EF4-FFF2-40B4-BE49-F238E27FC236}">
                <a16:creationId xmlns:a16="http://schemas.microsoft.com/office/drawing/2014/main" id="{88935133-F5D0-4E5E-845E-724280EA7F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28A4B2-E703-4EB6-839F-4C9FA0E21BD9}"/>
              </a:ext>
            </a:extLst>
          </p:cNvPr>
          <p:cNvSpPr>
            <a:spLocks noGrp="1"/>
          </p:cNvSpPr>
          <p:nvPr>
            <p:ph type="sldNum" sz="quarter" idx="12"/>
          </p:nvPr>
        </p:nvSpPr>
        <p:spPr/>
        <p:txBody>
          <a:bodyPr/>
          <a:lstStyle/>
          <a:p>
            <a:fld id="{AB2B56D7-F54F-49DA-9886-EE0EC1D68A71}" type="slidenum">
              <a:rPr lang="en-US" smtClean="0"/>
              <a:t>‹#›</a:t>
            </a:fld>
            <a:endParaRPr lang="en-US"/>
          </a:p>
        </p:txBody>
      </p:sp>
    </p:spTree>
    <p:extLst>
      <p:ext uri="{BB962C8B-B14F-4D97-AF65-F5344CB8AC3E}">
        <p14:creationId xmlns:p14="http://schemas.microsoft.com/office/powerpoint/2010/main" val="31602451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8D06A-88B8-4610-9092-185861C25D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5F844A-D32C-4DF1-8DB2-8FD98EF52D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9AF9A4-E800-4308-B28E-4234FD762F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0949920-B51F-43EA-A4BB-CF8C3D12D1CE}"/>
              </a:ext>
            </a:extLst>
          </p:cNvPr>
          <p:cNvSpPr>
            <a:spLocks noGrp="1"/>
          </p:cNvSpPr>
          <p:nvPr>
            <p:ph type="dt" sz="half" idx="10"/>
          </p:nvPr>
        </p:nvSpPr>
        <p:spPr/>
        <p:txBody>
          <a:bodyPr/>
          <a:lstStyle/>
          <a:p>
            <a:fld id="{C66017C9-E38B-447F-8834-6A6ECE3F54B4}" type="datetime1">
              <a:rPr lang="en-US" smtClean="0"/>
              <a:t>12/9/2022</a:t>
            </a:fld>
            <a:endParaRPr lang="en-US"/>
          </a:p>
        </p:txBody>
      </p:sp>
      <p:sp>
        <p:nvSpPr>
          <p:cNvPr id="6" name="Footer Placeholder 5">
            <a:extLst>
              <a:ext uri="{FF2B5EF4-FFF2-40B4-BE49-F238E27FC236}">
                <a16:creationId xmlns:a16="http://schemas.microsoft.com/office/drawing/2014/main" id="{42456292-47D7-4669-9F8C-3A387878D7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17D908-B80A-4A01-9CC1-99E1032D00EA}"/>
              </a:ext>
            </a:extLst>
          </p:cNvPr>
          <p:cNvSpPr>
            <a:spLocks noGrp="1"/>
          </p:cNvSpPr>
          <p:nvPr>
            <p:ph type="sldNum" sz="quarter" idx="12"/>
          </p:nvPr>
        </p:nvSpPr>
        <p:spPr/>
        <p:txBody>
          <a:bodyPr/>
          <a:lstStyle/>
          <a:p>
            <a:fld id="{AB2B56D7-F54F-49DA-9886-EE0EC1D68A71}" type="slidenum">
              <a:rPr lang="en-US" smtClean="0"/>
              <a:t>‹#›</a:t>
            </a:fld>
            <a:endParaRPr lang="en-US"/>
          </a:p>
        </p:txBody>
      </p:sp>
    </p:spTree>
    <p:extLst>
      <p:ext uri="{BB962C8B-B14F-4D97-AF65-F5344CB8AC3E}">
        <p14:creationId xmlns:p14="http://schemas.microsoft.com/office/powerpoint/2010/main" val="17216046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71E50-0DE4-4C4E-88F0-A3E02B84D6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ADD7D2-942F-4DE1-B0B0-DEFA77B0FE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8C74DB-DBFD-4E45-A2D9-BEF55742AB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3F74680-3E77-4B59-85E1-BE2AFD2A733B}"/>
              </a:ext>
            </a:extLst>
          </p:cNvPr>
          <p:cNvSpPr>
            <a:spLocks noGrp="1"/>
          </p:cNvSpPr>
          <p:nvPr>
            <p:ph type="dt" sz="half" idx="10"/>
          </p:nvPr>
        </p:nvSpPr>
        <p:spPr/>
        <p:txBody>
          <a:bodyPr/>
          <a:lstStyle/>
          <a:p>
            <a:fld id="{9BFFA0BB-7D9F-4421-A93A-F5D731441137}" type="datetime1">
              <a:rPr lang="en-US" smtClean="0"/>
              <a:t>12/9/2022</a:t>
            </a:fld>
            <a:endParaRPr lang="en-US"/>
          </a:p>
        </p:txBody>
      </p:sp>
      <p:sp>
        <p:nvSpPr>
          <p:cNvPr id="6" name="Footer Placeholder 5">
            <a:extLst>
              <a:ext uri="{FF2B5EF4-FFF2-40B4-BE49-F238E27FC236}">
                <a16:creationId xmlns:a16="http://schemas.microsoft.com/office/drawing/2014/main" id="{4F3F05A4-7D08-425F-AFF8-B397F2DF37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DE0B43-380E-4C83-B2C0-8708BCD5B498}"/>
              </a:ext>
            </a:extLst>
          </p:cNvPr>
          <p:cNvSpPr>
            <a:spLocks noGrp="1"/>
          </p:cNvSpPr>
          <p:nvPr>
            <p:ph type="sldNum" sz="quarter" idx="12"/>
          </p:nvPr>
        </p:nvSpPr>
        <p:spPr/>
        <p:txBody>
          <a:bodyPr/>
          <a:lstStyle/>
          <a:p>
            <a:fld id="{AB2B56D7-F54F-49DA-9886-EE0EC1D68A71}" type="slidenum">
              <a:rPr lang="en-US" smtClean="0"/>
              <a:t>‹#›</a:t>
            </a:fld>
            <a:endParaRPr lang="en-US"/>
          </a:p>
        </p:txBody>
      </p:sp>
    </p:spTree>
    <p:extLst>
      <p:ext uri="{BB962C8B-B14F-4D97-AF65-F5344CB8AC3E}">
        <p14:creationId xmlns:p14="http://schemas.microsoft.com/office/powerpoint/2010/main" val="42104594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F9E2B-544B-4EA7-B38F-377A196D93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74B80B-449E-4049-B335-9E1E0D4E0AC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5FA952-F8E2-4768-93D1-63718268269A}"/>
              </a:ext>
            </a:extLst>
          </p:cNvPr>
          <p:cNvSpPr>
            <a:spLocks noGrp="1"/>
          </p:cNvSpPr>
          <p:nvPr>
            <p:ph type="dt" sz="half" idx="10"/>
          </p:nvPr>
        </p:nvSpPr>
        <p:spPr/>
        <p:txBody>
          <a:bodyPr/>
          <a:lstStyle/>
          <a:p>
            <a:fld id="{FB7429FF-D3DF-4A7D-BED8-75BB596B42C0}" type="datetime1">
              <a:rPr lang="en-US" smtClean="0"/>
              <a:t>12/9/2022</a:t>
            </a:fld>
            <a:endParaRPr lang="en-US"/>
          </a:p>
        </p:txBody>
      </p:sp>
      <p:sp>
        <p:nvSpPr>
          <p:cNvPr id="5" name="Footer Placeholder 4">
            <a:extLst>
              <a:ext uri="{FF2B5EF4-FFF2-40B4-BE49-F238E27FC236}">
                <a16:creationId xmlns:a16="http://schemas.microsoft.com/office/drawing/2014/main" id="{A06473C3-94CD-4C05-AEF8-E53FC84D5F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5CB295-2824-4851-82DD-E0D59F44B47B}"/>
              </a:ext>
            </a:extLst>
          </p:cNvPr>
          <p:cNvSpPr>
            <a:spLocks noGrp="1"/>
          </p:cNvSpPr>
          <p:nvPr>
            <p:ph type="sldNum" sz="quarter" idx="12"/>
          </p:nvPr>
        </p:nvSpPr>
        <p:spPr/>
        <p:txBody>
          <a:bodyPr/>
          <a:lstStyle/>
          <a:p>
            <a:fld id="{AB2B56D7-F54F-49DA-9886-EE0EC1D68A71}" type="slidenum">
              <a:rPr lang="en-US" smtClean="0"/>
              <a:t>‹#›</a:t>
            </a:fld>
            <a:endParaRPr lang="en-US"/>
          </a:p>
        </p:txBody>
      </p:sp>
    </p:spTree>
    <p:extLst>
      <p:ext uri="{BB962C8B-B14F-4D97-AF65-F5344CB8AC3E}">
        <p14:creationId xmlns:p14="http://schemas.microsoft.com/office/powerpoint/2010/main" val="4967738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53FAFD-B53E-45EE-AF4A-DB39121384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6D91BE-F9FE-449A-A5B6-E5A46D30DBB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176F2E-D6BA-4F08-8696-80C6D1270FF7}"/>
              </a:ext>
            </a:extLst>
          </p:cNvPr>
          <p:cNvSpPr>
            <a:spLocks noGrp="1"/>
          </p:cNvSpPr>
          <p:nvPr>
            <p:ph type="dt" sz="half" idx="10"/>
          </p:nvPr>
        </p:nvSpPr>
        <p:spPr/>
        <p:txBody>
          <a:bodyPr/>
          <a:lstStyle/>
          <a:p>
            <a:fld id="{DCC6A9A0-FDCB-4BB8-9754-5BADA1C46C86}" type="datetime1">
              <a:rPr lang="en-US" smtClean="0"/>
              <a:t>12/9/2022</a:t>
            </a:fld>
            <a:endParaRPr lang="en-US"/>
          </a:p>
        </p:txBody>
      </p:sp>
      <p:sp>
        <p:nvSpPr>
          <p:cNvPr id="5" name="Footer Placeholder 4">
            <a:extLst>
              <a:ext uri="{FF2B5EF4-FFF2-40B4-BE49-F238E27FC236}">
                <a16:creationId xmlns:a16="http://schemas.microsoft.com/office/drawing/2014/main" id="{39047F90-6DDD-480F-9023-71871981FF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0D0F4B-2681-4CA3-BD8B-54615F3C833F}"/>
              </a:ext>
            </a:extLst>
          </p:cNvPr>
          <p:cNvSpPr>
            <a:spLocks noGrp="1"/>
          </p:cNvSpPr>
          <p:nvPr>
            <p:ph type="sldNum" sz="quarter" idx="12"/>
          </p:nvPr>
        </p:nvSpPr>
        <p:spPr/>
        <p:txBody>
          <a:bodyPr/>
          <a:lstStyle/>
          <a:p>
            <a:fld id="{AB2B56D7-F54F-49DA-9886-EE0EC1D68A71}" type="slidenum">
              <a:rPr lang="en-US" smtClean="0"/>
              <a:t>‹#›</a:t>
            </a:fld>
            <a:endParaRPr lang="en-US"/>
          </a:p>
        </p:txBody>
      </p:sp>
    </p:spTree>
    <p:extLst>
      <p:ext uri="{BB962C8B-B14F-4D97-AF65-F5344CB8AC3E}">
        <p14:creationId xmlns:p14="http://schemas.microsoft.com/office/powerpoint/2010/main" val="30257028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06BFFBD-EF7A-478F-9373-B8DB1A551D34}"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2AD4A3-EE88-434F-B148-2A5690B3B083}" type="slidenum">
              <a:rPr lang="en-US" smtClean="0"/>
              <a:t>‹#›</a:t>
            </a:fld>
            <a:endParaRPr lang="en-US"/>
          </a:p>
        </p:txBody>
      </p:sp>
    </p:spTree>
    <p:extLst>
      <p:ext uri="{BB962C8B-B14F-4D97-AF65-F5344CB8AC3E}">
        <p14:creationId xmlns:p14="http://schemas.microsoft.com/office/powerpoint/2010/main" val="22180837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6BFFBD-EF7A-478F-9373-B8DB1A551D34}"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2AD4A3-EE88-434F-B148-2A5690B3B083}" type="slidenum">
              <a:rPr lang="en-US" smtClean="0"/>
              <a:t>‹#›</a:t>
            </a:fld>
            <a:endParaRPr lang="en-US"/>
          </a:p>
        </p:txBody>
      </p:sp>
    </p:spTree>
    <p:extLst>
      <p:ext uri="{BB962C8B-B14F-4D97-AF65-F5344CB8AC3E}">
        <p14:creationId xmlns:p14="http://schemas.microsoft.com/office/powerpoint/2010/main" val="31108644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06BFFBD-EF7A-478F-9373-B8DB1A551D34}"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2AD4A3-EE88-434F-B148-2A5690B3B083}" type="slidenum">
              <a:rPr lang="en-US" smtClean="0"/>
              <a:t>‹#›</a:t>
            </a:fld>
            <a:endParaRPr lang="en-US"/>
          </a:p>
        </p:txBody>
      </p:sp>
    </p:spTree>
    <p:extLst>
      <p:ext uri="{BB962C8B-B14F-4D97-AF65-F5344CB8AC3E}">
        <p14:creationId xmlns:p14="http://schemas.microsoft.com/office/powerpoint/2010/main" val="19779768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6BFFBD-EF7A-478F-9373-B8DB1A551D34}" type="datetimeFigureOut">
              <a:rPr lang="en-US" smtClean="0"/>
              <a:t>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2AD4A3-EE88-434F-B148-2A5690B3B083}" type="slidenum">
              <a:rPr lang="en-US" smtClean="0"/>
              <a:t>‹#›</a:t>
            </a:fld>
            <a:endParaRPr lang="en-US"/>
          </a:p>
        </p:txBody>
      </p:sp>
    </p:spTree>
    <p:extLst>
      <p:ext uri="{BB962C8B-B14F-4D97-AF65-F5344CB8AC3E}">
        <p14:creationId xmlns:p14="http://schemas.microsoft.com/office/powerpoint/2010/main" val="1742043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0EB6FCB-6CC6-4975-9755-69ABB9C15097}" type="datetimeFigureOut">
              <a:rPr lang="en-US" smtClean="0"/>
              <a:t>12/9/2022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34065948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6BFFBD-EF7A-478F-9373-B8DB1A551D34}" type="datetimeFigureOut">
              <a:rPr lang="en-US" smtClean="0"/>
              <a:t>12/9/2022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2AD4A3-EE88-434F-B148-2A5690B3B083}" type="slidenum">
              <a:rPr lang="en-US" smtClean="0"/>
              <a:t>‹#›</a:t>
            </a:fld>
            <a:endParaRPr lang="en-US"/>
          </a:p>
        </p:txBody>
      </p:sp>
    </p:spTree>
    <p:extLst>
      <p:ext uri="{BB962C8B-B14F-4D97-AF65-F5344CB8AC3E}">
        <p14:creationId xmlns:p14="http://schemas.microsoft.com/office/powerpoint/2010/main" val="23516338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6BFFBD-EF7A-478F-9373-B8DB1A551D34}" type="datetimeFigureOut">
              <a:rPr lang="en-US" smtClean="0"/>
              <a:t>12/9/2022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2AD4A3-EE88-434F-B148-2A5690B3B083}" type="slidenum">
              <a:rPr lang="en-US" smtClean="0"/>
              <a:t>‹#›</a:t>
            </a:fld>
            <a:endParaRPr lang="en-US"/>
          </a:p>
        </p:txBody>
      </p:sp>
    </p:spTree>
    <p:extLst>
      <p:ext uri="{BB962C8B-B14F-4D97-AF65-F5344CB8AC3E}">
        <p14:creationId xmlns:p14="http://schemas.microsoft.com/office/powerpoint/2010/main" val="14704443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6BFFBD-EF7A-478F-9373-B8DB1A551D34}" type="datetimeFigureOut">
              <a:rPr lang="en-US" smtClean="0"/>
              <a:t>12/9/2022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2AD4A3-EE88-434F-B148-2A5690B3B083}" type="slidenum">
              <a:rPr lang="en-US" smtClean="0"/>
              <a:t>‹#›</a:t>
            </a:fld>
            <a:endParaRPr lang="en-US"/>
          </a:p>
        </p:txBody>
      </p:sp>
    </p:spTree>
    <p:extLst>
      <p:ext uri="{BB962C8B-B14F-4D97-AF65-F5344CB8AC3E}">
        <p14:creationId xmlns:p14="http://schemas.microsoft.com/office/powerpoint/2010/main" val="38071503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06BFFBD-EF7A-478F-9373-B8DB1A551D34}" type="datetimeFigureOut">
              <a:rPr lang="en-US" smtClean="0"/>
              <a:t>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2AD4A3-EE88-434F-B148-2A5690B3B083}" type="slidenum">
              <a:rPr lang="en-US" smtClean="0"/>
              <a:t>‹#›</a:t>
            </a:fld>
            <a:endParaRPr lang="en-US"/>
          </a:p>
        </p:txBody>
      </p:sp>
    </p:spTree>
    <p:extLst>
      <p:ext uri="{BB962C8B-B14F-4D97-AF65-F5344CB8AC3E}">
        <p14:creationId xmlns:p14="http://schemas.microsoft.com/office/powerpoint/2010/main" val="31141293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06BFFBD-EF7A-478F-9373-B8DB1A551D34}" type="datetimeFigureOut">
              <a:rPr lang="en-US" smtClean="0"/>
              <a:t>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2AD4A3-EE88-434F-B148-2A5690B3B083}" type="slidenum">
              <a:rPr lang="en-US" smtClean="0"/>
              <a:t>‹#›</a:t>
            </a:fld>
            <a:endParaRPr lang="en-US"/>
          </a:p>
        </p:txBody>
      </p:sp>
    </p:spTree>
    <p:extLst>
      <p:ext uri="{BB962C8B-B14F-4D97-AF65-F5344CB8AC3E}">
        <p14:creationId xmlns:p14="http://schemas.microsoft.com/office/powerpoint/2010/main" val="13569110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6BFFBD-EF7A-478F-9373-B8DB1A551D34}"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2AD4A3-EE88-434F-B148-2A5690B3B083}" type="slidenum">
              <a:rPr lang="en-US" smtClean="0"/>
              <a:t>‹#›</a:t>
            </a:fld>
            <a:endParaRPr lang="en-US"/>
          </a:p>
        </p:txBody>
      </p:sp>
    </p:spTree>
    <p:extLst>
      <p:ext uri="{BB962C8B-B14F-4D97-AF65-F5344CB8AC3E}">
        <p14:creationId xmlns:p14="http://schemas.microsoft.com/office/powerpoint/2010/main" val="10397280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6BFFBD-EF7A-478F-9373-B8DB1A551D34}"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2AD4A3-EE88-434F-B148-2A5690B3B083}" type="slidenum">
              <a:rPr lang="en-US" smtClean="0"/>
              <a:t>‹#›</a:t>
            </a:fld>
            <a:endParaRPr lang="en-US"/>
          </a:p>
        </p:txBody>
      </p:sp>
    </p:spTree>
    <p:extLst>
      <p:ext uri="{BB962C8B-B14F-4D97-AF65-F5344CB8AC3E}">
        <p14:creationId xmlns:p14="http://schemas.microsoft.com/office/powerpoint/2010/main" val="24935541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102BAB4-8B8D-41DD-85C7-81A0CA962007}"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a:p>
        </p:txBody>
      </p:sp>
    </p:spTree>
    <p:extLst>
      <p:ext uri="{BB962C8B-B14F-4D97-AF65-F5344CB8AC3E}">
        <p14:creationId xmlns:p14="http://schemas.microsoft.com/office/powerpoint/2010/main" val="3033999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02BAB4-8B8D-41DD-85C7-81A0CA962007}"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a:p>
        </p:txBody>
      </p:sp>
    </p:spTree>
    <p:extLst>
      <p:ext uri="{BB962C8B-B14F-4D97-AF65-F5344CB8AC3E}">
        <p14:creationId xmlns:p14="http://schemas.microsoft.com/office/powerpoint/2010/main" val="13391250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02BAB4-8B8D-41DD-85C7-81A0CA962007}"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a:p>
        </p:txBody>
      </p:sp>
    </p:spTree>
    <p:extLst>
      <p:ext uri="{BB962C8B-B14F-4D97-AF65-F5344CB8AC3E}">
        <p14:creationId xmlns:p14="http://schemas.microsoft.com/office/powerpoint/2010/main" val="341915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EB6FCB-6CC6-4975-9755-69ABB9C15097}" type="datetimeFigureOut">
              <a:rPr lang="en-US" smtClean="0"/>
              <a:t>12/9/2022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17701386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02BAB4-8B8D-41DD-85C7-81A0CA962007}" type="datetimeFigureOut">
              <a:rPr lang="en-US" smtClean="0"/>
              <a:t>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a:p>
        </p:txBody>
      </p:sp>
    </p:spTree>
    <p:extLst>
      <p:ext uri="{BB962C8B-B14F-4D97-AF65-F5344CB8AC3E}">
        <p14:creationId xmlns:p14="http://schemas.microsoft.com/office/powerpoint/2010/main" val="28138399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02BAB4-8B8D-41DD-85C7-81A0CA962007}" type="datetimeFigureOut">
              <a:rPr lang="en-US" smtClean="0"/>
              <a:t>12/9/2022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a:p>
        </p:txBody>
      </p:sp>
    </p:spTree>
    <p:extLst>
      <p:ext uri="{BB962C8B-B14F-4D97-AF65-F5344CB8AC3E}">
        <p14:creationId xmlns:p14="http://schemas.microsoft.com/office/powerpoint/2010/main" val="41407873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102BAB4-8B8D-41DD-85C7-81A0CA962007}" type="datetimeFigureOut">
              <a:rPr lang="en-US" smtClean="0"/>
              <a:t>12/9/2022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a:p>
        </p:txBody>
      </p:sp>
    </p:spTree>
    <p:extLst>
      <p:ext uri="{BB962C8B-B14F-4D97-AF65-F5344CB8AC3E}">
        <p14:creationId xmlns:p14="http://schemas.microsoft.com/office/powerpoint/2010/main" val="36960465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02BAB4-8B8D-41DD-85C7-81A0CA962007}" type="datetimeFigureOut">
              <a:rPr lang="en-US" smtClean="0"/>
              <a:t>12/9/2022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a:p>
        </p:txBody>
      </p:sp>
    </p:spTree>
    <p:extLst>
      <p:ext uri="{BB962C8B-B14F-4D97-AF65-F5344CB8AC3E}">
        <p14:creationId xmlns:p14="http://schemas.microsoft.com/office/powerpoint/2010/main" val="27076481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02BAB4-8B8D-41DD-85C7-81A0CA962007}" type="datetimeFigureOut">
              <a:rPr lang="en-US" smtClean="0"/>
              <a:t>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a:p>
        </p:txBody>
      </p:sp>
    </p:spTree>
    <p:extLst>
      <p:ext uri="{BB962C8B-B14F-4D97-AF65-F5344CB8AC3E}">
        <p14:creationId xmlns:p14="http://schemas.microsoft.com/office/powerpoint/2010/main" val="6975509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02BAB4-8B8D-41DD-85C7-81A0CA962007}" type="datetimeFigureOut">
              <a:rPr lang="en-US" smtClean="0"/>
              <a:t>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a:p>
        </p:txBody>
      </p:sp>
    </p:spTree>
    <p:extLst>
      <p:ext uri="{BB962C8B-B14F-4D97-AF65-F5344CB8AC3E}">
        <p14:creationId xmlns:p14="http://schemas.microsoft.com/office/powerpoint/2010/main" val="18244168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02BAB4-8B8D-41DD-85C7-81A0CA962007}"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a:p>
        </p:txBody>
      </p:sp>
    </p:spTree>
    <p:extLst>
      <p:ext uri="{BB962C8B-B14F-4D97-AF65-F5344CB8AC3E}">
        <p14:creationId xmlns:p14="http://schemas.microsoft.com/office/powerpoint/2010/main" val="14500732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02BAB4-8B8D-41DD-85C7-81A0CA962007}"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a:p>
        </p:txBody>
      </p:sp>
    </p:spTree>
    <p:extLst>
      <p:ext uri="{BB962C8B-B14F-4D97-AF65-F5344CB8AC3E}">
        <p14:creationId xmlns:p14="http://schemas.microsoft.com/office/powerpoint/2010/main" val="1093536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0EB6FCB-6CC6-4975-9755-69ABB9C15097}" type="datetimeFigureOut">
              <a:rPr lang="en-US" smtClean="0"/>
              <a:t>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3520917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0EB6FCB-6CC6-4975-9755-69ABB9C15097}" type="datetimeFigureOut">
              <a:rPr lang="en-US" smtClean="0"/>
              <a:t>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1188718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EB6FCB-6CC6-4975-9755-69ABB9C15097}" type="datetimeFigureOut">
              <a:rPr lang="en-US" smtClean="0"/>
              <a:t>12/9/2022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AD39B-5A44-44DA-A967-458605B77F6A}" type="slidenum">
              <a:rPr lang="en-US" smtClean="0"/>
              <a:t>‹#›</a:t>
            </a:fld>
            <a:endParaRPr lang="en-US"/>
          </a:p>
        </p:txBody>
      </p:sp>
    </p:spTree>
    <p:extLst>
      <p:ext uri="{BB962C8B-B14F-4D97-AF65-F5344CB8AC3E}">
        <p14:creationId xmlns:p14="http://schemas.microsoft.com/office/powerpoint/2010/main" val="3099546650"/>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5F71FC-6CF4-4551-AD3F-92627CC707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3A07893-195D-48CC-98D0-F4E7A05AAE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F51F8B-952E-40B0-B3F7-7AE57AE192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FE1D3B-60B6-4FF0-B825-A688397F0849}" type="datetimeFigureOut">
              <a:rPr lang="en-US" smtClean="0"/>
              <a:t>12/9/2022</a:t>
            </a:fld>
            <a:endParaRPr lang="en-US"/>
          </a:p>
        </p:txBody>
      </p:sp>
      <p:sp>
        <p:nvSpPr>
          <p:cNvPr id="5" name="Footer Placeholder 4">
            <a:extLst>
              <a:ext uri="{FF2B5EF4-FFF2-40B4-BE49-F238E27FC236}">
                <a16:creationId xmlns:a16="http://schemas.microsoft.com/office/drawing/2014/main" id="{0DDCED0A-FEB5-463B-B88F-7A94D24E50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1D2CF56-99CB-4A77-B920-DCE4A41FA8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6F14C7-0D51-4B4C-9A61-368F1B4AB307}" type="slidenum">
              <a:rPr lang="en-US" smtClean="0"/>
              <a:t>‹#›</a:t>
            </a:fld>
            <a:endParaRPr lang="en-US"/>
          </a:p>
        </p:txBody>
      </p:sp>
    </p:spTree>
    <p:extLst>
      <p:ext uri="{BB962C8B-B14F-4D97-AF65-F5344CB8AC3E}">
        <p14:creationId xmlns:p14="http://schemas.microsoft.com/office/powerpoint/2010/main" val="648520077"/>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B3EB4F-0525-4B16-8FC5-2D71DB375376}" type="datetime1">
              <a:rPr lang="en-US" smtClean="0">
                <a:solidFill>
                  <a:srgbClr val="4F271C"/>
                </a:solidFill>
              </a:rPr>
              <a:t>12/9/2022</a:t>
            </a:fld>
            <a:endParaRPr lang="en-US" dirty="0">
              <a:solidFill>
                <a:srgbClr val="4F271C"/>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4F271C"/>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AC53DF-4216-466D-99A7-94400E6C2A25}" type="slidenum">
              <a:rPr lang="en-US" sz="1200" smtClean="0">
                <a:solidFill>
                  <a:srgbClr val="4F271C"/>
                </a:solidFill>
              </a:rPr>
              <a:pPr/>
              <a:t>‹#›</a:t>
            </a:fld>
            <a:endParaRPr lang="en-US" dirty="0"/>
          </a:p>
        </p:txBody>
      </p:sp>
    </p:spTree>
    <p:extLst>
      <p:ext uri="{BB962C8B-B14F-4D97-AF65-F5344CB8AC3E}">
        <p14:creationId xmlns:p14="http://schemas.microsoft.com/office/powerpoint/2010/main" val="2944179731"/>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DE3AC5-057C-4C26-967D-0197151FC7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5CED8C-EFC5-4ED2-9A63-078D5DEE61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61100D-726C-4C37-9CCE-2FB0B97321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03BE46-3A5F-4356-8AAF-F95A987E8D95}" type="datetimeFigureOut">
              <a:rPr lang="en-US" smtClean="0"/>
              <a:t>12/9/2022</a:t>
            </a:fld>
            <a:endParaRPr lang="en-US"/>
          </a:p>
        </p:txBody>
      </p:sp>
      <p:sp>
        <p:nvSpPr>
          <p:cNvPr id="5" name="Footer Placeholder 4">
            <a:extLst>
              <a:ext uri="{FF2B5EF4-FFF2-40B4-BE49-F238E27FC236}">
                <a16:creationId xmlns:a16="http://schemas.microsoft.com/office/drawing/2014/main" id="{3146A71B-820B-45CD-867E-2CD0C49EE9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1A1C52-D930-436C-B525-4D0E330426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DF4B8C-0086-4327-ACD8-415AFC025A26}" type="slidenum">
              <a:rPr lang="en-US" smtClean="0"/>
              <a:t>‹#›</a:t>
            </a:fld>
            <a:endParaRPr lang="en-US"/>
          </a:p>
        </p:txBody>
      </p:sp>
    </p:spTree>
    <p:extLst>
      <p:ext uri="{BB962C8B-B14F-4D97-AF65-F5344CB8AC3E}">
        <p14:creationId xmlns:p14="http://schemas.microsoft.com/office/powerpoint/2010/main" val="772701729"/>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5149E1-64C2-481F-B4FF-BE91F8EA9C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21BA53-FC4C-461B-B7F9-B608AA3FC8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DA35D4-9A03-47F1-B8AA-F84794B3D1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9B5C44-1EF7-4C9B-80A0-F2DC22CAB84B}" type="datetime1">
              <a:rPr lang="en-US" smtClean="0"/>
              <a:t>12/9/2022</a:t>
            </a:fld>
            <a:endParaRPr lang="en-US"/>
          </a:p>
        </p:txBody>
      </p:sp>
      <p:sp>
        <p:nvSpPr>
          <p:cNvPr id="5" name="Footer Placeholder 4">
            <a:extLst>
              <a:ext uri="{FF2B5EF4-FFF2-40B4-BE49-F238E27FC236}">
                <a16:creationId xmlns:a16="http://schemas.microsoft.com/office/drawing/2014/main" id="{10393405-23E3-461C-A63C-4AE582F0BC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A087640-0F6D-4723-967B-4447B4B55C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2B56D7-F54F-49DA-9886-EE0EC1D68A71}" type="slidenum">
              <a:rPr lang="en-US" smtClean="0"/>
              <a:t>‹#›</a:t>
            </a:fld>
            <a:endParaRPr lang="en-US"/>
          </a:p>
        </p:txBody>
      </p:sp>
    </p:spTree>
    <p:extLst>
      <p:ext uri="{BB962C8B-B14F-4D97-AF65-F5344CB8AC3E}">
        <p14:creationId xmlns:p14="http://schemas.microsoft.com/office/powerpoint/2010/main" val="274737569"/>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6BFFBD-EF7A-478F-9373-B8DB1A551D34}" type="datetimeFigureOut">
              <a:rPr lang="en-US" smtClean="0"/>
              <a:t>12/9/2022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2AD4A3-EE88-434F-B148-2A5690B3B083}" type="slidenum">
              <a:rPr lang="en-US" smtClean="0"/>
              <a:t>‹#›</a:t>
            </a:fld>
            <a:endParaRPr lang="en-US"/>
          </a:p>
        </p:txBody>
      </p:sp>
    </p:spTree>
    <p:extLst>
      <p:ext uri="{BB962C8B-B14F-4D97-AF65-F5344CB8AC3E}">
        <p14:creationId xmlns:p14="http://schemas.microsoft.com/office/powerpoint/2010/main" val="3088747649"/>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02BAB4-8B8D-41DD-85C7-81A0CA962007}" type="datetimeFigureOut">
              <a:rPr lang="en-US" smtClean="0"/>
              <a:t>12/9/2022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a:p>
        </p:txBody>
      </p:sp>
    </p:spTree>
    <p:extLst>
      <p:ext uri="{BB962C8B-B14F-4D97-AF65-F5344CB8AC3E}">
        <p14:creationId xmlns:p14="http://schemas.microsoft.com/office/powerpoint/2010/main" val="3269486713"/>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35.xml"/><Relationship Id="rId4" Type="http://schemas.openxmlformats.org/officeDocument/2006/relationships/image" Target="../media/image14.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30.png"/><Relationship Id="rId3" Type="http://schemas.openxmlformats.org/officeDocument/2006/relationships/image" Target="../media/image121.png"/><Relationship Id="rId7" Type="http://schemas.openxmlformats.org/officeDocument/2006/relationships/image" Target="../media/image48.png"/><Relationship Id="rId12" Type="http://schemas.openxmlformats.org/officeDocument/2006/relationships/image" Target="../media/image129.png"/><Relationship Id="rId2" Type="http://schemas.openxmlformats.org/officeDocument/2006/relationships/image" Target="../media/image120.png"/><Relationship Id="rId1" Type="http://schemas.openxmlformats.org/officeDocument/2006/relationships/slideLayout" Target="../slideLayouts/slideLayout7.xml"/><Relationship Id="rId6" Type="http://schemas.openxmlformats.org/officeDocument/2006/relationships/image" Target="../media/image124.png"/><Relationship Id="rId11" Type="http://schemas.openxmlformats.org/officeDocument/2006/relationships/image" Target="../media/image128.png"/><Relationship Id="rId5" Type="http://schemas.openxmlformats.org/officeDocument/2006/relationships/image" Target="../media/image123.png"/><Relationship Id="rId15" Type="http://schemas.openxmlformats.org/officeDocument/2006/relationships/image" Target="../media/image132.jpeg"/><Relationship Id="rId10" Type="http://schemas.openxmlformats.org/officeDocument/2006/relationships/image" Target="../media/image127.png"/><Relationship Id="rId4" Type="http://schemas.openxmlformats.org/officeDocument/2006/relationships/image" Target="../media/image122.png"/><Relationship Id="rId9" Type="http://schemas.openxmlformats.org/officeDocument/2006/relationships/image" Target="../media/image126.png"/><Relationship Id="rId14" Type="http://schemas.openxmlformats.org/officeDocument/2006/relationships/image" Target="../media/image131.png"/></Relationships>
</file>

<file path=ppt/slides/_rels/slide103.xml.rels><?xml version="1.0" encoding="UTF-8" standalone="yes"?>
<Relationships xmlns="http://schemas.openxmlformats.org/package/2006/relationships"><Relationship Id="rId3" Type="http://schemas.openxmlformats.org/officeDocument/2006/relationships/hyperlink" Target="https://creativecommons.org/licenses/by-nd/3.0/" TargetMode="External"/><Relationship Id="rId2" Type="http://schemas.openxmlformats.org/officeDocument/2006/relationships/hyperlink" Target="http://blueirishgurl11.deviantart.com/art/Hospitality-Management-Logo-version-2-blueirishgur-553316116" TargetMode="External"/><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133.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hyperlink" Target="https://creativecommons.org/licenses/by-nd/3.0/" TargetMode="External"/><Relationship Id="rId2" Type="http://schemas.openxmlformats.org/officeDocument/2006/relationships/hyperlink" Target="http://blueirishgurl11.deviantart.com/art/Hospitality-Management-Logo-version-2-blueirishgur-553316116" TargetMode="External"/><Relationship Id="rId1" Type="http://schemas.openxmlformats.org/officeDocument/2006/relationships/slideLayout" Target="../slideLayouts/slideLayout2.xml"/><Relationship Id="rId5" Type="http://schemas.openxmlformats.org/officeDocument/2006/relationships/image" Target="../media/image135.png"/><Relationship Id="rId4" Type="http://schemas.openxmlformats.org/officeDocument/2006/relationships/image" Target="../media/image133.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4.xml"/><Relationship Id="rId5" Type="http://schemas.openxmlformats.org/officeDocument/2006/relationships/image" Target="../media/image18.jpeg"/><Relationship Id="rId4" Type="http://schemas.openxmlformats.org/officeDocument/2006/relationships/image" Target="../media/image17.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image" Target="../media/image151.png"/><Relationship Id="rId18" Type="http://schemas.openxmlformats.org/officeDocument/2006/relationships/image" Target="../media/image156.png"/><Relationship Id="rId26" Type="http://schemas.openxmlformats.org/officeDocument/2006/relationships/image" Target="../media/image164.png"/><Relationship Id="rId3" Type="http://schemas.openxmlformats.org/officeDocument/2006/relationships/image" Target="../media/image141.jpeg"/><Relationship Id="rId21" Type="http://schemas.openxmlformats.org/officeDocument/2006/relationships/image" Target="../media/image159.jpeg"/><Relationship Id="rId7" Type="http://schemas.openxmlformats.org/officeDocument/2006/relationships/image" Target="../media/image145.png"/><Relationship Id="rId12" Type="http://schemas.openxmlformats.org/officeDocument/2006/relationships/image" Target="../media/image150.jpeg"/><Relationship Id="rId17" Type="http://schemas.openxmlformats.org/officeDocument/2006/relationships/image" Target="../media/image155.jpeg"/><Relationship Id="rId25" Type="http://schemas.openxmlformats.org/officeDocument/2006/relationships/image" Target="../media/image163.jpeg"/><Relationship Id="rId2" Type="http://schemas.openxmlformats.org/officeDocument/2006/relationships/image" Target="../media/image140.jpg"/><Relationship Id="rId16" Type="http://schemas.openxmlformats.org/officeDocument/2006/relationships/image" Target="../media/image154.png"/><Relationship Id="rId20" Type="http://schemas.openxmlformats.org/officeDocument/2006/relationships/image" Target="../media/image158.png"/><Relationship Id="rId1" Type="http://schemas.openxmlformats.org/officeDocument/2006/relationships/slideLayout" Target="../slideLayouts/slideLayout7.xml"/><Relationship Id="rId6" Type="http://schemas.openxmlformats.org/officeDocument/2006/relationships/image" Target="../media/image144.png"/><Relationship Id="rId11" Type="http://schemas.openxmlformats.org/officeDocument/2006/relationships/image" Target="../media/image149.png"/><Relationship Id="rId24" Type="http://schemas.openxmlformats.org/officeDocument/2006/relationships/image" Target="../media/image162.jpeg"/><Relationship Id="rId5" Type="http://schemas.openxmlformats.org/officeDocument/2006/relationships/image" Target="../media/image143.png"/><Relationship Id="rId15" Type="http://schemas.openxmlformats.org/officeDocument/2006/relationships/image" Target="../media/image153.png"/><Relationship Id="rId23" Type="http://schemas.openxmlformats.org/officeDocument/2006/relationships/image" Target="../media/image161.jpg"/><Relationship Id="rId10" Type="http://schemas.openxmlformats.org/officeDocument/2006/relationships/image" Target="../media/image148.jpeg"/><Relationship Id="rId19" Type="http://schemas.openxmlformats.org/officeDocument/2006/relationships/image" Target="../media/image157.png"/><Relationship Id="rId4" Type="http://schemas.openxmlformats.org/officeDocument/2006/relationships/image" Target="../media/image142.jpg"/><Relationship Id="rId9" Type="http://schemas.openxmlformats.org/officeDocument/2006/relationships/image" Target="../media/image147.png"/><Relationship Id="rId14" Type="http://schemas.openxmlformats.org/officeDocument/2006/relationships/image" Target="../media/image152.gif"/><Relationship Id="rId22" Type="http://schemas.openxmlformats.org/officeDocument/2006/relationships/image" Target="../media/image160.png"/><Relationship Id="rId27" Type="http://schemas.microsoft.com/office/2007/relationships/hdphoto" Target="../media/hdphoto3.wdp"/></Relationships>
</file>

<file path=ppt/slides/_rels/slide11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66.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69.png"/><Relationship Id="rId4" Type="http://schemas.openxmlformats.org/officeDocument/2006/relationships/image" Target="../media/image168.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5.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5.xml"/><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5.xml"/><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35.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35.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35.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55.jpg"/><Relationship Id="rId5" Type="http://schemas.openxmlformats.org/officeDocument/2006/relationships/image" Target="../media/image54.jpe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57.jpeg"/></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61.sv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64.pn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64.png"/><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64.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64.png"/><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68.pn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70.jpeg"/></Relationships>
</file>

<file path=ppt/slides/_rels/slide4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69.png"/><Relationship Id="rId4" Type="http://schemas.openxmlformats.org/officeDocument/2006/relationships/image" Target="../media/image72.jpeg"/></Relationships>
</file>

<file path=ppt/slides/_rels/slide4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3.xml"/><Relationship Id="rId1" Type="http://schemas.openxmlformats.org/officeDocument/2006/relationships/slideLayout" Target="../slideLayouts/slideLayout7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72.xml"/></Relationships>
</file>

<file path=ppt/slides/_rels/slide4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2.xml"/></Relationships>
</file>

<file path=ppt/slides/_rels/slide4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1.xml"/></Relationships>
</file>

<file path=ppt/slides/_rels/slide5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8.xml"/></Relationships>
</file>

<file path=ppt/slides/_rels/slide5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8.xml"/></Relationships>
</file>

<file path=ppt/slides/_rels/slide5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8.xml"/></Relationships>
</file>

<file path=ppt/slides/_rels/slide5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3.xml"/></Relationships>
</file>

<file path=ppt/slides/_rels/slide5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3.xml"/></Relationships>
</file>

<file path=ppt/slides/_rels/slide5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57.xml"/></Relationships>
</file>

<file path=ppt/slides/_rels/slide7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5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8.xml"/><Relationship Id="rId1" Type="http://schemas.openxmlformats.org/officeDocument/2006/relationships/slideLayout" Target="../slideLayouts/slideLayout4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1.xml"/></Relationships>
</file>

<file path=ppt/slides/_rels/slide8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0.xml"/><Relationship Id="rId1" Type="http://schemas.openxmlformats.org/officeDocument/2006/relationships/slideLayout" Target="../slideLayouts/slideLayout5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1.xml"/></Relationships>
</file>

<file path=ppt/slides/_rels/slide8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2.xml"/><Relationship Id="rId1" Type="http://schemas.openxmlformats.org/officeDocument/2006/relationships/slideLayout" Target="../slideLayouts/slideLayout5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1.xml"/></Relationships>
</file>

<file path=ppt/slides/_rels/slide8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4.xml"/><Relationship Id="rId1" Type="http://schemas.openxmlformats.org/officeDocument/2006/relationships/slideLayout" Target="../slideLayouts/slideLayout5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1.xml"/></Relationships>
</file>

<file path=ppt/slides/_rels/slide9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7.xml"/><Relationship Id="rId1" Type="http://schemas.openxmlformats.org/officeDocument/2006/relationships/slideLayout" Target="../slideLayouts/slideLayout51.xml"/></Relationships>
</file>

<file path=ppt/slides/_rels/slide9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8.xml"/><Relationship Id="rId1" Type="http://schemas.openxmlformats.org/officeDocument/2006/relationships/slideLayout" Target="../slideLayouts/slideLayout51.xml"/><Relationship Id="rId4" Type="http://schemas.openxmlformats.org/officeDocument/2006/relationships/image" Target="../media/image110.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1.xml"/></Relationships>
</file>

<file path=ppt/slides/_rels/slide9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9.xml"/></Relationships>
</file>

<file path=ppt/slides/_rels/slide9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9.xml"/></Relationships>
</file>

<file path=ppt/slides/_rels/slide9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9.xml"/></Relationships>
</file>

<file path=ppt/slides/_rels/slide9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90" name="Rectangle 6"/>
          <p:cNvSpPr>
            <a:spLocks noGrp="1" noChangeArrowheads="1"/>
          </p:cNvSpPr>
          <p:nvPr>
            <p:ph type="ctrTitle"/>
          </p:nvPr>
        </p:nvSpPr>
        <p:spPr>
          <a:xfrm>
            <a:off x="286870" y="421211"/>
            <a:ext cx="11618259" cy="629579"/>
          </a:xfrm>
        </p:spPr>
        <p:txBody>
          <a:bodyPr>
            <a:noAutofit/>
          </a:bodyPr>
          <a:lstStyle/>
          <a:p>
            <a:pPr>
              <a:defRPr/>
            </a:pPr>
            <a:r>
              <a:rPr lang="en-US" sz="4400" b="1" dirty="0">
                <a:solidFill>
                  <a:schemeClr val="accent5"/>
                </a:solidFill>
                <a:latin typeface="+mn-lt"/>
              </a:rPr>
              <a:t>Alabama Commission on Higher Education  </a:t>
            </a:r>
          </a:p>
        </p:txBody>
      </p:sp>
      <p:sp>
        <p:nvSpPr>
          <p:cNvPr id="553986" name="Rectangle 2"/>
          <p:cNvSpPr>
            <a:spLocks noGrp="1" noChangeArrowheads="1"/>
          </p:cNvSpPr>
          <p:nvPr>
            <p:ph type="subTitle" idx="1"/>
          </p:nvPr>
        </p:nvSpPr>
        <p:spPr>
          <a:xfrm>
            <a:off x="2514598" y="5259145"/>
            <a:ext cx="7162800" cy="1257300"/>
          </a:xfrm>
        </p:spPr>
        <p:txBody>
          <a:bodyPr>
            <a:noAutofit/>
          </a:bodyPr>
          <a:lstStyle/>
          <a:p>
            <a:pPr algn="ctr">
              <a:defRPr/>
            </a:pPr>
            <a:r>
              <a:rPr lang="en-US" sz="3500" b="1" dirty="0">
                <a:solidFill>
                  <a:schemeClr val="tx1"/>
                </a:solidFill>
              </a:rPr>
              <a:t>Commission Meeting</a:t>
            </a:r>
          </a:p>
          <a:p>
            <a:pPr algn="ctr">
              <a:defRPr/>
            </a:pPr>
            <a:r>
              <a:rPr lang="en-US" sz="3000" b="1" dirty="0"/>
              <a:t>December 9</a:t>
            </a:r>
            <a:r>
              <a:rPr lang="en-US" sz="3000" b="1" dirty="0">
                <a:solidFill>
                  <a:schemeClr val="tx1"/>
                </a:solidFill>
              </a:rPr>
              <a:t>, 2022</a:t>
            </a:r>
          </a:p>
        </p:txBody>
      </p:sp>
      <p:pic>
        <p:nvPicPr>
          <p:cNvPr id="3" name="Picture 2">
            <a:extLst>
              <a:ext uri="{FF2B5EF4-FFF2-40B4-BE49-F238E27FC236}">
                <a16:creationId xmlns:a16="http://schemas.microsoft.com/office/drawing/2014/main" id="{EE0CE706-1CE4-4346-8DA0-911ED09F62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1488" y="1453857"/>
            <a:ext cx="3389019" cy="3389019"/>
          </a:xfrm>
          <a:prstGeom prst="rect">
            <a:avLst/>
          </a:prstGeom>
        </p:spPr>
      </p:pic>
    </p:spTree>
    <p:extLst>
      <p:ext uri="{BB962C8B-B14F-4D97-AF65-F5344CB8AC3E}">
        <p14:creationId xmlns:p14="http://schemas.microsoft.com/office/powerpoint/2010/main" val="2520099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7139C2BB-A07F-4092-B2AE-2BC58C074778" descr="2022-09-23 12.58.51-1.jpg">
            <a:extLst>
              <a:ext uri="{FF2B5EF4-FFF2-40B4-BE49-F238E27FC236}">
                <a16:creationId xmlns:a16="http://schemas.microsoft.com/office/drawing/2014/main" id="{810C9213-DB01-44DA-AE49-703206F2A7B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848"/>
          <a:stretch/>
        </p:blipFill>
        <p:spPr bwMode="auto">
          <a:xfrm>
            <a:off x="1892106" y="3429000"/>
            <a:ext cx="2965590" cy="232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0B4C5E75-B7A7-4F1B-9E2C-BB575F394483" descr="2022-09-23 13.12.00-1.jpg">
            <a:extLst>
              <a:ext uri="{FF2B5EF4-FFF2-40B4-BE49-F238E27FC236}">
                <a16:creationId xmlns:a16="http://schemas.microsoft.com/office/drawing/2014/main" id="{6731373C-AED1-4377-9972-37D8E0779D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3910" y="1513975"/>
            <a:ext cx="5835328" cy="3998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See the source image">
            <a:extLst>
              <a:ext uri="{FF2B5EF4-FFF2-40B4-BE49-F238E27FC236}">
                <a16:creationId xmlns:a16="http://schemas.microsoft.com/office/drawing/2014/main" id="{0C958965-A3CB-4709-A099-EE67D762A5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114" y="170649"/>
            <a:ext cx="5373304" cy="2686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14438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1AE5BD-FC47-434F-9418-8093EA4180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srgbClr val="46464A">
                  <a:lumMod val="60000"/>
                  <a:lumOff val="40000"/>
                </a:srgb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44BDF92-06EA-4B09-BB81-B8F1EC761CBF}"/>
              </a:ext>
            </a:extLst>
          </p:cNvPr>
          <p:cNvSpPr txBox="1"/>
          <p:nvPr/>
        </p:nvSpPr>
        <p:spPr>
          <a:xfrm>
            <a:off x="1870746" y="2231472"/>
            <a:ext cx="8749716" cy="23698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solidFill>
                <a:effectLst/>
                <a:uLnTx/>
                <a:uFillTx/>
                <a:latin typeface="Calibri" panose="020F0502020204030204"/>
                <a:ea typeface="+mn-ea"/>
                <a:cs typeface="+mn-cs"/>
              </a:rPr>
              <a:t>Motion, Decision Item 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effectLst/>
                <a:uLnTx/>
                <a:uFillTx/>
                <a:latin typeface="Calibri" panose="020F0502020204030204"/>
                <a:ea typeface="+mn-ea"/>
                <a:cs typeface="+mn-cs"/>
              </a:rPr>
              <a:t>That the Commission accept the Report on the Facilities Master Plan &amp; Capital Projects Requests for FY 2023-2024 - FY 2027-2028.</a:t>
            </a:r>
          </a:p>
        </p:txBody>
      </p:sp>
    </p:spTree>
    <p:extLst>
      <p:ext uri="{BB962C8B-B14F-4D97-AF65-F5344CB8AC3E}">
        <p14:creationId xmlns:p14="http://schemas.microsoft.com/office/powerpoint/2010/main" val="322023170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101</a:t>
            </a:fld>
            <a:endParaRPr lang="en-US">
              <a:solidFill>
                <a:srgbClr val="46464A">
                  <a:lumMod val="60000"/>
                  <a:lumOff val="40000"/>
                </a:srgbClr>
              </a:solidFill>
            </a:endParaRPr>
          </a:p>
        </p:txBody>
      </p:sp>
      <p:sp>
        <p:nvSpPr>
          <p:cNvPr id="5" name="Rectangle 4"/>
          <p:cNvSpPr/>
          <p:nvPr/>
        </p:nvSpPr>
        <p:spPr>
          <a:xfrm>
            <a:off x="1143827" y="494498"/>
            <a:ext cx="9904344" cy="2308324"/>
          </a:xfrm>
          <a:prstGeom prst="rect">
            <a:avLst/>
          </a:prstGeom>
        </p:spPr>
        <p:txBody>
          <a:bodyPr wrap="square">
            <a:spAutoFit/>
          </a:bodyPr>
          <a:lstStyle/>
          <a:p>
            <a:pPr marL="228600" algn="ctr">
              <a:tabLst>
                <a:tab pos="27432" algn="l"/>
                <a:tab pos="-1731873600" algn="l"/>
                <a:tab pos="6542532" algn="r"/>
              </a:tabLst>
            </a:pPr>
            <a:r>
              <a:rPr lang="en-US" sz="4000" b="1" kern="1400" dirty="0">
                <a:solidFill>
                  <a:srgbClr val="4472C4"/>
                </a:solidFill>
              </a:rPr>
              <a:t>E. Academic Programs</a:t>
            </a:r>
          </a:p>
          <a:p>
            <a:pPr marL="971550" indent="-742950" algn="ctr">
              <a:buAutoNum type="alphaUcPeriod" startAt="5"/>
              <a:tabLst>
                <a:tab pos="27432" algn="l"/>
                <a:tab pos="-1731873600" algn="l"/>
                <a:tab pos="6542532" algn="r"/>
              </a:tabLst>
            </a:pPr>
            <a:endParaRPr lang="en-US" sz="4000" b="1" kern="1400" dirty="0">
              <a:solidFill>
                <a:srgbClr val="4472C4"/>
              </a:solidFill>
            </a:endParaRPr>
          </a:p>
          <a:p>
            <a:pPr marL="228600" algn="ctr">
              <a:tabLst>
                <a:tab pos="27432" algn="l"/>
                <a:tab pos="-1731873600" algn="l"/>
                <a:tab pos="6542532" algn="r"/>
              </a:tabLst>
            </a:pPr>
            <a:r>
              <a:rPr lang="en-US" sz="3200" i="1" kern="1400" dirty="0">
                <a:solidFill>
                  <a:srgbClr val="4472C4"/>
                </a:solidFill>
              </a:rPr>
              <a:t>Staff Presenters:  Dr. Robin McGill and </a:t>
            </a:r>
          </a:p>
          <a:p>
            <a:pPr marL="228600" algn="ctr">
              <a:tabLst>
                <a:tab pos="27432" algn="l"/>
                <a:tab pos="-1731873600" algn="l"/>
                <a:tab pos="6542532" algn="r"/>
              </a:tabLst>
            </a:pPr>
            <a:r>
              <a:rPr lang="en-US" sz="3200" i="1" kern="1400" dirty="0">
                <a:solidFill>
                  <a:srgbClr val="4472C4"/>
                </a:solidFill>
              </a:rPr>
              <a:t>Mrs. Kristan White </a:t>
            </a:r>
            <a:r>
              <a:rPr lang="en-US" sz="2800" kern="1400" dirty="0">
                <a:solidFill>
                  <a:srgbClr val="4472C4"/>
                </a:solidFill>
              </a:rPr>
              <a:t> </a:t>
            </a:r>
            <a:endParaRPr lang="en-US" sz="2800" kern="1400" dirty="0">
              <a:ln>
                <a:noFill/>
              </a:ln>
              <a:solidFill>
                <a:srgbClr val="4472C4"/>
              </a:solidFill>
              <a:effectLst/>
            </a:endParaRPr>
          </a:p>
        </p:txBody>
      </p:sp>
      <p:pic>
        <p:nvPicPr>
          <p:cNvPr id="2" name="Picture 1">
            <a:extLst>
              <a:ext uri="{FF2B5EF4-FFF2-40B4-BE49-F238E27FC236}">
                <a16:creationId xmlns:a16="http://schemas.microsoft.com/office/drawing/2014/main" id="{4C3A534C-95F6-46BC-BEEB-27C0CDFCCB7F}"/>
              </a:ext>
            </a:extLst>
          </p:cNvPr>
          <p:cNvPicPr>
            <a:picLocks noChangeAspect="1"/>
          </p:cNvPicPr>
          <p:nvPr/>
        </p:nvPicPr>
        <p:blipFill>
          <a:blip r:embed="rId2"/>
          <a:stretch>
            <a:fillRect/>
          </a:stretch>
        </p:blipFill>
        <p:spPr>
          <a:xfrm>
            <a:off x="3893075" y="3242929"/>
            <a:ext cx="4405850" cy="2934365"/>
          </a:xfrm>
          <a:prstGeom prst="rect">
            <a:avLst/>
          </a:prstGeom>
        </p:spPr>
      </p:pic>
    </p:spTree>
    <p:extLst>
      <p:ext uri="{BB962C8B-B14F-4D97-AF65-F5344CB8AC3E}">
        <p14:creationId xmlns:p14="http://schemas.microsoft.com/office/powerpoint/2010/main" val="136743006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2" name="Title 1"/>
          <p:cNvSpPr>
            <a:spLocks noGrp="1"/>
          </p:cNvSpPr>
          <p:nvPr>
            <p:ph type="title" idx="4294967295"/>
          </p:nvPr>
        </p:nvSpPr>
        <p:spPr>
          <a:xfrm>
            <a:off x="3358970" y="258330"/>
            <a:ext cx="6071014" cy="941309"/>
          </a:xfrm>
        </p:spPr>
        <p:txBody>
          <a:bodyPr>
            <a:noAutofit/>
          </a:bodyPr>
          <a:lstStyle/>
          <a:p>
            <a:pPr algn="ctr"/>
            <a:r>
              <a:rPr lang="en-US" sz="4000" b="1" dirty="0">
                <a:solidFill>
                  <a:srgbClr val="4472C4"/>
                </a:solidFill>
                <a:latin typeface="+mn-lt"/>
              </a:rPr>
              <a:t>FOUR-YEAR INSTITUTIONS</a:t>
            </a:r>
          </a:p>
        </p:txBody>
      </p:sp>
      <p:pic>
        <p:nvPicPr>
          <p:cNvPr id="18" name="Picture 2" descr="C:\Users\Kevin Whitaker\Desktop\Marsh Presentation\JSU-Logo-for-website-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8727" y="2952529"/>
            <a:ext cx="1506893" cy="87342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Kevin Whitaker\Desktop\Marsh Presentation\UAH_primar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607" y="4486291"/>
            <a:ext cx="2398240" cy="13330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cws.auburn.edu/asim/Content/Images/Schools/Athens%20Sta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8491" y="1226541"/>
            <a:ext cx="1510696" cy="11395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cws.auburn.edu/asim/Content/Images/Schools/Alabama%20Sta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77271" y="1244581"/>
            <a:ext cx="1555816" cy="118144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cws.auburn.edu/asim/Content/Images/Schools/Troy.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34793" y="2741690"/>
            <a:ext cx="1331546" cy="131099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cws.auburn.edu/asim/Content/Images/Schools/Alabama%20Birmingham.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90970" y="2725807"/>
            <a:ext cx="1448017" cy="132687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cws.auburn.edu/asim/Content/Images/Schools/Montevallo.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05620" y="4254391"/>
            <a:ext cx="1797917" cy="151258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cws.auburn.edu/asim/Content/Images/Schools/North%20Alabama.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82872" y="4396741"/>
            <a:ext cx="1626256" cy="1463337"/>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https://cws.auburn.edu/asim/Content/Images/Schools/Alabama%20A_M.png"/>
          <p:cNvPicPr>
            <a:picLocks noChangeAspect="1" noChangeArrowheads="1"/>
          </p:cNvPicPr>
          <p:nvPr/>
        </p:nvPicPr>
        <p:blipFill rotWithShape="1">
          <a:blip r:embed="rId10">
            <a:extLst>
              <a:ext uri="{28A0092B-C50C-407E-A947-70E740481C1C}">
                <a14:useLocalDpi xmlns:a14="http://schemas.microsoft.com/office/drawing/2010/main" val="0"/>
              </a:ext>
            </a:extLst>
          </a:blip>
          <a:srcRect l="15318" t="12459" r="19082" b="14179"/>
          <a:stretch/>
        </p:blipFill>
        <p:spPr bwMode="auto">
          <a:xfrm>
            <a:off x="559980" y="1103636"/>
            <a:ext cx="1366245" cy="1463337"/>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https://upload.wikimedia.org/wikipedia/en/3/3a/UWALogo.png"/>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26377" y="4508288"/>
            <a:ext cx="1165970" cy="1225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639EBE2-C660-4436-8A76-B53341C85F5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4656" r="15198" b="29898"/>
          <a:stretch/>
        </p:blipFill>
        <p:spPr>
          <a:xfrm>
            <a:off x="7189999" y="1114491"/>
            <a:ext cx="2011173" cy="1553270"/>
          </a:xfrm>
          <a:prstGeom prst="rect">
            <a:avLst/>
          </a:prstGeom>
        </p:spPr>
      </p:pic>
      <p:pic>
        <p:nvPicPr>
          <p:cNvPr id="1028" name="Picture 4" descr="Auburn University at Montgomery (Fees &amp; Reviews): Alabama, United States">
            <a:extLst>
              <a:ext uri="{FF2B5EF4-FFF2-40B4-BE49-F238E27FC236}">
                <a16:creationId xmlns:a16="http://schemas.microsoft.com/office/drawing/2014/main" id="{FFDFFDC7-6FFE-419A-9F83-9AD2E8219357}"/>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29422" b="28787"/>
          <a:stretch/>
        </p:blipFill>
        <p:spPr bwMode="auto">
          <a:xfrm>
            <a:off x="9577177" y="1509682"/>
            <a:ext cx="1864371" cy="7791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Deans jobs | Alabama">
            <a:extLst>
              <a:ext uri="{FF2B5EF4-FFF2-40B4-BE49-F238E27FC236}">
                <a16:creationId xmlns:a16="http://schemas.microsoft.com/office/drawing/2014/main" id="{4AD94542-C477-48ED-97F5-AD8E9906B83C}"/>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21990" b="20338"/>
          <a:stretch/>
        </p:blipFill>
        <p:spPr bwMode="auto">
          <a:xfrm>
            <a:off x="5930128" y="2864808"/>
            <a:ext cx="3028950" cy="87343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EDC1453E-E8D4-468F-9063-791D4A52CAF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189999" y="4455899"/>
            <a:ext cx="2201590" cy="1277489"/>
          </a:xfrm>
          <a:prstGeom prst="rect">
            <a:avLst/>
          </a:prstGeom>
        </p:spPr>
      </p:pic>
    </p:spTree>
    <p:extLst>
      <p:ext uri="{BB962C8B-B14F-4D97-AF65-F5344CB8AC3E}">
        <p14:creationId xmlns:p14="http://schemas.microsoft.com/office/powerpoint/2010/main" val="144528630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674106" y="421980"/>
            <a:ext cx="10843787" cy="56169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lang="en-US" sz="4000" b="1" dirty="0">
                <a:solidFill>
                  <a:srgbClr val="4472C4"/>
                </a:solidFill>
                <a:latin typeface="Calibri"/>
              </a:rPr>
              <a:t>Troy</a:t>
            </a:r>
            <a:r>
              <a:rPr kumimoji="0" lang="en-US" sz="4000" b="1" i="0" u="none" strike="noStrike" kern="1200" cap="none" spc="0" normalizeH="0" baseline="0" noProof="0" dirty="0">
                <a:ln>
                  <a:noFill/>
                </a:ln>
                <a:solidFill>
                  <a:srgbClr val="4472C4"/>
                </a:solidFill>
                <a:effectLst/>
                <a:uLnTx/>
                <a:uFillTx/>
                <a:latin typeface="Calibri"/>
                <a:ea typeface="+mn-ea"/>
                <a:cs typeface="+mn-cs"/>
              </a:rPr>
              <a:t> University</a:t>
            </a:r>
          </a:p>
          <a:p>
            <a:pPr marR="0" lvl="0" algn="l" defTabSz="914400" rtl="0" eaLnBrk="1" fontAlgn="auto" latinLnBrk="0" hangingPunct="1">
              <a:lnSpc>
                <a:spcPct val="100000"/>
              </a:lnSpc>
              <a:buClrTx/>
              <a:buSzTx/>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1a. Master of Science in Applied Mathematical Sciences </a:t>
            </a:r>
          </a:p>
          <a:p>
            <a:pPr marR="0" lvl="0" algn="l" defTabSz="914400" rtl="0" eaLnBrk="1" fontAlgn="auto" latinLnBrk="0" hangingPunct="1">
              <a:lnSpc>
                <a:spcPct val="100000"/>
              </a:lnSpc>
              <a:buClrTx/>
              <a:buSzTx/>
              <a:tabLst>
                <a:tab pos="457200" algn="l"/>
              </a:tabLst>
              <a:defRPr/>
            </a:pPr>
            <a:r>
              <a:rPr lang="en-US" sz="2800" b="1" dirty="0">
                <a:solidFill>
                  <a:srgbClr val="4472C4"/>
                </a:solidFill>
                <a:latin typeface="Calibri" panose="020F0502020204030204"/>
              </a:rPr>
              <a:t>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(CIP 27.0301)</a:t>
            </a:r>
          </a:p>
          <a:p>
            <a:endParaRPr lang="en-US" sz="2100" dirty="0">
              <a:highlight>
                <a:srgbClr val="FFFF00"/>
              </a:highlight>
            </a:endParaRPr>
          </a:p>
          <a:p>
            <a:pPr marL="285750" lvl="0" indent="-285750">
              <a:buFont typeface="Arial" panose="020B0604020202020204" pitchFamily="34" charset="0"/>
              <a:buChar char="•"/>
            </a:pPr>
            <a:r>
              <a:rPr lang="en-US" sz="2200" dirty="0"/>
              <a:t>The proposed program will be offered fully online, making it accessible for working professionals.</a:t>
            </a:r>
          </a:p>
          <a:p>
            <a:endParaRPr lang="en-US" sz="2200" dirty="0"/>
          </a:p>
          <a:p>
            <a:pPr marL="285750" lvl="0" indent="-285750">
              <a:buFont typeface="Arial" panose="020B0604020202020204" pitchFamily="34" charset="0"/>
              <a:buChar char="•"/>
            </a:pPr>
            <a:r>
              <a:rPr lang="en-US" sz="2200" dirty="0"/>
              <a:t>The proposed program is designed to prepare graduates for employment as quantitative research analysts and statisticians, as well as mathematics instructors at the postsecondary level. </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The proposed program is comprised of graduate coursework </a:t>
            </a:r>
          </a:p>
          <a:p>
            <a:pPr indent="282575"/>
            <a:r>
              <a:rPr lang="en-US" sz="2200" dirty="0"/>
              <a:t>already developed for the MEd in Secondary Education, </a:t>
            </a:r>
          </a:p>
          <a:p>
            <a:pPr indent="282575"/>
            <a:r>
              <a:rPr lang="en-US" sz="2200" dirty="0"/>
              <a:t>Mathematics Education concentration, with no additional </a:t>
            </a:r>
          </a:p>
          <a:p>
            <a:pPr indent="282575"/>
            <a:r>
              <a:rPr lang="en-US" sz="2200" dirty="0"/>
              <a:t>resources required to deliver. </a:t>
            </a:r>
          </a:p>
        </p:txBody>
      </p:sp>
      <p:sp>
        <p:nvSpPr>
          <p:cNvPr id="2" name="Slide Number Placeholder 1"/>
          <p:cNvSpPr>
            <a:spLocks noGrp="1"/>
          </p:cNvSpPr>
          <p:nvPr>
            <p:ph type="sldNum" sz="quarter" idx="12"/>
          </p:nvPr>
        </p:nvSpPr>
        <p:spPr>
          <a:xfrm>
            <a:off x="9144000" y="6396133"/>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4E77874F-5A1C-44B3-852B-5F57293DB0FC}"/>
              </a:ext>
            </a:extLst>
          </p:cNvPr>
          <p:cNvSpPr txBox="1"/>
          <p:nvPr/>
        </p:nvSpPr>
        <p:spPr>
          <a:xfrm>
            <a:off x="6752493" y="7022247"/>
            <a:ext cx="292783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2" tooltip="http://blueirishgurl11.deviantart.com/art/Hospitality-Management-Logo-version-2-blueirishgur-553316116"/>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s://creativecommons.org/licenses/by-nd/3.0/"/>
              </a:rPr>
              <a:t>CC BY-ND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408800E-B12E-4FD7-A11E-E15233F00F8D}"/>
              </a:ext>
            </a:extLst>
          </p:cNvPr>
          <p:cNvPicPr>
            <a:picLocks noChangeAspect="1"/>
          </p:cNvPicPr>
          <p:nvPr/>
        </p:nvPicPr>
        <p:blipFill>
          <a:blip r:embed="rId4"/>
          <a:stretch>
            <a:fillRect/>
          </a:stretch>
        </p:blipFill>
        <p:spPr>
          <a:xfrm>
            <a:off x="9795748" y="532617"/>
            <a:ext cx="1233012" cy="1216044"/>
          </a:xfrm>
          <a:prstGeom prst="rect">
            <a:avLst/>
          </a:prstGeom>
        </p:spPr>
      </p:pic>
      <p:pic>
        <p:nvPicPr>
          <p:cNvPr id="7" name="Picture 6">
            <a:extLst>
              <a:ext uri="{FF2B5EF4-FFF2-40B4-BE49-F238E27FC236}">
                <a16:creationId xmlns:a16="http://schemas.microsoft.com/office/drawing/2014/main" id="{A85241A4-D9FB-4A49-A58F-88AF71E36197}"/>
              </a:ext>
            </a:extLst>
          </p:cNvPr>
          <p:cNvPicPr>
            <a:picLocks noChangeAspect="1"/>
          </p:cNvPicPr>
          <p:nvPr/>
        </p:nvPicPr>
        <p:blipFill>
          <a:blip r:embed="rId5"/>
          <a:stretch>
            <a:fillRect/>
          </a:stretch>
        </p:blipFill>
        <p:spPr>
          <a:xfrm>
            <a:off x="8216412" y="4194110"/>
            <a:ext cx="3158672" cy="2105781"/>
          </a:xfrm>
          <a:prstGeom prst="rect">
            <a:avLst/>
          </a:prstGeom>
        </p:spPr>
      </p:pic>
    </p:spTree>
    <p:extLst>
      <p:ext uri="{BB962C8B-B14F-4D97-AF65-F5344CB8AC3E}">
        <p14:creationId xmlns:p14="http://schemas.microsoft.com/office/powerpoint/2010/main" val="35012940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104</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042352" y="1949899"/>
            <a:ext cx="10107296" cy="2015936"/>
          </a:xfrm>
          <a:prstGeom prst="rect">
            <a:avLst/>
          </a:prstGeom>
          <a:noFill/>
        </p:spPr>
        <p:txBody>
          <a:bodyPr wrap="square" rtlCol="0">
            <a:spAutoFit/>
          </a:bodyPr>
          <a:lstStyle/>
          <a:p>
            <a:r>
              <a:rPr lang="en-US" sz="3200" b="1" dirty="0">
                <a:solidFill>
                  <a:srgbClr val="4472C4"/>
                </a:solidFill>
              </a:rPr>
              <a:t>Motion, Decision Item E-1a: </a:t>
            </a:r>
          </a:p>
          <a:p>
            <a:endParaRPr lang="en-US" sz="3200" b="1" dirty="0">
              <a:solidFill>
                <a:srgbClr val="0070C0"/>
              </a:solidFill>
            </a:endParaRPr>
          </a:p>
          <a:p>
            <a:pPr lvl="0">
              <a:spcBef>
                <a:spcPts val="600"/>
              </a:spcBef>
              <a:tabLst>
                <a:tab pos="457200" algn="l"/>
              </a:tabLst>
              <a:defRPr/>
            </a:pPr>
            <a:r>
              <a:rPr lang="en-US" sz="2800" dirty="0"/>
              <a:t>That the Commission approve Troy University’s proposal to offer a Master of Science in Applied Mathematical Sciences.  </a:t>
            </a:r>
          </a:p>
        </p:txBody>
      </p:sp>
    </p:spTree>
    <p:extLst>
      <p:ext uri="{BB962C8B-B14F-4D97-AF65-F5344CB8AC3E}">
        <p14:creationId xmlns:p14="http://schemas.microsoft.com/office/powerpoint/2010/main" val="275358096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826506" y="392767"/>
            <a:ext cx="10843787" cy="54630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lang="en-US" sz="3800" b="1" dirty="0">
                <a:solidFill>
                  <a:srgbClr val="4472C4"/>
                </a:solidFill>
                <a:latin typeface="Calibri"/>
              </a:rPr>
              <a:t>Troy</a:t>
            </a:r>
            <a:r>
              <a:rPr kumimoji="0" lang="en-US" sz="3800" b="1" i="0" u="none" strike="noStrike" kern="1200" cap="none" spc="0" normalizeH="0" baseline="0" noProof="0" dirty="0">
                <a:ln>
                  <a:noFill/>
                </a:ln>
                <a:solidFill>
                  <a:srgbClr val="4472C4"/>
                </a:solidFill>
                <a:effectLst/>
                <a:uLnTx/>
                <a:uFillTx/>
                <a:latin typeface="Calibri"/>
                <a:ea typeface="+mn-ea"/>
                <a:cs typeface="+mn-cs"/>
              </a:rPr>
              <a:t> University</a:t>
            </a:r>
          </a:p>
          <a:p>
            <a:pPr marR="0" lvl="0" algn="l" defTabSz="914400" rtl="0" eaLnBrk="1" fontAlgn="auto" latinLnBrk="0" hangingPunct="1">
              <a:lnSpc>
                <a:spcPct val="100000"/>
              </a:lnSpc>
              <a:buClrTx/>
              <a:buSzTx/>
              <a:tabLst>
                <a:tab pos="457200" algn="l"/>
              </a:tabLst>
              <a:defRPr/>
            </a:pP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1b. Master of Science in Psychology (CIP 42.0101)</a:t>
            </a:r>
          </a:p>
          <a:p>
            <a:endParaRPr lang="en-US" sz="2100" dirty="0">
              <a:highlight>
                <a:srgbClr val="FFFF00"/>
              </a:highlight>
            </a:endParaRPr>
          </a:p>
          <a:p>
            <a:pPr marL="342900" lvl="0" indent="-342900">
              <a:buFont typeface="Arial" panose="020B0604020202020204" pitchFamily="34" charset="0"/>
              <a:buChar char="•"/>
            </a:pPr>
            <a:r>
              <a:rPr lang="en-US" sz="2400" dirty="0"/>
              <a:t>Graduates of this program will have the skills needed for specific in-demand jobs within the state of Alabama including: Social and Community Service Workers; Supervisors of Personal Service Workers; and Postsecondary Teachers (Alabama's Statewide List of In-Demand Occupations)</a:t>
            </a:r>
          </a:p>
          <a:p>
            <a:endParaRPr lang="en-US" sz="3600" dirty="0"/>
          </a:p>
          <a:p>
            <a:pPr marL="342900" lvl="0" indent="-342900">
              <a:buFont typeface="Arial" panose="020B0604020202020204" pitchFamily="34" charset="0"/>
              <a:buChar char="•"/>
            </a:pPr>
            <a:r>
              <a:rPr lang="en-US" sz="2400" dirty="0"/>
              <a:t>This program will be offered fully online and </a:t>
            </a:r>
          </a:p>
          <a:p>
            <a:pPr lvl="0" indent="339725"/>
            <a:r>
              <a:rPr lang="en-US" sz="2400" dirty="0"/>
              <a:t>will offer both thesis and non-thesis options. </a:t>
            </a:r>
          </a:p>
          <a:p>
            <a:endParaRPr lang="en-US" sz="3600" dirty="0"/>
          </a:p>
          <a:p>
            <a:pPr marL="342900" lvl="0" indent="-342900">
              <a:buFont typeface="Arial" panose="020B0604020202020204" pitchFamily="34" charset="0"/>
              <a:buChar char="•"/>
            </a:pPr>
            <a:r>
              <a:rPr lang="en-US" sz="2400" dirty="0"/>
              <a:t>Psychology is one of the most popular majors and minors at Troy University. Fall 2022 enrollment includes 819 psychology majors and 349 psychology minors.</a:t>
            </a:r>
          </a:p>
        </p:txBody>
      </p:sp>
      <p:sp>
        <p:nvSpPr>
          <p:cNvPr id="2" name="Slide Number Placeholder 1"/>
          <p:cNvSpPr>
            <a:spLocks noGrp="1"/>
          </p:cNvSpPr>
          <p:nvPr>
            <p:ph type="sldNum" sz="quarter" idx="12"/>
          </p:nvPr>
        </p:nvSpPr>
        <p:spPr>
          <a:xfrm>
            <a:off x="9144000" y="6396133"/>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4E77874F-5A1C-44B3-852B-5F57293DB0FC}"/>
              </a:ext>
            </a:extLst>
          </p:cNvPr>
          <p:cNvSpPr txBox="1"/>
          <p:nvPr/>
        </p:nvSpPr>
        <p:spPr>
          <a:xfrm>
            <a:off x="6752493" y="7022247"/>
            <a:ext cx="292783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2" tooltip="http://blueirishgurl11.deviantart.com/art/Hospitality-Management-Logo-version-2-blueirishgur-553316116"/>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s://creativecommons.org/licenses/by-nd/3.0/"/>
              </a:rPr>
              <a:t>CC BY-ND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408800E-B12E-4FD7-A11E-E15233F00F8D}"/>
              </a:ext>
            </a:extLst>
          </p:cNvPr>
          <p:cNvPicPr>
            <a:picLocks noChangeAspect="1"/>
          </p:cNvPicPr>
          <p:nvPr/>
        </p:nvPicPr>
        <p:blipFill>
          <a:blip r:embed="rId4"/>
          <a:stretch>
            <a:fillRect/>
          </a:stretch>
        </p:blipFill>
        <p:spPr>
          <a:xfrm>
            <a:off x="9442720" y="392767"/>
            <a:ext cx="1155036" cy="1139142"/>
          </a:xfrm>
          <a:prstGeom prst="rect">
            <a:avLst/>
          </a:prstGeom>
        </p:spPr>
      </p:pic>
      <p:pic>
        <p:nvPicPr>
          <p:cNvPr id="3" name="Picture 2">
            <a:extLst>
              <a:ext uri="{FF2B5EF4-FFF2-40B4-BE49-F238E27FC236}">
                <a16:creationId xmlns:a16="http://schemas.microsoft.com/office/drawing/2014/main" id="{24E9DA6C-A9E3-469F-97C6-E5756BA7DEA6}"/>
              </a:ext>
            </a:extLst>
          </p:cNvPr>
          <p:cNvPicPr>
            <a:picLocks noChangeAspect="1"/>
          </p:cNvPicPr>
          <p:nvPr/>
        </p:nvPicPr>
        <p:blipFill>
          <a:blip r:embed="rId5"/>
          <a:stretch>
            <a:fillRect/>
          </a:stretch>
        </p:blipFill>
        <p:spPr>
          <a:xfrm>
            <a:off x="7502070" y="2963452"/>
            <a:ext cx="2881678" cy="1921118"/>
          </a:xfrm>
          <a:prstGeom prst="rect">
            <a:avLst/>
          </a:prstGeom>
        </p:spPr>
      </p:pic>
    </p:spTree>
    <p:extLst>
      <p:ext uri="{BB962C8B-B14F-4D97-AF65-F5344CB8AC3E}">
        <p14:creationId xmlns:p14="http://schemas.microsoft.com/office/powerpoint/2010/main" val="361055453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106</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042352" y="1949899"/>
            <a:ext cx="10107296" cy="2015936"/>
          </a:xfrm>
          <a:prstGeom prst="rect">
            <a:avLst/>
          </a:prstGeom>
          <a:noFill/>
        </p:spPr>
        <p:txBody>
          <a:bodyPr wrap="square" rtlCol="0">
            <a:spAutoFit/>
          </a:bodyPr>
          <a:lstStyle/>
          <a:p>
            <a:r>
              <a:rPr lang="en-US" sz="3200" b="1" dirty="0">
                <a:solidFill>
                  <a:srgbClr val="4472C4"/>
                </a:solidFill>
              </a:rPr>
              <a:t>Motion, Decision Item E-1b: </a:t>
            </a:r>
          </a:p>
          <a:p>
            <a:endParaRPr lang="en-US" sz="3200" b="1" dirty="0">
              <a:solidFill>
                <a:srgbClr val="0070C0"/>
              </a:solidFill>
            </a:endParaRPr>
          </a:p>
          <a:p>
            <a:pPr lvl="0">
              <a:spcBef>
                <a:spcPts val="600"/>
              </a:spcBef>
              <a:tabLst>
                <a:tab pos="457200" algn="l"/>
              </a:tabLst>
              <a:defRPr/>
            </a:pPr>
            <a:r>
              <a:rPr lang="en-US" sz="2800" dirty="0"/>
              <a:t>That the Commission approve Troy University’s proposal to offer a Master of Science in Psychology.  </a:t>
            </a:r>
          </a:p>
        </p:txBody>
      </p:sp>
    </p:spTree>
    <p:extLst>
      <p:ext uri="{BB962C8B-B14F-4D97-AF65-F5344CB8AC3E}">
        <p14:creationId xmlns:p14="http://schemas.microsoft.com/office/powerpoint/2010/main" val="159235981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306061" y="349094"/>
            <a:ext cx="11404600" cy="55861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3800" b="1" i="0" u="none" strike="noStrike" kern="1200" cap="none" spc="0" normalizeH="0" baseline="0" noProof="0" dirty="0">
                <a:ln>
                  <a:noFill/>
                </a:ln>
                <a:solidFill>
                  <a:srgbClr val="4472C4"/>
                </a:solidFill>
                <a:effectLst/>
                <a:uLnTx/>
                <a:uFillTx/>
                <a:latin typeface="Calibri"/>
                <a:ea typeface="+mn-ea"/>
                <a:cs typeface="+mn-cs"/>
              </a:rPr>
              <a:t>University of Alabama at Birmingham</a:t>
            </a:r>
          </a:p>
          <a:p>
            <a:pPr>
              <a:tabLst>
                <a:tab pos="457200" algn="l"/>
              </a:tabLst>
              <a:defRPr/>
            </a:pPr>
            <a:r>
              <a:rPr lang="en-US" sz="2600" b="1" dirty="0">
                <a:solidFill>
                  <a:srgbClr val="0070C0"/>
                </a:solidFill>
                <a:latin typeface="Calibri" panose="020F0502020204030204"/>
              </a:rPr>
              <a:t>2</a:t>
            </a:r>
            <a:r>
              <a:rPr kumimoji="0" lang="en-US" sz="26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Doctor of Philosophy in Biotechnology (CIP </a:t>
            </a:r>
            <a:r>
              <a:rPr lang="en-US" sz="2600" b="1" dirty="0">
                <a:solidFill>
                  <a:srgbClr val="4472C4"/>
                </a:solidFill>
              </a:rPr>
              <a:t>26.1201) </a:t>
            </a:r>
          </a:p>
          <a:p>
            <a:pPr marL="0" marR="0" lvl="0" indent="0" algn="l" defTabSz="914400" rtl="0" eaLnBrk="1" fontAlgn="auto" latinLnBrk="0" hangingPunct="1">
              <a:lnSpc>
                <a:spcPct val="100000"/>
              </a:lnSpc>
              <a:spcBef>
                <a:spcPct val="20000"/>
              </a:spcBef>
              <a:spcAft>
                <a:spcPts val="600"/>
              </a:spcAft>
              <a:buClrTx/>
              <a:buSzTx/>
              <a:buFontTx/>
              <a:buNone/>
              <a:tabLst>
                <a:tab pos="457200" algn="l"/>
              </a:tabLst>
              <a:defRPr/>
            </a:pPr>
            <a:endParaRPr kumimoji="0" lang="en-US" sz="2000" b="1" i="0" u="none" strike="noStrike" kern="1200" cap="none" spc="0" normalizeH="0" baseline="0" noProof="0" dirty="0">
              <a:ln>
                <a:noFill/>
              </a:ln>
              <a:solidFill>
                <a:srgbClr val="0070C0"/>
              </a:solidFill>
              <a:effectLst/>
              <a:highlight>
                <a:srgbClr val="FFFF00"/>
              </a:highlight>
              <a:uLnTx/>
              <a:uFillTx/>
              <a:latin typeface="Calibri" panose="020F0502020204030204"/>
              <a:ea typeface="+mn-ea"/>
              <a:cs typeface="+mn-cs"/>
            </a:endParaRPr>
          </a:p>
          <a:p>
            <a:pPr marL="285750" lvl="0" indent="-285750">
              <a:buFont typeface="Arial" panose="020B0604020202020204" pitchFamily="34" charset="0"/>
              <a:buChar char="•"/>
            </a:pPr>
            <a:r>
              <a:rPr lang="en-US" sz="2200" dirty="0"/>
              <a:t>The proposed PhD in Biotechnology is designed to prepare graduates to develop the advanced skills needed to contribute to Alabama’s growing biotechnology sector, including launching a biotech firm. </a:t>
            </a:r>
          </a:p>
          <a:p>
            <a:endParaRPr lang="en-US" sz="2200" dirty="0"/>
          </a:p>
          <a:p>
            <a:pPr marL="285750" lvl="0" indent="-285750">
              <a:buFont typeface="Arial" panose="020B0604020202020204" pitchFamily="34" charset="0"/>
              <a:buChar char="•"/>
            </a:pPr>
            <a:r>
              <a:rPr lang="en-US" sz="2200" dirty="0"/>
              <a:t>The proposed program extends UAB’s existing offerings in Biotechnology from the master’s to the doctoral level, and therefore, it will require minimal new resources to deliver. </a:t>
            </a:r>
          </a:p>
          <a:p>
            <a:endParaRPr lang="en-US" sz="2200" dirty="0"/>
          </a:p>
          <a:p>
            <a:pPr marL="282575" indent="-282575">
              <a:buFont typeface="Arial" panose="020B0604020202020204" pitchFamily="34" charset="0"/>
              <a:buChar char="•"/>
            </a:pPr>
            <a:r>
              <a:rPr lang="en-US" sz="2200" dirty="0"/>
              <a:t>The proposal includes 6 letters of support from </a:t>
            </a:r>
          </a:p>
          <a:p>
            <a:pPr marL="282575"/>
            <a:r>
              <a:rPr lang="en-US" sz="2200" dirty="0"/>
              <a:t>BIO Alabama, Birmingham Business Alliance (BBA), </a:t>
            </a:r>
          </a:p>
          <a:p>
            <a:pPr marL="282575"/>
            <a:r>
              <a:rPr lang="en-US" sz="2200" dirty="0"/>
              <a:t>City of Birmingham, Economic Development Partnership </a:t>
            </a:r>
          </a:p>
          <a:p>
            <a:pPr marL="282575"/>
            <a:r>
              <a:rPr lang="en-US" sz="2200" dirty="0"/>
              <a:t>of Alabama (EDPA), Jefferson County Commission, </a:t>
            </a:r>
          </a:p>
          <a:p>
            <a:pPr marL="282575"/>
            <a:r>
              <a:rPr lang="en-US" sz="2200" dirty="0"/>
              <a:t>and Southern Research.</a:t>
            </a:r>
          </a:p>
        </p:txBody>
      </p:sp>
      <p:sp>
        <p:nvSpPr>
          <p:cNvPr id="2" name="Slide Number Placeholder 1"/>
          <p:cNvSpPr>
            <a:spLocks noGrp="1"/>
          </p:cNvSpPr>
          <p:nvPr>
            <p:ph type="sldNum" sz="quarter" idx="12"/>
          </p:nvPr>
        </p:nvSpPr>
        <p:spPr>
          <a:xfrm>
            <a:off x="9407339" y="631832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32ACA8A9-C625-4A00-BE8D-5615A8F328E4}"/>
              </a:ext>
            </a:extLst>
          </p:cNvPr>
          <p:cNvPicPr>
            <a:picLocks noChangeAspect="1"/>
          </p:cNvPicPr>
          <p:nvPr/>
        </p:nvPicPr>
        <p:blipFill>
          <a:blip r:embed="rId2"/>
          <a:stretch>
            <a:fillRect/>
          </a:stretch>
        </p:blipFill>
        <p:spPr>
          <a:xfrm>
            <a:off x="9109278" y="269068"/>
            <a:ext cx="1444877" cy="1329043"/>
          </a:xfrm>
          <a:prstGeom prst="rect">
            <a:avLst/>
          </a:prstGeom>
        </p:spPr>
      </p:pic>
      <p:pic>
        <p:nvPicPr>
          <p:cNvPr id="8" name="Picture 7">
            <a:extLst>
              <a:ext uri="{FF2B5EF4-FFF2-40B4-BE49-F238E27FC236}">
                <a16:creationId xmlns:a16="http://schemas.microsoft.com/office/drawing/2014/main" id="{FECC7617-FD8D-46BE-A57D-DC1B905CE506}"/>
              </a:ext>
            </a:extLst>
          </p:cNvPr>
          <p:cNvPicPr>
            <a:picLocks noChangeAspect="1"/>
          </p:cNvPicPr>
          <p:nvPr/>
        </p:nvPicPr>
        <p:blipFill>
          <a:blip r:embed="rId3"/>
          <a:stretch>
            <a:fillRect/>
          </a:stretch>
        </p:blipFill>
        <p:spPr>
          <a:xfrm>
            <a:off x="7458536" y="4210462"/>
            <a:ext cx="3301484" cy="2209793"/>
          </a:xfrm>
          <a:prstGeom prst="rect">
            <a:avLst/>
          </a:prstGeom>
        </p:spPr>
      </p:pic>
    </p:spTree>
    <p:extLst>
      <p:ext uri="{BB962C8B-B14F-4D97-AF65-F5344CB8AC3E}">
        <p14:creationId xmlns:p14="http://schemas.microsoft.com/office/powerpoint/2010/main" val="148230142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108</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042352" y="1949899"/>
            <a:ext cx="10107296" cy="2446824"/>
          </a:xfrm>
          <a:prstGeom prst="rect">
            <a:avLst/>
          </a:prstGeom>
          <a:noFill/>
        </p:spPr>
        <p:txBody>
          <a:bodyPr wrap="square" rtlCol="0">
            <a:spAutoFit/>
          </a:bodyPr>
          <a:lstStyle/>
          <a:p>
            <a:r>
              <a:rPr lang="en-US" sz="3200" b="1" dirty="0">
                <a:solidFill>
                  <a:srgbClr val="4472C4"/>
                </a:solidFill>
              </a:rPr>
              <a:t>Motion, Decision Item E-2: </a:t>
            </a:r>
          </a:p>
          <a:p>
            <a:endParaRPr lang="en-US" sz="3200" b="1" dirty="0">
              <a:solidFill>
                <a:srgbClr val="0070C0"/>
              </a:solidFill>
            </a:endParaRPr>
          </a:p>
          <a:p>
            <a:pPr lvl="0">
              <a:spcBef>
                <a:spcPts val="600"/>
              </a:spcBef>
              <a:tabLst>
                <a:tab pos="457200" algn="l"/>
              </a:tabLst>
              <a:defRPr/>
            </a:pPr>
            <a:r>
              <a:rPr lang="en-US" sz="2800" dirty="0"/>
              <a:t>That the Commission approve the University of Alabama at Birmingham’s proposal to offer a Doctor of Philosophy in Biotechnology.</a:t>
            </a:r>
          </a:p>
        </p:txBody>
      </p:sp>
    </p:spTree>
    <p:extLst>
      <p:ext uri="{BB962C8B-B14F-4D97-AF65-F5344CB8AC3E}">
        <p14:creationId xmlns:p14="http://schemas.microsoft.com/office/powerpoint/2010/main" val="93151301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282270" y="437168"/>
            <a:ext cx="11404600" cy="54322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3800" b="1" i="0" u="none" strike="noStrike" kern="1200" cap="none" spc="0" normalizeH="0" baseline="0" noProof="0" dirty="0">
                <a:ln>
                  <a:noFill/>
                </a:ln>
                <a:solidFill>
                  <a:srgbClr val="4472C4"/>
                </a:solidFill>
                <a:effectLst/>
                <a:uLnTx/>
                <a:uFillTx/>
                <a:latin typeface="Calibri"/>
                <a:ea typeface="+mn-ea"/>
                <a:cs typeface="+mn-cs"/>
              </a:rPr>
              <a:t>University of West Alabama</a:t>
            </a:r>
          </a:p>
          <a:p>
            <a:pPr>
              <a:tabLst>
                <a:tab pos="457200" algn="l"/>
              </a:tabLst>
              <a:defRPr/>
            </a:pP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3. Education Specialist in Physical Education (CIP 13.1314</a:t>
            </a:r>
            <a:r>
              <a:rPr lang="en-US" sz="2600" b="1" dirty="0">
                <a:solidFill>
                  <a:srgbClr val="4472C4"/>
                </a:solidFill>
              </a:rPr>
              <a:t>) </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endParaRPr kumimoji="0" lang="en-US" sz="800" b="1" i="0" u="none" strike="noStrike" kern="1200" cap="none" spc="0" normalizeH="0" baseline="0" noProof="0" dirty="0">
              <a:ln>
                <a:noFill/>
              </a:ln>
              <a:solidFill>
                <a:srgbClr val="4472C4"/>
              </a:solidFill>
              <a:effectLst/>
              <a:highlight>
                <a:srgbClr val="FFFF00"/>
              </a:highligh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600"/>
              </a:spcAft>
              <a:buClrTx/>
              <a:buSzTx/>
              <a:buFontTx/>
              <a:buNone/>
              <a:tabLst>
                <a:tab pos="457200" algn="l"/>
              </a:tabLst>
              <a:defRPr/>
            </a:pPr>
            <a:endParaRPr kumimoji="0" lang="en-US" sz="500" b="1" i="0" u="none" strike="noStrike" kern="1200" cap="none" spc="0" normalizeH="0" baseline="0" noProof="0" dirty="0">
              <a:ln>
                <a:noFill/>
              </a:ln>
              <a:solidFill>
                <a:srgbClr val="0070C0"/>
              </a:solidFill>
              <a:effectLst/>
              <a:highlight>
                <a:srgbClr val="FFFF00"/>
              </a:highlight>
              <a:uLnTx/>
              <a:uFillTx/>
              <a:latin typeface="Calibri" panose="020F0502020204030204"/>
              <a:ea typeface="+mn-ea"/>
              <a:cs typeface="+mn-cs"/>
            </a:endParaRPr>
          </a:p>
          <a:p>
            <a:pPr marL="342900" lvl="0" indent="-342900">
              <a:buFont typeface="Arial" panose="020B0604020202020204" pitchFamily="34" charset="0"/>
              <a:buChar char="•"/>
            </a:pPr>
            <a:r>
              <a:rPr lang="en-US" sz="2200" dirty="0"/>
              <a:t>Once authorized by the Alabama State Board of Education, the proposed </a:t>
            </a:r>
            <a:r>
              <a:rPr lang="en-US" sz="2200" dirty="0" err="1"/>
              <a:t>EdS</a:t>
            </a:r>
            <a:r>
              <a:rPr lang="en-US" sz="2200" dirty="0"/>
              <a:t> in Physical Education will provide master’s-level educators with additional training needed for Class AA certification.</a:t>
            </a:r>
          </a:p>
          <a:p>
            <a:pPr marL="342900" indent="-342900">
              <a:buFont typeface="Arial" panose="020B0604020202020204" pitchFamily="34" charset="0"/>
              <a:buChar char="•"/>
            </a:pPr>
            <a:endParaRPr lang="en-US" sz="2200" dirty="0"/>
          </a:p>
          <a:p>
            <a:pPr marL="342900" lvl="0" indent="-342900">
              <a:buFont typeface="Arial" panose="020B0604020202020204" pitchFamily="34" charset="0"/>
              <a:buChar char="•"/>
            </a:pPr>
            <a:r>
              <a:rPr lang="en-US" sz="2200" dirty="0"/>
              <a:t>UWA currently offers an MAT/MEd in Physical Education (CIP 13.1314). </a:t>
            </a:r>
          </a:p>
          <a:p>
            <a:pPr marL="339725" lvl="0"/>
            <a:r>
              <a:rPr lang="en-US" sz="2200" dirty="0"/>
              <a:t>The proposed program extends coursework from the master’s level </a:t>
            </a:r>
          </a:p>
          <a:p>
            <a:pPr marL="339725" lvl="0"/>
            <a:r>
              <a:rPr lang="en-US" sz="2200" dirty="0"/>
              <a:t>to the education specialist level and therefore will require minimal </a:t>
            </a:r>
          </a:p>
          <a:p>
            <a:pPr marL="339725" lvl="0"/>
            <a:r>
              <a:rPr lang="en-US" sz="2200" dirty="0"/>
              <a:t>new resources to deliver. </a:t>
            </a:r>
          </a:p>
          <a:p>
            <a:endParaRPr lang="en-US" sz="2200" dirty="0"/>
          </a:p>
          <a:p>
            <a:pPr marL="342900" indent="-342900">
              <a:buFont typeface="Arial" panose="020B0604020202020204" pitchFamily="34" charset="0"/>
              <a:buChar char="•"/>
            </a:pPr>
            <a:r>
              <a:rPr lang="en-US" sz="2200" dirty="0"/>
              <a:t>The proposal includes external letters of support from </a:t>
            </a:r>
          </a:p>
          <a:p>
            <a:pPr marL="339725"/>
            <a:r>
              <a:rPr lang="en-US" sz="2200" dirty="0"/>
              <a:t>University Charter School, the City of Livingston, and </a:t>
            </a:r>
          </a:p>
          <a:p>
            <a:pPr marL="339725"/>
            <a:r>
              <a:rPr lang="en-US" sz="2200" dirty="0"/>
              <a:t>the Alabama Department of Public Health.</a:t>
            </a:r>
          </a:p>
        </p:txBody>
      </p:sp>
      <p:sp>
        <p:nvSpPr>
          <p:cNvPr id="2" name="Slide Number Placeholder 1"/>
          <p:cNvSpPr>
            <a:spLocks noGrp="1"/>
          </p:cNvSpPr>
          <p:nvPr>
            <p:ph type="sldNum" sz="quarter" idx="12"/>
          </p:nvPr>
        </p:nvSpPr>
        <p:spPr>
          <a:xfrm>
            <a:off x="9407339" y="631832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142E7EFE-E915-4307-9889-9FAA1B3B8F90}"/>
              </a:ext>
            </a:extLst>
          </p:cNvPr>
          <p:cNvPicPr>
            <a:picLocks noChangeAspect="1"/>
          </p:cNvPicPr>
          <p:nvPr/>
        </p:nvPicPr>
        <p:blipFill>
          <a:blip r:embed="rId2"/>
          <a:stretch>
            <a:fillRect/>
          </a:stretch>
        </p:blipFill>
        <p:spPr>
          <a:xfrm>
            <a:off x="10458500" y="256285"/>
            <a:ext cx="1082439" cy="1133179"/>
          </a:xfrm>
          <a:prstGeom prst="rect">
            <a:avLst/>
          </a:prstGeom>
        </p:spPr>
      </p:pic>
      <p:pic>
        <p:nvPicPr>
          <p:cNvPr id="9" name="Picture 8">
            <a:extLst>
              <a:ext uri="{FF2B5EF4-FFF2-40B4-BE49-F238E27FC236}">
                <a16:creationId xmlns:a16="http://schemas.microsoft.com/office/drawing/2014/main" id="{98B87372-0348-4C0A-B17E-E39261BF716A}"/>
              </a:ext>
            </a:extLst>
          </p:cNvPr>
          <p:cNvPicPr>
            <a:picLocks noChangeAspect="1"/>
          </p:cNvPicPr>
          <p:nvPr/>
        </p:nvPicPr>
        <p:blipFill>
          <a:blip r:embed="rId3"/>
          <a:stretch>
            <a:fillRect/>
          </a:stretch>
        </p:blipFill>
        <p:spPr>
          <a:xfrm>
            <a:off x="9111554" y="2788473"/>
            <a:ext cx="2380681" cy="3174862"/>
          </a:xfrm>
          <a:prstGeom prst="rect">
            <a:avLst/>
          </a:prstGeom>
        </p:spPr>
      </p:pic>
    </p:spTree>
    <p:extLst>
      <p:ext uri="{BB962C8B-B14F-4D97-AF65-F5344CB8AC3E}">
        <p14:creationId xmlns:p14="http://schemas.microsoft.com/office/powerpoint/2010/main" val="2878747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8BBF6D7-1BBB-4DA6-8E9B-D673F6A0FE3B}"/>
              </a:ext>
            </a:extLst>
          </p:cNvPr>
          <p:cNvSpPr>
            <a:spLocks noGrp="1"/>
          </p:cNvSpPr>
          <p:nvPr>
            <p:ph type="subTitle" idx="1"/>
          </p:nvPr>
        </p:nvSpPr>
        <p:spPr>
          <a:xfrm>
            <a:off x="5979606" y="3135116"/>
            <a:ext cx="9144000" cy="2674189"/>
          </a:xfrm>
        </p:spPr>
        <p:txBody>
          <a:bodyPr>
            <a:normAutofit/>
          </a:bodyPr>
          <a:lstStyle/>
          <a:p>
            <a:pPr algn="l"/>
            <a:r>
              <a:rPr lang="en-US" sz="3000" b="1" dirty="0">
                <a:solidFill>
                  <a:srgbClr val="0070C0"/>
                </a:solidFill>
              </a:rPr>
              <a:t>Role of Boards and other thoughts </a:t>
            </a:r>
          </a:p>
          <a:p>
            <a:pPr algn="l">
              <a:lnSpc>
                <a:spcPts val="1700"/>
              </a:lnSpc>
            </a:pPr>
            <a:r>
              <a:rPr lang="en-US" sz="2600" b="1" dirty="0">
                <a:solidFill>
                  <a:schemeClr val="bg1">
                    <a:lumMod val="50000"/>
                  </a:schemeClr>
                </a:solidFill>
              </a:rPr>
              <a:t>Mississippi Institutions of Higher Learning</a:t>
            </a:r>
          </a:p>
          <a:p>
            <a:pPr algn="l">
              <a:lnSpc>
                <a:spcPts val="1700"/>
              </a:lnSpc>
            </a:pPr>
            <a:r>
              <a:rPr lang="en-US" sz="2600" b="1" dirty="0">
                <a:solidFill>
                  <a:schemeClr val="bg1">
                    <a:lumMod val="50000"/>
                  </a:schemeClr>
                </a:solidFill>
              </a:rPr>
              <a:t>Board Retreat</a:t>
            </a:r>
          </a:p>
          <a:p>
            <a:pPr marL="457200" indent="-457200">
              <a:buFont typeface="Arial" panose="020B0604020202020204" pitchFamily="34" charset="0"/>
              <a:buChar char="•"/>
            </a:pPr>
            <a:endParaRPr lang="en-US" sz="2600" b="1" dirty="0">
              <a:solidFill>
                <a:schemeClr val="bg1">
                  <a:lumMod val="50000"/>
                </a:schemeClr>
              </a:solidFill>
            </a:endParaRPr>
          </a:p>
        </p:txBody>
      </p:sp>
      <p:pic>
        <p:nvPicPr>
          <p:cNvPr id="4" name="Picture 3">
            <a:extLst>
              <a:ext uri="{FF2B5EF4-FFF2-40B4-BE49-F238E27FC236}">
                <a16:creationId xmlns:a16="http://schemas.microsoft.com/office/drawing/2014/main" id="{6F0D0A4F-F969-42E0-A2DF-FE9187628F76}"/>
              </a:ext>
            </a:extLst>
          </p:cNvPr>
          <p:cNvPicPr>
            <a:picLocks noChangeAspect="1"/>
          </p:cNvPicPr>
          <p:nvPr/>
        </p:nvPicPr>
        <p:blipFill>
          <a:blip r:embed="rId2"/>
          <a:stretch>
            <a:fillRect/>
          </a:stretch>
        </p:blipFill>
        <p:spPr>
          <a:xfrm>
            <a:off x="7387287" y="0"/>
            <a:ext cx="3047883" cy="2897105"/>
          </a:xfrm>
          <a:prstGeom prst="rect">
            <a:avLst/>
          </a:prstGeom>
        </p:spPr>
      </p:pic>
      <p:sp>
        <p:nvSpPr>
          <p:cNvPr id="5" name="Content Placeholder 2">
            <a:extLst>
              <a:ext uri="{FF2B5EF4-FFF2-40B4-BE49-F238E27FC236}">
                <a16:creationId xmlns:a16="http://schemas.microsoft.com/office/drawing/2014/main" id="{A3A4094F-3A47-4750-9041-8C8C232EC568}"/>
              </a:ext>
            </a:extLst>
          </p:cNvPr>
          <p:cNvSpPr txBox="1">
            <a:spLocks/>
          </p:cNvSpPr>
          <p:nvPr/>
        </p:nvSpPr>
        <p:spPr>
          <a:xfrm>
            <a:off x="5847233" y="4535185"/>
            <a:ext cx="6511184" cy="184559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Role of Trustees /staff </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State higher education structures compared</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Issues in Higher Ed</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Some initiatives to ponder </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D5BB53E2-D981-4819-8725-E0463A9A5BF9}"/>
              </a:ext>
            </a:extLst>
          </p:cNvPr>
          <p:cNvGrpSpPr/>
          <p:nvPr/>
        </p:nvGrpSpPr>
        <p:grpSpPr>
          <a:xfrm>
            <a:off x="181401" y="150951"/>
            <a:ext cx="6079687" cy="6313738"/>
            <a:chOff x="5596379" y="184082"/>
            <a:chExt cx="6079687" cy="6313738"/>
          </a:xfrm>
        </p:grpSpPr>
        <p:pic>
          <p:nvPicPr>
            <p:cNvPr id="6" name="Picture 5">
              <a:extLst>
                <a:ext uri="{FF2B5EF4-FFF2-40B4-BE49-F238E27FC236}">
                  <a16:creationId xmlns:a16="http://schemas.microsoft.com/office/drawing/2014/main" id="{CEF37BF9-16FE-41C5-8E8E-4B58E656C8C8}"/>
                </a:ext>
              </a:extLst>
            </p:cNvPr>
            <p:cNvPicPr>
              <a:picLocks noChangeAspect="1"/>
            </p:cNvPicPr>
            <p:nvPr/>
          </p:nvPicPr>
          <p:blipFill>
            <a:blip r:embed="rId3"/>
            <a:stretch>
              <a:fillRect/>
            </a:stretch>
          </p:blipFill>
          <p:spPr>
            <a:xfrm>
              <a:off x="5596379" y="184082"/>
              <a:ext cx="6079687" cy="1452233"/>
            </a:xfrm>
            <a:prstGeom prst="rect">
              <a:avLst/>
            </a:prstGeom>
          </p:spPr>
        </p:pic>
        <p:pic>
          <p:nvPicPr>
            <p:cNvPr id="7" name="Picture 4" descr="Image">
              <a:extLst>
                <a:ext uri="{FF2B5EF4-FFF2-40B4-BE49-F238E27FC236}">
                  <a16:creationId xmlns:a16="http://schemas.microsoft.com/office/drawing/2014/main" id="{CA862A1B-DC7A-43B2-8C10-99C0333F8C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3" t="24240" r="633" b="43013"/>
            <a:stretch/>
          </p:blipFill>
          <p:spPr bwMode="auto">
            <a:xfrm>
              <a:off x="6096000" y="1733417"/>
              <a:ext cx="5446591" cy="1337728"/>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Image">
              <a:extLst>
                <a:ext uri="{FF2B5EF4-FFF2-40B4-BE49-F238E27FC236}">
                  <a16:creationId xmlns:a16="http://schemas.microsoft.com/office/drawing/2014/main" id="{8358112C-7C1D-4E96-8F74-0B047D5D28D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577" r="21022"/>
            <a:stretch/>
          </p:blipFill>
          <p:spPr bwMode="auto">
            <a:xfrm>
              <a:off x="7364684" y="3168247"/>
              <a:ext cx="2903457" cy="332957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3866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2" end="2"/>
                                            </p:txEl>
                                          </p:spTgt>
                                        </p:tgtEl>
                                        <p:attrNameLst>
                                          <p:attrName>style.color</p:attrName>
                                        </p:attrNameLst>
                                      </p:cBhvr>
                                      <p:to>
                                        <a:schemeClr val="accent2"/>
                                      </p:to>
                                    </p:animClr>
                                    <p:animClr clrSpc="rgb" dir="cw">
                                      <p:cBhvr>
                                        <p:cTn id="7" dur="500" fill="hold"/>
                                        <p:tgtEl>
                                          <p:spTgt spid="5">
                                            <p:txEl>
                                              <p:pRg st="2" end="2"/>
                                            </p:txEl>
                                          </p:spTgt>
                                        </p:tgtEl>
                                        <p:attrNameLst>
                                          <p:attrName>fillcolor</p:attrName>
                                        </p:attrNameLst>
                                      </p:cBhvr>
                                      <p:to>
                                        <a:schemeClr val="accent2"/>
                                      </p:to>
                                    </p:animClr>
                                    <p:set>
                                      <p:cBhvr>
                                        <p:cTn id="8" dur="500" fill="hold"/>
                                        <p:tgtEl>
                                          <p:spTgt spid="5">
                                            <p:txEl>
                                              <p:pRg st="2" end="2"/>
                                            </p:txEl>
                                          </p:spTgt>
                                        </p:tgtEl>
                                        <p:attrNameLst>
                                          <p:attrName>fill.type</p:attrName>
                                        </p:attrNameLst>
                                      </p:cBhvr>
                                      <p:to>
                                        <p:strVal val="solid"/>
                                      </p:to>
                                    </p:set>
                                    <p:set>
                                      <p:cBhvr>
                                        <p:cTn id="9" dur="500" fill="hold"/>
                                        <p:tgtEl>
                                          <p:spTgt spid="5">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C20EAC-5583-4634-8F1C-CD936AACEB82}"/>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110</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1B0ACD13-977A-44F6-9393-C9E32D693976}"/>
              </a:ext>
            </a:extLst>
          </p:cNvPr>
          <p:cNvSpPr txBox="1"/>
          <p:nvPr/>
        </p:nvSpPr>
        <p:spPr>
          <a:xfrm>
            <a:off x="1042352" y="1949899"/>
            <a:ext cx="10107296" cy="2015936"/>
          </a:xfrm>
          <a:prstGeom prst="rect">
            <a:avLst/>
          </a:prstGeom>
          <a:noFill/>
        </p:spPr>
        <p:txBody>
          <a:bodyPr wrap="square" rtlCol="0">
            <a:spAutoFit/>
          </a:bodyPr>
          <a:lstStyle/>
          <a:p>
            <a:r>
              <a:rPr lang="en-US" sz="3200" b="1" dirty="0">
                <a:solidFill>
                  <a:srgbClr val="4472C4"/>
                </a:solidFill>
              </a:rPr>
              <a:t>Motion, Decision Item E-3: </a:t>
            </a:r>
          </a:p>
          <a:p>
            <a:endParaRPr lang="en-US" sz="3200" b="1" dirty="0">
              <a:solidFill>
                <a:srgbClr val="0070C0"/>
              </a:solidFill>
            </a:endParaRPr>
          </a:p>
          <a:p>
            <a:pPr lvl="0">
              <a:spcBef>
                <a:spcPts val="600"/>
              </a:spcBef>
              <a:tabLst>
                <a:tab pos="457200" algn="l"/>
              </a:tabLst>
              <a:defRPr/>
            </a:pPr>
            <a:r>
              <a:rPr lang="en-US" sz="2800" dirty="0"/>
              <a:t>That the Commission approve the University of West Alabama’s proposal to offer an Education Specialist in Physical Education.</a:t>
            </a:r>
          </a:p>
        </p:txBody>
      </p:sp>
    </p:spTree>
    <p:extLst>
      <p:ext uri="{BB962C8B-B14F-4D97-AF65-F5344CB8AC3E}">
        <p14:creationId xmlns:p14="http://schemas.microsoft.com/office/powerpoint/2010/main" val="98964394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687154" y="1284537"/>
            <a:ext cx="11214062" cy="5247795"/>
            <a:chOff x="671280" y="720234"/>
            <a:chExt cx="11214062" cy="4894993"/>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5957" y="768555"/>
              <a:ext cx="1094473" cy="1015672"/>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175" b="9125"/>
            <a:stretch/>
          </p:blipFill>
          <p:spPr>
            <a:xfrm>
              <a:off x="2010316" y="886869"/>
              <a:ext cx="2128252" cy="662042"/>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19119" b="19332"/>
            <a:stretch/>
          </p:blipFill>
          <p:spPr>
            <a:xfrm>
              <a:off x="4328454" y="823233"/>
              <a:ext cx="2030186" cy="83304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21172" y="720234"/>
              <a:ext cx="1085231" cy="994795"/>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68936" y="893283"/>
              <a:ext cx="2288875" cy="718642"/>
            </a:xfrm>
            <a:prstGeom prst="rect">
              <a:avLst/>
            </a:prstGeom>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t="15137" r="4191" b="11806"/>
            <a:stretch/>
          </p:blipFill>
          <p:spPr>
            <a:xfrm>
              <a:off x="10366455" y="812951"/>
              <a:ext cx="1172240" cy="85640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4404" y="2049126"/>
              <a:ext cx="1048087" cy="962731"/>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34875" y="2090346"/>
              <a:ext cx="1907115" cy="768083"/>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82853" y="1924733"/>
              <a:ext cx="1536408" cy="893037"/>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11078" y="1902538"/>
              <a:ext cx="1536408" cy="895506"/>
            </a:xfrm>
            <a:prstGeom prst="rect">
              <a:avLst/>
            </a:prstGeom>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154792" y="2066837"/>
              <a:ext cx="1782165" cy="588049"/>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24031" y="2073427"/>
              <a:ext cx="1661311" cy="581459"/>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71280" y="3123788"/>
              <a:ext cx="1167673" cy="1158332"/>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469145" y="3277346"/>
              <a:ext cx="1158463" cy="1095095"/>
            </a:xfrm>
            <a:prstGeom prst="rect">
              <a:avLst/>
            </a:prstGeom>
          </p:spPr>
        </p:pic>
        <p:pic>
          <p:nvPicPr>
            <p:cNvPr id="18" name="Pictur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98421" y="3252323"/>
              <a:ext cx="1170459" cy="1105486"/>
            </a:xfrm>
            <a:prstGeom prst="rect">
              <a:avLst/>
            </a:prstGeom>
          </p:spPr>
        </p:pic>
        <p:pic>
          <p:nvPicPr>
            <p:cNvPr id="19" name="Picture 1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447940" y="3123788"/>
              <a:ext cx="1158463" cy="1316436"/>
            </a:xfrm>
            <a:prstGeom prst="rect">
              <a:avLst/>
            </a:prstGeom>
          </p:spPr>
        </p:pic>
        <p:pic>
          <p:nvPicPr>
            <p:cNvPr id="20" name="Picture 1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236595" y="3191933"/>
              <a:ext cx="1158464" cy="1066863"/>
            </a:xfrm>
            <a:prstGeom prst="rect">
              <a:avLst/>
            </a:prstGeom>
          </p:spPr>
        </p:pic>
        <p:pic>
          <p:nvPicPr>
            <p:cNvPr id="21" name="Picture 20"/>
            <p:cNvPicPr>
              <a:picLocks noChangeAspect="1"/>
            </p:cNvPicPr>
            <p:nvPr/>
          </p:nvPicPr>
          <p:blipFill rotWithShape="1">
            <a:blip r:embed="rId19">
              <a:extLst>
                <a:ext uri="{28A0092B-C50C-407E-A947-70E740481C1C}">
                  <a14:useLocalDpi xmlns:a14="http://schemas.microsoft.com/office/drawing/2010/main" val="0"/>
                </a:ext>
              </a:extLst>
            </a:blip>
            <a:srcRect t="1853"/>
            <a:stretch/>
          </p:blipFill>
          <p:spPr>
            <a:xfrm>
              <a:off x="9774169" y="3301851"/>
              <a:ext cx="2111173" cy="662848"/>
            </a:xfrm>
            <a:prstGeom prst="rect">
              <a:avLst/>
            </a:prstGeom>
          </p:spPr>
        </p:pic>
        <p:pic>
          <p:nvPicPr>
            <p:cNvPr id="22" name="Picture 2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04404" y="4664282"/>
              <a:ext cx="1065422" cy="892962"/>
            </a:xfrm>
            <a:prstGeom prst="rect">
              <a:avLst/>
            </a:prstGeom>
          </p:spPr>
        </p:pic>
        <p:pic>
          <p:nvPicPr>
            <p:cNvPr id="23" name="Picture 2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113020" y="4902680"/>
              <a:ext cx="2101487" cy="439054"/>
            </a:xfrm>
            <a:prstGeom prst="rect">
              <a:avLst/>
            </a:prstGeom>
          </p:spPr>
        </p:pic>
        <p:pic>
          <p:nvPicPr>
            <p:cNvPr id="24" name="Picture 23"/>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446023" y="4746734"/>
              <a:ext cx="2101487" cy="524202"/>
            </a:xfrm>
            <a:prstGeom prst="rect">
              <a:avLst/>
            </a:prstGeom>
          </p:spPr>
        </p:pic>
        <p:pic>
          <p:nvPicPr>
            <p:cNvPr id="25" name="Picture 2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838199" y="4624403"/>
              <a:ext cx="1536408" cy="750573"/>
            </a:xfrm>
            <a:prstGeom prst="rect">
              <a:avLst/>
            </a:prstGeom>
          </p:spPr>
        </p:pic>
        <p:pic>
          <p:nvPicPr>
            <p:cNvPr id="26" name="Picture 2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798187" y="4547773"/>
              <a:ext cx="1158464" cy="1067454"/>
            </a:xfrm>
            <a:prstGeom prst="rect">
              <a:avLst/>
            </a:prstGeom>
          </p:spPr>
        </p:pic>
        <p:pic>
          <p:nvPicPr>
            <p:cNvPr id="27" name="Picture 26"/>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414999" y="4570992"/>
              <a:ext cx="1075617" cy="1044235"/>
            </a:xfrm>
            <a:prstGeom prst="rect">
              <a:avLst/>
            </a:prstGeom>
          </p:spPr>
        </p:pic>
      </p:grpSp>
      <p:sp>
        <p:nvSpPr>
          <p:cNvPr id="2" name="Rectangle 1"/>
          <p:cNvSpPr/>
          <p:nvPr/>
        </p:nvSpPr>
        <p:spPr>
          <a:xfrm>
            <a:off x="2718454" y="404933"/>
            <a:ext cx="7994778" cy="584775"/>
          </a:xfrm>
          <a:prstGeom prst="rect">
            <a:avLst/>
          </a:prstGeom>
        </p:spPr>
        <p:txBody>
          <a:bodyPr wrap="square">
            <a:spAutoFit/>
          </a:bodyPr>
          <a:lstStyle/>
          <a:p>
            <a:pPr marL="0" marR="0" lvl="0" indent="0" algn="ctr" defTabSz="914400" rtl="0" eaLnBrk="1" fontAlgn="auto" latinLnBrk="0" hangingPunct="1">
              <a:lnSpc>
                <a:spcPct val="100000"/>
              </a:lnSpc>
              <a:spcBef>
                <a:spcPct val="20000"/>
              </a:spcBef>
              <a:spcAft>
                <a:spcPts val="600"/>
              </a:spcAft>
              <a:buClrTx/>
              <a:buSzTx/>
              <a:buFontTx/>
              <a:buNone/>
              <a:tabLst>
                <a:tab pos="457200" algn="l"/>
              </a:tabLst>
              <a:defRPr/>
            </a:pPr>
            <a:r>
              <a:rPr kumimoji="0" lang="en-US" sz="3200" b="1" i="0" u="none" strike="noStrike" kern="120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ALABAMA</a:t>
            </a:r>
            <a:r>
              <a:rPr kumimoji="0" lang="en-US" sz="3200" b="1" i="0" u="none" strike="noStrike" kern="1200" cap="none" spc="30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COMMUNITY COLLEGE SYSTEM</a:t>
            </a:r>
          </a:p>
        </p:txBody>
      </p:sp>
      <p:pic>
        <p:nvPicPr>
          <p:cNvPr id="28" name="Picture 2" descr="https://www.accs.cc/images/seal.png"/>
          <p:cNvPicPr>
            <a:picLocks noChangeAspect="1" noChangeArrowheads="1"/>
          </p:cNvPicPr>
          <p:nvPr/>
        </p:nvPicPr>
        <p:blipFill>
          <a:blip r:embed="rId26">
            <a:extLst>
              <a:ext uri="{BEBA8EAE-BF5A-486C-A8C5-ECC9F3942E4B}">
                <a14:imgProps xmlns:a14="http://schemas.microsoft.com/office/drawing/2010/main">
                  <a14:imgLayer r:embed="rId27">
                    <a14:imgEffect>
                      <a14:colorTemperature colorTemp="6671"/>
                    </a14:imgEffect>
                    <a14:imgEffect>
                      <a14:saturation sat="97000"/>
                    </a14:imgEffect>
                  </a14:imgLayer>
                </a14:imgProps>
              </a:ext>
              <a:ext uri="{28A0092B-C50C-407E-A947-70E740481C1C}">
                <a14:useLocalDpi xmlns:a14="http://schemas.microsoft.com/office/drawing/2010/main" val="0"/>
              </a:ext>
            </a:extLst>
          </a:blip>
          <a:srcRect/>
          <a:stretch>
            <a:fillRect/>
          </a:stretch>
        </p:blipFill>
        <p:spPr bwMode="auto">
          <a:xfrm>
            <a:off x="2047021" y="218346"/>
            <a:ext cx="957286" cy="950142"/>
          </a:xfrm>
          <a:prstGeom prst="rect">
            <a:avLst/>
          </a:prstGeom>
          <a:noFill/>
          <a:extLst>
            <a:ext uri="{909E8E84-426E-40DD-AFC4-6F175D3DCCD1}">
              <a14:hiddenFill xmlns:a14="http://schemas.microsoft.com/office/drawing/2010/main">
                <a:solidFill>
                  <a:srgbClr val="FFFFFF"/>
                </a:solidFill>
              </a14:hiddenFill>
            </a:ext>
          </a:extLst>
        </p:spPr>
      </p:pic>
      <p:sp>
        <p:nvSpPr>
          <p:cNvPr id="30" name="Slide Number Placeholder 5">
            <a:extLst>
              <a:ext uri="{FF2B5EF4-FFF2-40B4-BE49-F238E27FC236}">
                <a16:creationId xmlns:a16="http://schemas.microsoft.com/office/drawing/2014/main" id="{99C62BA9-2447-4BF6-8CE6-5C30F2DAC86F}"/>
              </a:ext>
            </a:extLst>
          </p:cNvPr>
          <p:cNvSpPr>
            <a:spLocks noGrp="1"/>
          </p:cNvSpPr>
          <p:nvPr>
            <p:ph type="sldNum" sz="quarter" idx="12"/>
          </p:nvPr>
        </p:nvSpPr>
        <p:spPr>
          <a:xfrm>
            <a:off x="9158016" y="6375286"/>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01295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443166" y="157978"/>
            <a:ext cx="11091672" cy="59708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3800" b="1" i="0" u="none" strike="noStrike" kern="1200" cap="none" spc="0" normalizeH="0" baseline="0" noProof="0" dirty="0">
                <a:ln>
                  <a:noFill/>
                </a:ln>
                <a:solidFill>
                  <a:srgbClr val="4472C4"/>
                </a:solidFill>
                <a:effectLst/>
                <a:uLnTx/>
                <a:uFillTx/>
                <a:latin typeface="Calibri"/>
                <a:ea typeface="+mn-ea"/>
                <a:cs typeface="+mn-cs"/>
              </a:rPr>
              <a:t>Coastal Alabama Community College</a:t>
            </a:r>
          </a:p>
          <a:p>
            <a:pPr marL="347663" marR="0" lvl="0" indent="-347663" algn="l" defTabSz="914400" rtl="0" eaLnBrk="1" fontAlgn="auto" latinLnBrk="0" hangingPunct="1">
              <a:lnSpc>
                <a:spcPct val="100000"/>
              </a:lnSpc>
              <a:buClrTx/>
              <a:buSzTx/>
              <a:tabLst>
                <a:tab pos="457200" algn="l"/>
              </a:tabLst>
              <a:defRPr/>
            </a:pP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4.</a:t>
            </a:r>
            <a:r>
              <a:rPr lang="en-US" sz="2600" b="1" dirty="0">
                <a:solidFill>
                  <a:srgbClr val="4472C4"/>
                </a:solidFill>
                <a:latin typeface="Calibri" panose="020F0502020204030204"/>
              </a:rPr>
              <a:t> </a:t>
            </a: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Associate of Applied Science in Salon and Spa Management -</a:t>
            </a:r>
          </a:p>
          <a:p>
            <a:pPr marL="347663" marR="0" lvl="0" indent="-347663" algn="l" defTabSz="914400" rtl="0" eaLnBrk="1" fontAlgn="auto" latinLnBrk="0" hangingPunct="1">
              <a:lnSpc>
                <a:spcPct val="100000"/>
              </a:lnSpc>
              <a:buClrTx/>
              <a:buSzTx/>
              <a:tabLst>
                <a:tab pos="457200" algn="l"/>
              </a:tabLst>
              <a:defRPr/>
            </a:pPr>
            <a:r>
              <a:rPr lang="en-US" sz="2600" b="1" dirty="0">
                <a:solidFill>
                  <a:srgbClr val="4472C4"/>
                </a:solidFill>
                <a:latin typeface="Calibri" panose="020F0502020204030204"/>
              </a:rPr>
              <a:t>    </a:t>
            </a: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Cosmetology (CIP 12.0412)</a:t>
            </a:r>
          </a:p>
          <a:p>
            <a:pPr marL="0" marR="0" lvl="0" indent="0" algn="l" defTabSz="914400" rtl="0" eaLnBrk="1" fontAlgn="auto" latinLnBrk="0" hangingPunct="1">
              <a:lnSpc>
                <a:spcPct val="100000"/>
              </a:lnSpc>
              <a:buClrTx/>
              <a:buSzTx/>
              <a:buFontTx/>
              <a:buNone/>
              <a:tabLst>
                <a:tab pos="457200" algn="l"/>
              </a:tabLst>
              <a:defRPr/>
            </a:pP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lvl="0" indent="-285750">
              <a:buFont typeface="Arial" panose="020B0604020202020204" pitchFamily="34" charset="0"/>
              <a:buChar char="•"/>
            </a:pPr>
            <a:r>
              <a:rPr lang="en-US" sz="2400" dirty="0"/>
              <a:t>This program will require no new funds to establish and will provide a pathway for students in the existing Certificate program to continue on to an AAS degree.</a:t>
            </a:r>
          </a:p>
          <a:p>
            <a:r>
              <a:rPr lang="en-US" dirty="0"/>
              <a:t> </a:t>
            </a:r>
          </a:p>
          <a:p>
            <a:pPr marL="285750" lvl="0" indent="-285750">
              <a:buFont typeface="Arial" panose="020B0604020202020204" pitchFamily="34" charset="0"/>
              <a:buChar char="•"/>
            </a:pPr>
            <a:r>
              <a:rPr lang="en-US" sz="2400" dirty="0"/>
              <a:t>The program will help meet industry and local demand for cosmetologists and supervisors of personal care workers, an occupation that appears on Alabama’s Statewide In-Demand Occupations List.</a:t>
            </a:r>
          </a:p>
          <a:p>
            <a:endParaRPr lang="en-US" sz="2400" dirty="0"/>
          </a:p>
          <a:p>
            <a:pPr marL="282575" indent="-282575">
              <a:buFont typeface="Arial" panose="020B0604020202020204" pitchFamily="34" charset="0"/>
              <a:buChar char="•"/>
            </a:pPr>
            <a:r>
              <a:rPr lang="en-US" sz="2400" dirty="0"/>
              <a:t>This proposal includes four letters of support</a:t>
            </a:r>
          </a:p>
          <a:p>
            <a:pPr marL="282575" indent="-282575"/>
            <a:r>
              <a:rPr lang="en-US" sz="2400" dirty="0"/>
              <a:t> 	attesting to the need for this program from </a:t>
            </a:r>
          </a:p>
          <a:p>
            <a:pPr marL="282575" indent="-282575"/>
            <a:r>
              <a:rPr lang="en-US" sz="2400" dirty="0"/>
              <a:t>	the following: City of Bay Minette, the North Baldwin</a:t>
            </a:r>
          </a:p>
          <a:p>
            <a:pPr marL="282575" indent="-282575"/>
            <a:r>
              <a:rPr lang="en-US" sz="2400" dirty="0"/>
              <a:t>	Education Foundation, Baldwin County Public Schools </a:t>
            </a:r>
          </a:p>
          <a:p>
            <a:pPr marL="282575" indent="-282575"/>
            <a:r>
              <a:rPr lang="en-US" sz="2400" dirty="0"/>
              <a:t>	and a local salon manager. </a:t>
            </a:r>
          </a:p>
        </p:txBody>
      </p:sp>
      <p:sp>
        <p:nvSpPr>
          <p:cNvPr id="2" name="Slide Number Placeholder 1"/>
          <p:cNvSpPr>
            <a:spLocks noGrp="1"/>
          </p:cNvSpPr>
          <p:nvPr>
            <p:ph type="sldNum" sz="quarter" idx="12"/>
          </p:nvPr>
        </p:nvSpPr>
        <p:spPr>
          <a:xfrm>
            <a:off x="9274616" y="6382311"/>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CEEDAAFE-F273-43E6-91B8-F2571F44C124}"/>
              </a:ext>
            </a:extLst>
          </p:cNvPr>
          <p:cNvPicPr>
            <a:picLocks noChangeAspect="1"/>
          </p:cNvPicPr>
          <p:nvPr/>
        </p:nvPicPr>
        <p:blipFill>
          <a:blip r:embed="rId3"/>
          <a:stretch>
            <a:fillRect/>
          </a:stretch>
        </p:blipFill>
        <p:spPr>
          <a:xfrm>
            <a:off x="9758870" y="284110"/>
            <a:ext cx="2030144" cy="890093"/>
          </a:xfrm>
          <a:prstGeom prst="rect">
            <a:avLst/>
          </a:prstGeom>
        </p:spPr>
      </p:pic>
      <p:pic>
        <p:nvPicPr>
          <p:cNvPr id="9" name="Picture 8">
            <a:extLst>
              <a:ext uri="{FF2B5EF4-FFF2-40B4-BE49-F238E27FC236}">
                <a16:creationId xmlns:a16="http://schemas.microsoft.com/office/drawing/2014/main" id="{A32F3176-2F5B-4798-8FD1-8B5ACD91C4AD}"/>
              </a:ext>
            </a:extLst>
          </p:cNvPr>
          <p:cNvPicPr>
            <a:picLocks noChangeAspect="1"/>
          </p:cNvPicPr>
          <p:nvPr/>
        </p:nvPicPr>
        <p:blipFill>
          <a:blip r:embed="rId4"/>
          <a:stretch>
            <a:fillRect/>
          </a:stretch>
        </p:blipFill>
        <p:spPr>
          <a:xfrm>
            <a:off x="7880393" y="3947072"/>
            <a:ext cx="3527823" cy="1852107"/>
          </a:xfrm>
          <a:prstGeom prst="rect">
            <a:avLst/>
          </a:prstGeom>
        </p:spPr>
      </p:pic>
    </p:spTree>
    <p:extLst>
      <p:ext uri="{BB962C8B-B14F-4D97-AF65-F5344CB8AC3E}">
        <p14:creationId xmlns:p14="http://schemas.microsoft.com/office/powerpoint/2010/main" val="168891540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5B417E9-25FC-42F9-AF31-8BD6370A7953}"/>
              </a:ext>
            </a:extLst>
          </p:cNvPr>
          <p:cNvSpPr txBox="1"/>
          <p:nvPr/>
        </p:nvSpPr>
        <p:spPr>
          <a:xfrm>
            <a:off x="1174873" y="1963150"/>
            <a:ext cx="9842253" cy="2446824"/>
          </a:xfrm>
          <a:prstGeom prst="rect">
            <a:avLst/>
          </a:prstGeom>
          <a:noFill/>
        </p:spPr>
        <p:txBody>
          <a:bodyPr wrap="square" rtlCol="0">
            <a:spAutoFit/>
          </a:bodyPr>
          <a:lstStyle/>
          <a:p>
            <a:r>
              <a:rPr lang="en-US" sz="3200" b="1" dirty="0">
                <a:solidFill>
                  <a:srgbClr val="4472C4"/>
                </a:solidFill>
              </a:rPr>
              <a:t>Motion, Decision Item E-4: </a:t>
            </a:r>
          </a:p>
          <a:p>
            <a:endParaRPr lang="en-US" sz="3200" b="1" dirty="0">
              <a:solidFill>
                <a:srgbClr val="0070C0"/>
              </a:solidFill>
            </a:endParaRPr>
          </a:p>
          <a:p>
            <a:pPr>
              <a:spcBef>
                <a:spcPts val="600"/>
              </a:spcBef>
              <a:tabLst>
                <a:tab pos="457200" algn="l"/>
              </a:tabLst>
              <a:defRPr/>
            </a:pPr>
            <a:r>
              <a:rPr lang="en-US" sz="2800" dirty="0"/>
              <a:t>That the Commission approve Coastal Alabama Community College’s proposal to offer an Associate of Applied Science in Salon and Spa Management - Cosmetology. </a:t>
            </a:r>
          </a:p>
        </p:txBody>
      </p:sp>
    </p:spTree>
    <p:extLst>
      <p:ext uri="{BB962C8B-B14F-4D97-AF65-F5344CB8AC3E}">
        <p14:creationId xmlns:p14="http://schemas.microsoft.com/office/powerpoint/2010/main" val="316055046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443166" y="157978"/>
            <a:ext cx="11091672"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3800" b="1" i="0" u="none" strike="noStrike" kern="1200" cap="none" spc="0" normalizeH="0" baseline="0" noProof="0" dirty="0">
                <a:ln>
                  <a:noFill/>
                </a:ln>
                <a:solidFill>
                  <a:srgbClr val="4472C4"/>
                </a:solidFill>
                <a:effectLst/>
                <a:uLnTx/>
                <a:uFillTx/>
                <a:latin typeface="Calibri"/>
                <a:ea typeface="+mn-ea"/>
                <a:cs typeface="+mn-cs"/>
              </a:rPr>
              <a:t>Calhoun Community College</a:t>
            </a:r>
          </a:p>
          <a:p>
            <a:pPr marL="347663" marR="0" lvl="0" indent="-347663" algn="l" defTabSz="914400" rtl="0" eaLnBrk="1" fontAlgn="auto" latinLnBrk="0" hangingPunct="1">
              <a:lnSpc>
                <a:spcPct val="100000"/>
              </a:lnSpc>
              <a:buClrTx/>
              <a:buSzTx/>
              <a:tabLst>
                <a:tab pos="457200" algn="l"/>
              </a:tabLst>
              <a:defRPr/>
            </a:pPr>
            <a:r>
              <a:rPr lang="en-US" sz="2600" b="1" dirty="0">
                <a:solidFill>
                  <a:srgbClr val="4472C4"/>
                </a:solidFill>
                <a:latin typeface="Calibri" panose="020F0502020204030204"/>
              </a:rPr>
              <a:t>5</a:t>
            </a: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a:t>
            </a:r>
            <a:r>
              <a:rPr lang="en-US" sz="2600" b="1" dirty="0">
                <a:solidFill>
                  <a:srgbClr val="4472C4"/>
                </a:solidFill>
                <a:latin typeface="Calibri" panose="020F0502020204030204"/>
              </a:rPr>
              <a:t> </a:t>
            </a: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Associate of Applied Science in Respiratory Therapy/Therapist</a:t>
            </a:r>
          </a:p>
          <a:p>
            <a:pPr marL="347663" marR="0" lvl="0" indent="-347663" algn="l" defTabSz="914400" rtl="0" eaLnBrk="1" fontAlgn="auto" latinLnBrk="0" hangingPunct="1">
              <a:lnSpc>
                <a:spcPct val="100000"/>
              </a:lnSpc>
              <a:buClrTx/>
              <a:buSzTx/>
              <a:tabLst>
                <a:tab pos="457200" algn="l"/>
              </a:tabLst>
              <a:defRPr/>
            </a:pPr>
            <a:r>
              <a:rPr lang="en-US" sz="2600" b="1" dirty="0">
                <a:solidFill>
                  <a:srgbClr val="4472C4"/>
                </a:solidFill>
                <a:latin typeface="Calibri" panose="020F0502020204030204"/>
              </a:rPr>
              <a:t>    </a:t>
            </a: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(CIP 51.0908)</a:t>
            </a:r>
          </a:p>
          <a:p>
            <a:pPr marL="0" marR="0" lvl="0" indent="0" algn="l" defTabSz="914400" rtl="0" eaLnBrk="1" fontAlgn="auto" latinLnBrk="0" hangingPunct="1">
              <a:lnSpc>
                <a:spcPct val="100000"/>
              </a:lnSpc>
              <a:buClrTx/>
              <a:buSzTx/>
              <a:buFontTx/>
              <a:buNone/>
              <a:tabLst>
                <a:tab pos="457200" algn="l"/>
              </a:tabLst>
              <a:defRPr/>
            </a:pP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lvl="0" indent="-342900">
              <a:buFont typeface="Arial" panose="020B0604020202020204" pitchFamily="34" charset="0"/>
              <a:buChar char="•"/>
            </a:pPr>
            <a:r>
              <a:rPr lang="en-US" sz="2200" dirty="0"/>
              <a:t>The addition of a respiratory care program will provide students interested in health careers an additional option to meet Alabama workforce needs in the northern Alabama area.</a:t>
            </a:r>
          </a:p>
          <a:p>
            <a:endParaRPr lang="en-US" sz="2200" dirty="0"/>
          </a:p>
          <a:p>
            <a:pPr marL="342900" lvl="0" indent="-342900">
              <a:buFont typeface="Arial" panose="020B0604020202020204" pitchFamily="34" charset="0"/>
              <a:buChar char="•"/>
            </a:pPr>
            <a:r>
              <a:rPr lang="en-US" sz="2200" dirty="0"/>
              <a:t>Calhoun currently offers seven accredited healthcare programs, and the experience of the health sciences division will serve as a foundation for new program development.</a:t>
            </a:r>
          </a:p>
          <a:p>
            <a:r>
              <a:rPr lang="en-US" sz="2200" dirty="0"/>
              <a:t> </a:t>
            </a:r>
          </a:p>
          <a:p>
            <a:pPr marL="342900" lvl="0" indent="-342900">
              <a:buFont typeface="Arial" panose="020B0604020202020204" pitchFamily="34" charset="0"/>
              <a:buChar char="•"/>
            </a:pPr>
            <a:r>
              <a:rPr lang="en-US" sz="2200" dirty="0"/>
              <a:t>This proposal contains nine letters of support attesting to the need for additional graduates. The Huntsville Hospital Health System, one of the five largest public health systems in the country, and operating the second largest hospital in Alabama, has agreed to collaborate with the College on program development.</a:t>
            </a:r>
          </a:p>
        </p:txBody>
      </p:sp>
      <p:sp>
        <p:nvSpPr>
          <p:cNvPr id="2" name="Slide Number Placeholder 1"/>
          <p:cNvSpPr>
            <a:spLocks noGrp="1"/>
          </p:cNvSpPr>
          <p:nvPr>
            <p:ph type="sldNum" sz="quarter" idx="12"/>
          </p:nvPr>
        </p:nvSpPr>
        <p:spPr>
          <a:xfrm>
            <a:off x="9274616" y="6382311"/>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F5AE8D82-5535-412A-A1A8-7B9EAF9FC7FE}"/>
              </a:ext>
            </a:extLst>
          </p:cNvPr>
          <p:cNvPicPr>
            <a:picLocks noChangeAspect="1"/>
          </p:cNvPicPr>
          <p:nvPr/>
        </p:nvPicPr>
        <p:blipFill>
          <a:blip r:embed="rId3"/>
          <a:stretch>
            <a:fillRect/>
          </a:stretch>
        </p:blipFill>
        <p:spPr>
          <a:xfrm>
            <a:off x="10341416" y="258679"/>
            <a:ext cx="1085182" cy="1066892"/>
          </a:xfrm>
          <a:prstGeom prst="rect">
            <a:avLst/>
          </a:prstGeom>
        </p:spPr>
      </p:pic>
      <p:pic>
        <p:nvPicPr>
          <p:cNvPr id="4" name="Picture 3">
            <a:extLst>
              <a:ext uri="{FF2B5EF4-FFF2-40B4-BE49-F238E27FC236}">
                <a16:creationId xmlns:a16="http://schemas.microsoft.com/office/drawing/2014/main" id="{7E85303A-DCF6-400B-8D5E-053CF48D746C}"/>
              </a:ext>
            </a:extLst>
          </p:cNvPr>
          <p:cNvPicPr>
            <a:picLocks noChangeAspect="1"/>
          </p:cNvPicPr>
          <p:nvPr/>
        </p:nvPicPr>
        <p:blipFill>
          <a:blip r:embed="rId4"/>
          <a:stretch>
            <a:fillRect/>
          </a:stretch>
        </p:blipFill>
        <p:spPr>
          <a:xfrm>
            <a:off x="3082813" y="5129749"/>
            <a:ext cx="3104966" cy="1617687"/>
          </a:xfrm>
          <a:prstGeom prst="rect">
            <a:avLst/>
          </a:prstGeom>
        </p:spPr>
      </p:pic>
      <p:pic>
        <p:nvPicPr>
          <p:cNvPr id="5" name="Picture 4">
            <a:extLst>
              <a:ext uri="{FF2B5EF4-FFF2-40B4-BE49-F238E27FC236}">
                <a16:creationId xmlns:a16="http://schemas.microsoft.com/office/drawing/2014/main" id="{8137F1BA-137A-4DA7-99C9-6B9F6D594968}"/>
              </a:ext>
            </a:extLst>
          </p:cNvPr>
          <p:cNvPicPr>
            <a:picLocks noChangeAspect="1"/>
          </p:cNvPicPr>
          <p:nvPr/>
        </p:nvPicPr>
        <p:blipFill>
          <a:blip r:embed="rId5"/>
          <a:stretch>
            <a:fillRect/>
          </a:stretch>
        </p:blipFill>
        <p:spPr>
          <a:xfrm>
            <a:off x="6575633" y="4945302"/>
            <a:ext cx="2698983" cy="1802134"/>
          </a:xfrm>
          <a:prstGeom prst="rect">
            <a:avLst/>
          </a:prstGeom>
        </p:spPr>
      </p:pic>
    </p:spTree>
    <p:extLst>
      <p:ext uri="{BB962C8B-B14F-4D97-AF65-F5344CB8AC3E}">
        <p14:creationId xmlns:p14="http://schemas.microsoft.com/office/powerpoint/2010/main" val="289540674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5B417E9-25FC-42F9-AF31-8BD6370A7953}"/>
              </a:ext>
            </a:extLst>
          </p:cNvPr>
          <p:cNvSpPr txBox="1"/>
          <p:nvPr/>
        </p:nvSpPr>
        <p:spPr>
          <a:xfrm>
            <a:off x="1174873" y="1963150"/>
            <a:ext cx="9842253" cy="2446824"/>
          </a:xfrm>
          <a:prstGeom prst="rect">
            <a:avLst/>
          </a:prstGeom>
          <a:noFill/>
        </p:spPr>
        <p:txBody>
          <a:bodyPr wrap="square" rtlCol="0">
            <a:spAutoFit/>
          </a:bodyPr>
          <a:lstStyle/>
          <a:p>
            <a:r>
              <a:rPr lang="en-US" sz="3200" b="1" dirty="0">
                <a:solidFill>
                  <a:srgbClr val="4472C4"/>
                </a:solidFill>
              </a:rPr>
              <a:t>Motion, Decision Item E-5: </a:t>
            </a:r>
          </a:p>
          <a:p>
            <a:endParaRPr lang="en-US" sz="3200" b="1" dirty="0">
              <a:solidFill>
                <a:srgbClr val="0070C0"/>
              </a:solidFill>
            </a:endParaRPr>
          </a:p>
          <a:p>
            <a:pPr>
              <a:spcBef>
                <a:spcPts val="600"/>
              </a:spcBef>
              <a:tabLst>
                <a:tab pos="457200" algn="l"/>
              </a:tabLst>
              <a:defRPr/>
            </a:pPr>
            <a:r>
              <a:rPr lang="en-US" sz="2800" dirty="0"/>
              <a:t>That the Commission approve Calhoun Community College’s proposal to offer an Associate of Applied Science in Respiratory Therapy/Therapist. </a:t>
            </a:r>
          </a:p>
        </p:txBody>
      </p:sp>
    </p:spTree>
    <p:extLst>
      <p:ext uri="{BB962C8B-B14F-4D97-AF65-F5344CB8AC3E}">
        <p14:creationId xmlns:p14="http://schemas.microsoft.com/office/powerpoint/2010/main" val="280716725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2A432B-12CA-42DD-A50A-F36D1B8594E2}"/>
              </a:ext>
            </a:extLst>
          </p:cNvPr>
          <p:cNvPicPr>
            <a:picLocks noChangeAspect="1"/>
          </p:cNvPicPr>
          <p:nvPr/>
        </p:nvPicPr>
        <p:blipFill>
          <a:blip r:embed="rId3"/>
          <a:stretch>
            <a:fillRect/>
          </a:stretch>
        </p:blipFill>
        <p:spPr>
          <a:xfrm>
            <a:off x="10588946" y="216592"/>
            <a:ext cx="1313669" cy="1313669"/>
          </a:xfrm>
          <a:prstGeom prst="rect">
            <a:avLst/>
          </a:prstGeom>
        </p:spPr>
      </p:pic>
      <p:sp>
        <p:nvSpPr>
          <p:cNvPr id="3" name="Slide Number Placeholder 2"/>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44772" name="Rectangle 4"/>
          <p:cNvSpPr>
            <a:spLocks noChangeArrowheads="1"/>
          </p:cNvSpPr>
          <p:nvPr/>
        </p:nvSpPr>
        <p:spPr bwMode="auto">
          <a:xfrm>
            <a:off x="3238500" y="2343150"/>
            <a:ext cx="5943600" cy="1120140"/>
          </a:xfrm>
          <a:prstGeom prst="rect">
            <a:avLst/>
          </a:prstGeom>
          <a:noFill/>
          <a:ln w="9525">
            <a:noFill/>
            <a:miter lim="800000"/>
            <a:headEnd/>
            <a:tailEnd/>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950" b="0" i="0" u="none" strike="noStrike" kern="1200" cap="none" spc="0" normalizeH="0" baseline="0" noProof="0" dirty="0">
                <a:ln>
                  <a:noFill/>
                </a:ln>
                <a:solidFill>
                  <a:srgbClr val="FF0000"/>
                </a:solidFill>
                <a:effectLst/>
                <a:uLnTx/>
                <a:uFillTx/>
                <a:latin typeface="Calibri"/>
                <a:ea typeface="+mn-ea"/>
                <a:cs typeface="+mn-cs"/>
              </a:rPr>
              <a:t> </a:t>
            </a:r>
            <a:br>
              <a:rPr kumimoji="0" lang="en-US" sz="4950" b="0" i="0" u="none" strike="noStrike" kern="1200" cap="none" spc="0" normalizeH="0" baseline="0" noProof="0" dirty="0">
                <a:ln>
                  <a:noFill/>
                </a:ln>
                <a:solidFill>
                  <a:srgbClr val="FF0000"/>
                </a:solidFill>
                <a:effectLst/>
                <a:uLnTx/>
                <a:uFillTx/>
                <a:latin typeface="Calibri"/>
                <a:ea typeface="+mn-ea"/>
                <a:cs typeface="+mn-cs"/>
              </a:rPr>
            </a:br>
            <a:br>
              <a:rPr kumimoji="0" lang="en-US" sz="4950" b="0" i="0" u="none" strike="noStrike" kern="1200" cap="none" spc="0" normalizeH="0" baseline="0" noProof="0" dirty="0">
                <a:ln>
                  <a:noFill/>
                </a:ln>
                <a:solidFill>
                  <a:srgbClr val="FF0000"/>
                </a:solidFill>
                <a:effectLst/>
                <a:uLnTx/>
                <a:uFillTx/>
                <a:latin typeface="Calibri"/>
                <a:ea typeface="+mn-ea"/>
                <a:cs typeface="+mn-cs"/>
              </a:rPr>
            </a:br>
            <a:endParaRPr kumimoji="0" lang="en-US" sz="4950" b="0" i="0" u="none" strike="noStrike" kern="1200" cap="none" spc="0" normalizeH="0" baseline="0" noProof="0" dirty="0">
              <a:ln>
                <a:noFill/>
              </a:ln>
              <a:solidFill>
                <a:srgbClr val="FF0000"/>
              </a:solidFill>
              <a:effectLst/>
              <a:uLnTx/>
              <a:uFillTx/>
              <a:latin typeface="Calibri"/>
              <a:ea typeface="+mn-ea"/>
              <a:cs typeface="+mn-cs"/>
            </a:endParaRPr>
          </a:p>
        </p:txBody>
      </p:sp>
      <p:sp>
        <p:nvSpPr>
          <p:cNvPr id="5" name="TextBox 4"/>
          <p:cNvSpPr txBox="1"/>
          <p:nvPr/>
        </p:nvSpPr>
        <p:spPr>
          <a:xfrm>
            <a:off x="671025" y="1530261"/>
            <a:ext cx="10849947" cy="3447098"/>
          </a:xfrm>
          <a:prstGeom prst="rect">
            <a:avLst/>
          </a:prstGeom>
          <a:noFill/>
        </p:spPr>
        <p:txBody>
          <a:bodyPr wrap="square" rtlCol="0">
            <a:spAutoFit/>
          </a:bodyPr>
          <a:lstStyle/>
          <a:p>
            <a:pPr marL="457200" indent="-457200" defTabSz="685800">
              <a:spcAft>
                <a:spcPts val="1000"/>
              </a:spcAft>
              <a:buFontTx/>
              <a:buAutoNum type="arabicPeriod"/>
              <a:defRPr/>
            </a:pPr>
            <a:r>
              <a:rPr lang="en-US" sz="2400" dirty="0">
                <a:solidFill>
                  <a:prstClr val="black"/>
                </a:solidFill>
              </a:rPr>
              <a:t>Implementation of Non-Degree Programs at Senior Institutions</a:t>
            </a:r>
          </a:p>
          <a:p>
            <a:pPr marL="457200" indent="-457200" defTabSz="685800">
              <a:spcAft>
                <a:spcPts val="1000"/>
              </a:spcAft>
              <a:buFontTx/>
              <a:buAutoNum type="arabicPeriod"/>
              <a:defRPr/>
            </a:pPr>
            <a:r>
              <a:rPr lang="en-US" sz="2400" dirty="0">
                <a:solidFill>
                  <a:prstClr val="black"/>
                </a:solidFill>
              </a:rPr>
              <a:t>Implementation of New Short Certificate Programs (Less than 30 Semester Hours)</a:t>
            </a:r>
          </a:p>
          <a:p>
            <a:pPr marL="457200" indent="-457200" defTabSz="685800">
              <a:spcAft>
                <a:spcPts val="1000"/>
              </a:spcAft>
              <a:buFontTx/>
              <a:buAutoNum type="arabicPeriod"/>
              <a:defRPr/>
            </a:pPr>
            <a:r>
              <a:rPr lang="en-US" sz="2400" dirty="0">
                <a:solidFill>
                  <a:prstClr val="black"/>
                </a:solidFill>
              </a:rPr>
              <a:t>Changes to the Academic Program Inventory</a:t>
            </a:r>
          </a:p>
          <a:p>
            <a:pPr marL="457200" indent="-457200" defTabSz="685800">
              <a:spcAft>
                <a:spcPts val="1000"/>
              </a:spcAft>
              <a:buFontTx/>
              <a:buAutoNum type="arabicPeriod"/>
              <a:defRPr/>
            </a:pPr>
            <a:r>
              <a:rPr lang="en-US" sz="2400" dirty="0">
                <a:solidFill>
                  <a:prstClr val="black"/>
                </a:solidFill>
              </a:rPr>
              <a:t>Updates to Units of Instruction, Research, Public Service, and Administration</a:t>
            </a:r>
          </a:p>
          <a:p>
            <a:pPr marL="457200" indent="-457200" defTabSz="685800">
              <a:spcAft>
                <a:spcPts val="1000"/>
              </a:spcAft>
              <a:buFontTx/>
              <a:buAutoNum type="arabicPeriod"/>
              <a:defRPr/>
            </a:pPr>
            <a:r>
              <a:rPr lang="en-US" sz="2400" dirty="0">
                <a:solidFill>
                  <a:prstClr val="black"/>
                </a:solidFill>
              </a:rPr>
              <a:t>Extensions/ Alterations to Existing Programs of Instruction</a:t>
            </a:r>
          </a:p>
          <a:p>
            <a:pPr marL="457200" indent="-457200" defTabSz="685800">
              <a:spcAft>
                <a:spcPts val="1000"/>
              </a:spcAft>
              <a:buFontTx/>
              <a:buAutoNum type="arabicPeriod"/>
              <a:defRPr/>
            </a:pPr>
            <a:r>
              <a:rPr lang="en-US" sz="2400" dirty="0">
                <a:solidFill>
                  <a:prstClr val="black"/>
                </a:solidFill>
              </a:rPr>
              <a:t>Implementation of Distance Education Programs</a:t>
            </a:r>
          </a:p>
          <a:p>
            <a:pPr marL="457200" indent="-457200" defTabSz="685800">
              <a:spcAft>
                <a:spcPts val="1000"/>
              </a:spcAft>
              <a:buFont typeface="+mj-lt"/>
              <a:buAutoNum type="arabicPeriod"/>
              <a:defRPr/>
            </a:pPr>
            <a:r>
              <a:rPr lang="en-US" sz="2400" dirty="0">
                <a:solidFill>
                  <a:prstClr val="black"/>
                </a:solidFill>
              </a:rPr>
              <a:t>Summary of Post-Implementation Reports</a:t>
            </a:r>
          </a:p>
        </p:txBody>
      </p:sp>
      <p:sp>
        <p:nvSpPr>
          <p:cNvPr id="7" name="Rectangle 2"/>
          <p:cNvSpPr txBox="1">
            <a:spLocks noChangeArrowheads="1"/>
          </p:cNvSpPr>
          <p:nvPr/>
        </p:nvSpPr>
        <p:spPr>
          <a:xfrm>
            <a:off x="2666998" y="410121"/>
            <a:ext cx="6858000" cy="1120140"/>
          </a:xfrm>
          <a:prstGeom prst="rect">
            <a:avLst/>
          </a:prstGeom>
        </p:spPr>
        <p:txBody>
          <a:bodyPr vert="horz" anchor="b">
            <a:noAutofit/>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libri" panose="020F0502020204030204"/>
                <a:ea typeface="+mj-ea"/>
                <a:cs typeface="+mj-cs"/>
              </a:rPr>
              <a:t>F. INFORMATION ITEMS</a:t>
            </a:r>
          </a:p>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4F81BD"/>
                </a:solidFill>
                <a:effectLst/>
                <a:uLnTx/>
                <a:uFillTx/>
                <a:latin typeface="Calibri" panose="020F0502020204030204"/>
                <a:ea typeface="+mj-ea"/>
                <a:cs typeface="+mj-cs"/>
              </a:rPr>
              <a:t> </a:t>
            </a:r>
            <a:r>
              <a:rPr kumimoji="0" lang="en-US" sz="2400" b="1" i="0" u="none" strike="noStrike" kern="1200" cap="all" spc="0" normalizeH="0" baseline="0" noProof="0" dirty="0">
                <a:ln>
                  <a:noFill/>
                </a:ln>
                <a:solidFill>
                  <a:srgbClr val="4F81BD"/>
                </a:solidFill>
                <a:effectLst/>
                <a:uLnTx/>
                <a:uFillTx/>
                <a:latin typeface="Calibri" panose="020F0502020204030204"/>
                <a:ea typeface="+mj-ea"/>
                <a:cs typeface="+mj-cs"/>
              </a:rPr>
              <a:t> </a:t>
            </a:r>
          </a:p>
        </p:txBody>
      </p:sp>
    </p:spTree>
    <p:extLst>
      <p:ext uri="{BB962C8B-B14F-4D97-AF65-F5344CB8AC3E}">
        <p14:creationId xmlns:p14="http://schemas.microsoft.com/office/powerpoint/2010/main" val="270516941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489099" y="283827"/>
            <a:ext cx="11302408" cy="7011150"/>
          </a:xfrm>
          <a:prstGeom prst="rect">
            <a:avLst/>
          </a:prstGeom>
          <a:noFill/>
        </p:spPr>
        <p:txBody>
          <a:bodyPr wrap="square" rtlCol="0">
            <a:spAutoFit/>
          </a:bodyPr>
          <a:lstStyle/>
          <a:p>
            <a:pPr marL="0" marR="0" lvl="0" indent="0" algn="l" defTabSz="690563" rtl="0" eaLnBrk="1" fontAlgn="auto" latinLnBrk="0" hangingPunct="1">
              <a:lnSpc>
                <a:spcPct val="100000"/>
              </a:lnSpc>
              <a:spcBef>
                <a:spcPts val="600"/>
              </a:spcBef>
              <a:spcAft>
                <a:spcPts val="0"/>
              </a:spcAft>
              <a:buClrTx/>
              <a:buSzTx/>
              <a:buFontTx/>
              <a:buNone/>
              <a:tabLst>
                <a:tab pos="457200" algn="l"/>
              </a:tabLst>
              <a:defRPr/>
            </a:pPr>
            <a:r>
              <a:rPr lang="en-US" sz="3600" b="1" dirty="0">
                <a:solidFill>
                  <a:srgbClr val="4472C4"/>
                </a:solidFill>
                <a:latin typeface="Calibri"/>
              </a:rPr>
              <a:t>7a</a:t>
            </a:r>
            <a:r>
              <a:rPr kumimoji="0" lang="en-US" sz="3600" b="1" i="0" u="none" strike="noStrike" kern="1200" cap="none" spc="0" normalizeH="0" baseline="0" noProof="0" dirty="0">
                <a:ln>
                  <a:noFill/>
                </a:ln>
                <a:solidFill>
                  <a:srgbClr val="4472C4"/>
                </a:solidFill>
                <a:effectLst/>
                <a:uLnTx/>
                <a:uFillTx/>
                <a:latin typeface="Calibri"/>
                <a:ea typeface="+mn-ea"/>
                <a:cs typeface="+mn-cs"/>
              </a:rPr>
              <a:t>.	Summary of Post-Implementation Reports</a:t>
            </a:r>
          </a:p>
          <a:p>
            <a:pPr marL="509588" marR="0" lvl="0" indent="-57150" algn="l" defTabSz="914400" rtl="0" eaLnBrk="1" fontAlgn="auto" latinLnBrk="0" hangingPunct="1">
              <a:lnSpc>
                <a:spcPct val="100000"/>
              </a:lnSpc>
              <a:spcBef>
                <a:spcPct val="20000"/>
              </a:spcBef>
              <a:spcAft>
                <a:spcPts val="600"/>
              </a:spcAft>
              <a:buClrTx/>
              <a:buSzTx/>
              <a:buFontTx/>
              <a:buAutoNum type="alphaLcPeriod"/>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 Programs that met post-implementation conditions</a:t>
            </a:r>
          </a:p>
          <a:p>
            <a:pPr defTabSz="914400">
              <a:tabLst>
                <a:tab pos="457200" algn="l"/>
              </a:tabLst>
              <a:defRPr/>
            </a:pPr>
            <a:r>
              <a:rPr lang="en-US" sz="2400" b="1" dirty="0">
                <a:solidFill>
                  <a:prstClr val="black"/>
                </a:solidFill>
              </a:rPr>
              <a:t>		</a:t>
            </a:r>
            <a:r>
              <a:rPr lang="en-US" sz="2400" b="1" u="sng" dirty="0">
                <a:solidFill>
                  <a:prstClr val="black"/>
                </a:solidFill>
              </a:rPr>
              <a:t>Two-Year Institutions</a:t>
            </a:r>
          </a:p>
          <a:p>
            <a:pPr marL="0" marR="0" lvl="0" indent="0" algn="l" defTabSz="914400" rtl="0" eaLnBrk="1" fontAlgn="auto" latinLnBrk="0" hangingPunct="1">
              <a:lnSpc>
                <a:spcPct val="100000"/>
              </a:lnSpc>
              <a:buClrTx/>
              <a:buSzTx/>
              <a:buFontTx/>
              <a:buNone/>
              <a:tabLst>
                <a:tab pos="457200" algn="l"/>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lvl="0">
              <a:spcAft>
                <a:spcPts val="600"/>
              </a:spcAft>
            </a:pPr>
            <a:r>
              <a:rPr lang="en-US" sz="2600" dirty="0"/>
              <a:t>•	Calhoun Community College, Associate of Applied Science and Certificate in 		Automotive Technology (CIP 47.0604)</a:t>
            </a:r>
          </a:p>
          <a:p>
            <a:pPr marL="342900" lvl="0">
              <a:spcAft>
                <a:spcPts val="600"/>
              </a:spcAft>
            </a:pPr>
            <a:r>
              <a:rPr lang="en-US" sz="2600" dirty="0"/>
              <a:t>•	Chattahoochee Valley Community College, Associate of Applied Science in 			Applied Technology (CIP 15.0613)</a:t>
            </a:r>
          </a:p>
          <a:p>
            <a:pPr marL="342900" lvl="0">
              <a:spcAft>
                <a:spcPts val="600"/>
              </a:spcAft>
            </a:pPr>
            <a:r>
              <a:rPr lang="en-US" sz="2600" dirty="0"/>
              <a:t>•	Chattahoochee Valley Community College, Associate of Applied Science and 		Certificate in Medical Assisting (CIP 51.0801)</a:t>
            </a:r>
          </a:p>
          <a:p>
            <a:pPr marL="342900" lvl="0">
              <a:spcAft>
                <a:spcPts val="600"/>
              </a:spcAft>
            </a:pPr>
            <a:r>
              <a:rPr lang="en-US" sz="2600" dirty="0"/>
              <a:t>•	Coastal Alabama Community College, Associate of Applied Science in 				Animation, Interactive, Video Graphics and Visual Effects (CIP 10.0304)</a:t>
            </a:r>
          </a:p>
          <a:p>
            <a:pPr marL="342900" lvl="0">
              <a:spcAft>
                <a:spcPts val="600"/>
              </a:spcAft>
            </a:pPr>
            <a:r>
              <a:rPr lang="en-US" sz="2600" dirty="0"/>
              <a:t>•	Ingram State Technical College, Associate of Applied Technology and 				Certificate in Heating and Air Conditioning Technology (47.0201)</a:t>
            </a:r>
          </a:p>
          <a:p>
            <a:pPr marL="342900" lvl="0"/>
            <a:endParaRPr lang="en-US" sz="2600" dirty="0"/>
          </a:p>
          <a:p>
            <a:pPr marL="339725" lvl="0"/>
            <a:endParaRPr lang="en-US" sz="1600" dirty="0"/>
          </a:p>
        </p:txBody>
      </p:sp>
      <p:sp>
        <p:nvSpPr>
          <p:cNvPr id="2" name="Slide Number Placeholder 1"/>
          <p:cNvSpPr>
            <a:spLocks noGrp="1"/>
          </p:cNvSpPr>
          <p:nvPr>
            <p:ph type="sldNum" sz="quarter" idx="12"/>
          </p:nvPr>
        </p:nvSpPr>
        <p:spPr>
          <a:xfrm>
            <a:off x="9387461" y="620904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0373757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444796" y="209399"/>
            <a:ext cx="11302408" cy="6771084"/>
          </a:xfrm>
          <a:prstGeom prst="rect">
            <a:avLst/>
          </a:prstGeom>
          <a:noFill/>
        </p:spPr>
        <p:txBody>
          <a:bodyPr wrap="square" rtlCol="0">
            <a:spAutoFit/>
          </a:bodyPr>
          <a:lstStyle/>
          <a:p>
            <a:pPr marL="457200" marR="0" lvl="0" indent="-57150" algn="l" defTabSz="914400" rtl="0" eaLnBrk="1" fontAlgn="auto" latinLnBrk="0" hangingPunct="1">
              <a:lnSpc>
                <a:spcPct val="100000"/>
              </a:lnSpc>
              <a:spcBef>
                <a:spcPct val="20000"/>
              </a:spcBef>
              <a:spcAft>
                <a:spcPts val="600"/>
              </a:spcAft>
              <a:buClrTx/>
              <a:buSzTx/>
              <a:buFontTx/>
              <a:buAutoNum type="alphaLcPeriod"/>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 Programs that met post-implementation conditions</a:t>
            </a:r>
          </a:p>
          <a:p>
            <a:pPr marL="0" marR="0" lvl="0" indent="0" algn="l" defTabSz="914400" rtl="0" eaLnBrk="1" fontAlgn="auto" latinLnBrk="0" hangingPunct="1">
              <a:lnSpc>
                <a:spcPct val="100000"/>
              </a:lnSpc>
              <a:buClrTx/>
              <a:buSzTx/>
              <a:buFontTx/>
              <a:buNone/>
              <a:tabLst>
                <a:tab pos="457200" algn="l"/>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Two-Year Institutions, Continued</a:t>
            </a:r>
          </a:p>
          <a:p>
            <a:pPr marL="0" marR="0" lvl="0" indent="0" algn="l" defTabSz="914400" rtl="0" eaLnBrk="1" fontAlgn="auto" latinLnBrk="0" hangingPunct="1">
              <a:lnSpc>
                <a:spcPct val="100000"/>
              </a:lnSpc>
              <a:buClrTx/>
              <a:buSzTx/>
              <a:buFontTx/>
              <a:buNone/>
              <a:tabLst>
                <a:tab pos="457200" algn="l"/>
              </a:tabLst>
              <a:defRPr/>
            </a:pPr>
            <a:endPar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342900" lvl="0">
              <a:spcAft>
                <a:spcPts val="600"/>
              </a:spcAft>
            </a:pPr>
            <a:r>
              <a:rPr lang="en-US" sz="2600" dirty="0"/>
              <a:t>•	Jefferson State Community College, Associate of Applied Science in 					Respiratory Therapy (CIP 51.0908)</a:t>
            </a:r>
          </a:p>
          <a:p>
            <a:pPr marL="342900" lvl="0">
              <a:spcAft>
                <a:spcPts val="600"/>
              </a:spcAft>
            </a:pPr>
            <a:r>
              <a:rPr lang="en-US" sz="2600" dirty="0"/>
              <a:t>•	Northeast Alabama Community College, Associate of Applied Science and 			Certificate in Criminal Justice Technology (CIP 43.0107)</a:t>
            </a:r>
          </a:p>
          <a:p>
            <a:pPr marL="342900" lvl="0">
              <a:spcAft>
                <a:spcPts val="600"/>
              </a:spcAft>
            </a:pPr>
            <a:r>
              <a:rPr lang="en-US" sz="2600" dirty="0"/>
              <a:t>•	Northwest-Shoals Community College, Associate of Applied Science in 				Medical Assisting Technology (CIP 51.0801)</a:t>
            </a:r>
          </a:p>
          <a:p>
            <a:pPr marL="342900" lvl="0">
              <a:spcAft>
                <a:spcPts val="600"/>
              </a:spcAft>
            </a:pPr>
            <a:r>
              <a:rPr lang="en-US" sz="2600" dirty="0"/>
              <a:t>•	Shelton State Community College, Associated of Science and Certificate in 			Salon and Spa Management (CIP 12.0412)</a:t>
            </a:r>
          </a:p>
          <a:p>
            <a:pPr marL="342900" lvl="0">
              <a:spcAft>
                <a:spcPts val="600"/>
              </a:spcAft>
            </a:pPr>
            <a:r>
              <a:rPr lang="en-US" sz="2600" dirty="0"/>
              <a:t>•	Southern Union State Community College, Associate of Applied Science and 		Certificate in Industrial Maintenance Technology (CIP 47.0303)</a:t>
            </a:r>
          </a:p>
          <a:p>
            <a:pPr marL="342900" lvl="0"/>
            <a:endParaRPr lang="en-US" sz="2600" dirty="0"/>
          </a:p>
          <a:p>
            <a:pPr marL="342900" lvl="0"/>
            <a:endParaRPr lang="en-US" sz="2600" dirty="0"/>
          </a:p>
          <a:p>
            <a:pPr marL="339725" lvl="0"/>
            <a:endParaRPr lang="en-US" sz="1600" dirty="0"/>
          </a:p>
        </p:txBody>
      </p:sp>
      <p:sp>
        <p:nvSpPr>
          <p:cNvPr id="2" name="Slide Number Placeholder 1"/>
          <p:cNvSpPr>
            <a:spLocks noGrp="1"/>
          </p:cNvSpPr>
          <p:nvPr>
            <p:ph type="sldNum" sz="quarter" idx="12"/>
          </p:nvPr>
        </p:nvSpPr>
        <p:spPr>
          <a:xfrm>
            <a:off x="9387461" y="620904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3003712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444796" y="113706"/>
            <a:ext cx="11302408" cy="7402026"/>
          </a:xfrm>
          <a:prstGeom prst="rect">
            <a:avLst/>
          </a:prstGeom>
          <a:noFill/>
        </p:spPr>
        <p:txBody>
          <a:bodyPr wrap="square" rtlCol="0">
            <a:spAutoFit/>
          </a:bodyPr>
          <a:lstStyle/>
          <a:p>
            <a:pPr marL="457200" marR="0" lvl="0" indent="-57150" algn="l" defTabSz="914400" rtl="0" eaLnBrk="1" fontAlgn="auto" latinLnBrk="0" hangingPunct="1">
              <a:lnSpc>
                <a:spcPct val="100000"/>
              </a:lnSpc>
              <a:spcBef>
                <a:spcPct val="20000"/>
              </a:spcBef>
              <a:spcAft>
                <a:spcPts val="600"/>
              </a:spcAft>
              <a:buClrTx/>
              <a:buSzTx/>
              <a:buFontTx/>
              <a:buAutoNum type="alphaLcPeriod"/>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 Programs that met post-implementation conditions</a:t>
            </a:r>
          </a:p>
          <a:p>
            <a:pPr marL="0" marR="0" lvl="0" indent="0" algn="l" defTabSz="914400" rtl="0" eaLnBrk="1" fontAlgn="auto" latinLnBrk="0" hangingPunct="1">
              <a:lnSpc>
                <a:spcPct val="100000"/>
              </a:lnSpc>
              <a:buClrTx/>
              <a:buSzTx/>
              <a:buFontTx/>
              <a:buNone/>
              <a:tabLst>
                <a:tab pos="457200" algn="l"/>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2400" b="1" u="sng" dirty="0">
                <a:solidFill>
                  <a:prstClr val="black"/>
                </a:solidFill>
                <a:latin typeface="Calibri" panose="020F0502020204030204"/>
              </a:rPr>
              <a:t>Four</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-Year Institutions</a:t>
            </a:r>
          </a:p>
          <a:p>
            <a:pPr marL="0" marR="0" lvl="0" indent="0" algn="l" defTabSz="914400" rtl="0" eaLnBrk="1" fontAlgn="auto" latinLnBrk="0" hangingPunct="1">
              <a:lnSpc>
                <a:spcPct val="100000"/>
              </a:lnSpc>
              <a:buClrTx/>
              <a:buSzTx/>
              <a:buFontTx/>
              <a:buNone/>
              <a:tabLst>
                <a:tab pos="457200" algn="l"/>
              </a:tabLst>
              <a:defRPr/>
            </a:pPr>
            <a:endParaRPr kumimoji="0" lang="en-US" sz="120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342900" lvl="0">
              <a:spcAft>
                <a:spcPts val="600"/>
              </a:spcAft>
            </a:pPr>
            <a:r>
              <a:rPr lang="en-US" sz="2600" dirty="0"/>
              <a:t>•	Alabama A&amp;M University, Bachelor of Science in Animal Bio-Health Sciences 		(CIP 01.0999)</a:t>
            </a:r>
          </a:p>
          <a:p>
            <a:pPr marL="342900" lvl="0">
              <a:spcAft>
                <a:spcPts val="600"/>
              </a:spcAft>
            </a:pPr>
            <a:r>
              <a:rPr lang="en-US" sz="2600" dirty="0"/>
              <a:t>•	Alabama A&amp;M University, Bachelor of Music in Music (CIP 50.0901)</a:t>
            </a:r>
          </a:p>
          <a:p>
            <a:pPr marL="342900" lvl="0">
              <a:spcAft>
                <a:spcPts val="600"/>
              </a:spcAft>
            </a:pPr>
            <a:r>
              <a:rPr lang="en-US" sz="2600" dirty="0"/>
              <a:t>•	Alabama State University, Doctor of Philosophy in Educational Leadership, 			Policy and Law (CIP 13.0401)</a:t>
            </a:r>
          </a:p>
          <a:p>
            <a:pPr marL="342900" lvl="0">
              <a:spcAft>
                <a:spcPts val="600"/>
              </a:spcAft>
            </a:pPr>
            <a:r>
              <a:rPr lang="en-US" sz="2600" dirty="0"/>
              <a:t>•	Alabama State University, Bachelor of Science or Bachelor of Arts in 					Interdisciplinary Studies (30.9999)</a:t>
            </a:r>
          </a:p>
          <a:p>
            <a:pPr marL="342900" lvl="0">
              <a:spcAft>
                <a:spcPts val="600"/>
              </a:spcAft>
            </a:pPr>
            <a:r>
              <a:rPr lang="en-US" sz="2600" dirty="0"/>
              <a:t>•	Alabama State University, Bachelor of Science in Forensic Chemistry </a:t>
            </a:r>
          </a:p>
          <a:p>
            <a:pPr marL="342900" lvl="0">
              <a:spcAft>
                <a:spcPts val="600"/>
              </a:spcAft>
            </a:pPr>
            <a:r>
              <a:rPr lang="en-US" sz="2600" dirty="0"/>
              <a:t>		(CIP 40.0510)</a:t>
            </a:r>
          </a:p>
          <a:p>
            <a:pPr marL="342900" lvl="0">
              <a:spcAft>
                <a:spcPts val="600"/>
              </a:spcAft>
            </a:pPr>
            <a:r>
              <a:rPr lang="en-US" sz="2600" dirty="0"/>
              <a:t>•	Alabama State University, Bachelor of Science in Forensic Biology </a:t>
            </a:r>
          </a:p>
          <a:p>
            <a:pPr marL="342900" lvl="0">
              <a:spcAft>
                <a:spcPts val="600"/>
              </a:spcAft>
            </a:pPr>
            <a:r>
              <a:rPr lang="en-US" sz="2600" dirty="0"/>
              <a:t>		(CIP 43.0402, moved from 43.0111)</a:t>
            </a:r>
          </a:p>
          <a:p>
            <a:pPr marL="342900" lvl="0"/>
            <a:endParaRPr lang="en-US" sz="2600" dirty="0"/>
          </a:p>
          <a:p>
            <a:pPr marL="342900" lvl="0"/>
            <a:endParaRPr lang="en-US" sz="2600" dirty="0"/>
          </a:p>
          <a:p>
            <a:pPr marL="339725" lvl="0"/>
            <a:endParaRPr lang="en-US" sz="1600" dirty="0"/>
          </a:p>
        </p:txBody>
      </p:sp>
      <p:sp>
        <p:nvSpPr>
          <p:cNvPr id="2" name="Slide Number Placeholder 1"/>
          <p:cNvSpPr>
            <a:spLocks noGrp="1"/>
          </p:cNvSpPr>
          <p:nvPr>
            <p:ph type="sldNum" sz="quarter" idx="12"/>
          </p:nvPr>
        </p:nvSpPr>
        <p:spPr>
          <a:xfrm>
            <a:off x="9387461" y="620904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62574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1982F-AA51-4F1B-B68D-CC3562299E56}"/>
              </a:ext>
            </a:extLst>
          </p:cNvPr>
          <p:cNvSpPr>
            <a:spLocks noGrp="1"/>
          </p:cNvSpPr>
          <p:nvPr>
            <p:ph type="title"/>
          </p:nvPr>
        </p:nvSpPr>
        <p:spPr>
          <a:xfrm>
            <a:off x="850493" y="708195"/>
            <a:ext cx="9597272" cy="1556425"/>
          </a:xfrm>
        </p:spPr>
        <p:txBody>
          <a:bodyPr>
            <a:noAutofit/>
          </a:bodyPr>
          <a:lstStyle/>
          <a:p>
            <a:pPr marL="0" marR="0">
              <a:spcBef>
                <a:spcPts val="0"/>
              </a:spcBef>
              <a:spcAft>
                <a:spcPts val="0"/>
              </a:spcAft>
            </a:pPr>
            <a:r>
              <a:rPr lang="en-US" sz="3200" dirty="0">
                <a:solidFill>
                  <a:srgbClr val="2F5597"/>
                </a:solidFill>
                <a:effectLst/>
                <a:latin typeface="Calibri" panose="020F0502020204030204" pitchFamily="34" charset="0"/>
                <a:ea typeface="Calibri" panose="020F0502020204030204" pitchFamily="34" charset="0"/>
              </a:rPr>
              <a:t>Mark J. </a:t>
            </a:r>
            <a:r>
              <a:rPr lang="en-US" sz="3200" dirty="0" err="1">
                <a:solidFill>
                  <a:srgbClr val="2F5597"/>
                </a:solidFill>
                <a:effectLst/>
                <a:latin typeface="Calibri" panose="020F0502020204030204" pitchFamily="34" charset="0"/>
                <a:ea typeface="Calibri" panose="020F0502020204030204" pitchFamily="34" charset="0"/>
              </a:rPr>
              <a:t>Drozdowski</a:t>
            </a:r>
            <a:r>
              <a:rPr lang="en-US" sz="3200" dirty="0">
                <a:solidFill>
                  <a:srgbClr val="2F5597"/>
                </a:solidFill>
                <a:effectLst/>
                <a:latin typeface="Calibri" panose="020F0502020204030204" pitchFamily="34" charset="0"/>
                <a:ea typeface="Calibri" panose="020F0502020204030204" pitchFamily="34" charset="0"/>
              </a:rPr>
              <a:t>, (2022)</a:t>
            </a:r>
            <a:br>
              <a:rPr lang="en-US" sz="3200" dirty="0">
                <a:solidFill>
                  <a:srgbClr val="2F5597"/>
                </a:solidFill>
                <a:effectLst/>
                <a:latin typeface="Calibri" panose="020F0502020204030204" pitchFamily="34" charset="0"/>
                <a:ea typeface="Calibri" panose="020F0502020204030204" pitchFamily="34" charset="0"/>
              </a:rPr>
            </a:br>
            <a:r>
              <a:rPr lang="en-US" sz="3200" dirty="0">
                <a:solidFill>
                  <a:srgbClr val="2F5597"/>
                </a:solidFill>
                <a:effectLst/>
                <a:latin typeface="Calibri" panose="020F0502020204030204" pitchFamily="34" charset="0"/>
                <a:ea typeface="Calibri" panose="020F0502020204030204" pitchFamily="34" charset="0"/>
              </a:rPr>
              <a:t>“7 Challenges Threatening the Future of Higher Education.” Bestcolleges.com </a:t>
            </a:r>
            <a:endParaRPr lang="en-US" sz="3200" dirty="0">
              <a:solidFill>
                <a:srgbClr val="2F5597"/>
              </a:solidFill>
            </a:endParaRPr>
          </a:p>
        </p:txBody>
      </p:sp>
      <p:pic>
        <p:nvPicPr>
          <p:cNvPr id="4" name="Picture 3">
            <a:extLst>
              <a:ext uri="{FF2B5EF4-FFF2-40B4-BE49-F238E27FC236}">
                <a16:creationId xmlns:a16="http://schemas.microsoft.com/office/drawing/2014/main" id="{3CB35714-8C2D-446F-9AF3-799E7C3AA230}"/>
              </a:ext>
            </a:extLst>
          </p:cNvPr>
          <p:cNvPicPr>
            <a:picLocks noChangeAspect="1"/>
          </p:cNvPicPr>
          <p:nvPr/>
        </p:nvPicPr>
        <p:blipFill>
          <a:blip r:embed="rId2"/>
          <a:stretch>
            <a:fillRect/>
          </a:stretch>
        </p:blipFill>
        <p:spPr>
          <a:xfrm>
            <a:off x="9803550" y="334513"/>
            <a:ext cx="2030558" cy="1930107"/>
          </a:xfrm>
          <a:prstGeom prst="rect">
            <a:avLst/>
          </a:prstGeom>
        </p:spPr>
      </p:pic>
      <p:sp>
        <p:nvSpPr>
          <p:cNvPr id="6" name="TextBox 5">
            <a:extLst>
              <a:ext uri="{FF2B5EF4-FFF2-40B4-BE49-F238E27FC236}">
                <a16:creationId xmlns:a16="http://schemas.microsoft.com/office/drawing/2014/main" id="{2A7B2501-9541-4F38-8134-B457BD4E63E5}"/>
              </a:ext>
            </a:extLst>
          </p:cNvPr>
          <p:cNvSpPr txBox="1"/>
          <p:nvPr/>
        </p:nvSpPr>
        <p:spPr>
          <a:xfrm>
            <a:off x="850493" y="2527267"/>
            <a:ext cx="9030878" cy="3108543"/>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var(--heading-font-family)"/>
                <a:ea typeface="+mn-ea"/>
                <a:cs typeface="+mn-cs"/>
              </a:rPr>
              <a:t>Enrollment Declines Signal Changing Student Preferences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var(--heading-font-family)"/>
                <a:ea typeface="+mn-ea"/>
                <a:cs typeface="+mn-cs"/>
              </a:rPr>
              <a:t>Spiraling Costs Make College Unaffordable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var(--heading-font-family)"/>
                <a:ea typeface="+mn-ea"/>
                <a:cs typeface="+mn-cs"/>
              </a:rPr>
              <a:t>Student Debt Reaches Record Levels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var(--heading-font-family)"/>
                <a:ea typeface="+mn-ea"/>
                <a:cs typeface="+mn-cs"/>
              </a:rPr>
              <a:t>New Alternatives to College Abound</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var(--heading-font-family)"/>
                <a:ea typeface="+mn-ea"/>
                <a:cs typeface="+mn-cs"/>
              </a:rPr>
              <a:t>Dozens of Colleges Closing and Merging</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var(--heading-font-family)"/>
                <a:ea typeface="+mn-ea"/>
                <a:cs typeface="+mn-cs"/>
              </a:rPr>
              <a:t>Tenure Is Threatened, and Faculty Are Dissatisfied</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var(--heading-font-family)"/>
                <a:ea typeface="+mn-ea"/>
                <a:cs typeface="+mn-cs"/>
              </a:rPr>
              <a:t>Politicians Meddle, and Public Opinion Wanes</a:t>
            </a:r>
          </a:p>
        </p:txBody>
      </p:sp>
    </p:spTree>
    <p:extLst>
      <p:ext uri="{BB962C8B-B14F-4D97-AF65-F5344CB8AC3E}">
        <p14:creationId xmlns:p14="http://schemas.microsoft.com/office/powerpoint/2010/main" val="11352812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444796" y="113706"/>
            <a:ext cx="11302408" cy="7140416"/>
          </a:xfrm>
          <a:prstGeom prst="rect">
            <a:avLst/>
          </a:prstGeom>
          <a:noFill/>
        </p:spPr>
        <p:txBody>
          <a:bodyPr wrap="square" rtlCol="0">
            <a:spAutoFit/>
          </a:bodyPr>
          <a:lstStyle/>
          <a:p>
            <a:pPr marL="457200" marR="0" lvl="0" indent="-57150" algn="l" defTabSz="914400" rtl="0" eaLnBrk="1" fontAlgn="auto" latinLnBrk="0" hangingPunct="1">
              <a:lnSpc>
                <a:spcPct val="100000"/>
              </a:lnSpc>
              <a:spcBef>
                <a:spcPct val="20000"/>
              </a:spcBef>
              <a:spcAft>
                <a:spcPts val="600"/>
              </a:spcAft>
              <a:buClrTx/>
              <a:buSzTx/>
              <a:buFontTx/>
              <a:buAutoNum type="alphaLcPeriod"/>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 Programs that met post-implementation conditions</a:t>
            </a:r>
          </a:p>
          <a:p>
            <a:pPr marL="0" marR="0" lvl="0" indent="0" algn="l" defTabSz="914400" rtl="0" eaLnBrk="1" fontAlgn="auto" latinLnBrk="0" hangingPunct="1">
              <a:lnSpc>
                <a:spcPct val="100000"/>
              </a:lnSpc>
              <a:buClrTx/>
              <a:buSzTx/>
              <a:buFontTx/>
              <a:buNone/>
              <a:tabLst>
                <a:tab pos="457200" algn="l"/>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2400" b="1" u="sng" dirty="0">
                <a:solidFill>
                  <a:prstClr val="black"/>
                </a:solidFill>
                <a:latin typeface="Calibri" panose="020F0502020204030204"/>
              </a:rPr>
              <a:t>Four</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-Year Institutions, Continued</a:t>
            </a:r>
          </a:p>
          <a:p>
            <a:pPr marL="0" marR="0" lvl="0" indent="0" algn="l" defTabSz="914400" rtl="0" eaLnBrk="1" fontAlgn="auto" latinLnBrk="0" hangingPunct="1">
              <a:lnSpc>
                <a:spcPct val="100000"/>
              </a:lnSpc>
              <a:buClrTx/>
              <a:buSzTx/>
              <a:buFontTx/>
              <a:buNone/>
              <a:tabLst>
                <a:tab pos="457200" algn="l"/>
              </a:tabLst>
              <a:defRPr/>
            </a:pPr>
            <a:endParaRPr kumimoji="0" lang="en-US" sz="120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342900" lvl="0">
              <a:spcAft>
                <a:spcPts val="600"/>
              </a:spcAft>
            </a:pPr>
            <a:r>
              <a:rPr lang="en-US" sz="2600" dirty="0"/>
              <a:t>•	Athens State University, Bachelor of Science in Information Technology </a:t>
            </a:r>
          </a:p>
          <a:p>
            <a:pPr marL="342900" lvl="0">
              <a:spcAft>
                <a:spcPts val="600"/>
              </a:spcAft>
            </a:pPr>
            <a:r>
              <a:rPr lang="en-US" sz="2600" dirty="0"/>
              <a:t>		(CIP 11.0103)</a:t>
            </a:r>
          </a:p>
          <a:p>
            <a:pPr marL="342900" lvl="0">
              <a:spcAft>
                <a:spcPts val="600"/>
              </a:spcAft>
            </a:pPr>
            <a:r>
              <a:rPr lang="en-US" sz="2600" dirty="0"/>
              <a:t>•	Athens State University, Bachelor of Science in Management of 						Cybersecurity Operations (CIP 52.1201)</a:t>
            </a:r>
          </a:p>
          <a:p>
            <a:pPr marL="342900" lvl="0">
              <a:spcAft>
                <a:spcPts val="600"/>
              </a:spcAft>
            </a:pPr>
            <a:r>
              <a:rPr lang="en-US" sz="2600" dirty="0"/>
              <a:t>•	Auburn University, Bachelor of Science in Agricultural Science (CIP 01.0000)</a:t>
            </a:r>
          </a:p>
          <a:p>
            <a:pPr marL="342900" lvl="0">
              <a:spcAft>
                <a:spcPts val="600"/>
              </a:spcAft>
            </a:pPr>
            <a:r>
              <a:rPr lang="en-US" sz="2600" dirty="0"/>
              <a:t>•	Auburn University, Master of Science/ Master of Natural Resources in 				Natural Resource Management (CIP 03.0101)</a:t>
            </a:r>
          </a:p>
          <a:p>
            <a:pPr marL="342900" lvl="0">
              <a:spcAft>
                <a:spcPts val="600"/>
              </a:spcAft>
            </a:pPr>
            <a:r>
              <a:rPr lang="en-US" sz="2600" dirty="0"/>
              <a:t>•	Auburn University, Bachelor of Science in Natural Resources Management 			(CIP 03.0201)</a:t>
            </a:r>
          </a:p>
          <a:p>
            <a:pPr marL="342900" lvl="0">
              <a:spcAft>
                <a:spcPts val="600"/>
              </a:spcAft>
            </a:pPr>
            <a:r>
              <a:rPr lang="en-US" sz="2600" dirty="0"/>
              <a:t>•	Auburn University, Master of Science in Industrial and Organizational 				Psychology (CIP 42.2804)</a:t>
            </a:r>
          </a:p>
          <a:p>
            <a:pPr marL="342900" lvl="0"/>
            <a:endParaRPr lang="en-US" sz="2600" dirty="0"/>
          </a:p>
          <a:p>
            <a:pPr marL="342900" lvl="0"/>
            <a:endParaRPr lang="en-US" sz="2600" dirty="0"/>
          </a:p>
          <a:p>
            <a:pPr marL="339725" lvl="0"/>
            <a:endParaRPr lang="en-US" sz="1600" dirty="0"/>
          </a:p>
        </p:txBody>
      </p:sp>
      <p:sp>
        <p:nvSpPr>
          <p:cNvPr id="2" name="Slide Number Placeholder 1"/>
          <p:cNvSpPr>
            <a:spLocks noGrp="1"/>
          </p:cNvSpPr>
          <p:nvPr>
            <p:ph type="sldNum" sz="quarter" idx="12"/>
          </p:nvPr>
        </p:nvSpPr>
        <p:spPr>
          <a:xfrm>
            <a:off x="9387461" y="620904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2773482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444796" y="113706"/>
            <a:ext cx="11302408" cy="7294305"/>
          </a:xfrm>
          <a:prstGeom prst="rect">
            <a:avLst/>
          </a:prstGeom>
          <a:noFill/>
        </p:spPr>
        <p:txBody>
          <a:bodyPr wrap="square" rtlCol="0">
            <a:spAutoFit/>
          </a:bodyPr>
          <a:lstStyle/>
          <a:p>
            <a:pPr marL="457200" marR="0" lvl="0" indent="-57150" algn="l" defTabSz="914400" rtl="0" eaLnBrk="1" fontAlgn="auto" latinLnBrk="0" hangingPunct="1">
              <a:lnSpc>
                <a:spcPct val="100000"/>
              </a:lnSpc>
              <a:spcBef>
                <a:spcPct val="20000"/>
              </a:spcBef>
              <a:spcAft>
                <a:spcPts val="600"/>
              </a:spcAft>
              <a:buClrTx/>
              <a:buSzTx/>
              <a:buFontTx/>
              <a:buAutoNum type="alphaLcPeriod"/>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 Programs that met post-implementation conditions</a:t>
            </a:r>
          </a:p>
          <a:p>
            <a:pPr marL="0" marR="0" lvl="0" indent="0" algn="l" defTabSz="914400" rtl="0" eaLnBrk="1" fontAlgn="auto" latinLnBrk="0" hangingPunct="1">
              <a:lnSpc>
                <a:spcPct val="100000"/>
              </a:lnSpc>
              <a:buClrTx/>
              <a:buSzTx/>
              <a:buFontTx/>
              <a:buNone/>
              <a:tabLst>
                <a:tab pos="457200" algn="l"/>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2400" b="1" u="sng" dirty="0">
                <a:solidFill>
                  <a:prstClr val="black"/>
                </a:solidFill>
                <a:latin typeface="Calibri" panose="020F0502020204030204"/>
              </a:rPr>
              <a:t>Four</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-Year Institutions, Continued</a:t>
            </a:r>
          </a:p>
          <a:p>
            <a:pPr marL="0" marR="0" lvl="0" indent="0" algn="l" defTabSz="914400" rtl="0" eaLnBrk="1" fontAlgn="auto" latinLnBrk="0" hangingPunct="1">
              <a:lnSpc>
                <a:spcPct val="100000"/>
              </a:lnSpc>
              <a:buClrTx/>
              <a:buSzTx/>
              <a:buFontTx/>
              <a:buNone/>
              <a:tabLst>
                <a:tab pos="457200" algn="l"/>
              </a:tabLst>
              <a:defRPr/>
            </a:pPr>
            <a:endParaRPr kumimoji="0" lang="en-US" sz="120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342900" lvl="0">
              <a:spcAft>
                <a:spcPts val="600"/>
              </a:spcAft>
            </a:pPr>
            <a:r>
              <a:rPr lang="en-US" sz="2600" dirty="0"/>
              <a:t>•	Auburn University at Montgomery, Master of Science in Applied Economics 		(CIP 45.0602, moved from CIP 45.0603)</a:t>
            </a:r>
          </a:p>
          <a:p>
            <a:pPr marL="342900" lvl="0">
              <a:spcAft>
                <a:spcPts val="600"/>
              </a:spcAft>
            </a:pPr>
            <a:r>
              <a:rPr lang="en-US" sz="2600" dirty="0"/>
              <a:t>•	Jacksonville State University, Bachelor of Science in Forensic Investigation 			(CIP 43.0402, moved from CIP 43.0111)</a:t>
            </a:r>
          </a:p>
          <a:p>
            <a:pPr marL="342900" lvl="0">
              <a:spcAft>
                <a:spcPts val="600"/>
              </a:spcAft>
            </a:pPr>
            <a:r>
              <a:rPr lang="en-US" sz="2600" dirty="0"/>
              <a:t>•	Jacksonville State University, Master of Social Work in Social Work </a:t>
            </a:r>
          </a:p>
          <a:p>
            <a:pPr marL="342900" lvl="0">
              <a:spcAft>
                <a:spcPts val="600"/>
              </a:spcAft>
            </a:pPr>
            <a:r>
              <a:rPr lang="en-US" sz="2600" dirty="0"/>
              <a:t>		(CIP 44.0701)</a:t>
            </a:r>
          </a:p>
          <a:p>
            <a:pPr marL="342900" lvl="0">
              <a:spcAft>
                <a:spcPts val="600"/>
              </a:spcAft>
            </a:pPr>
            <a:r>
              <a:rPr lang="en-US" sz="2600" dirty="0"/>
              <a:t>•	Jacksonville State University, Master of Science in Nursing in Nursing </a:t>
            </a:r>
          </a:p>
          <a:p>
            <a:pPr marL="342900" lvl="0">
              <a:spcAft>
                <a:spcPts val="600"/>
              </a:spcAft>
            </a:pPr>
            <a:r>
              <a:rPr lang="en-US" sz="2600" dirty="0"/>
              <a:t>		(CIP 51.3801)</a:t>
            </a:r>
          </a:p>
          <a:p>
            <a:pPr marL="342900" lvl="0">
              <a:spcAft>
                <a:spcPts val="600"/>
              </a:spcAft>
            </a:pPr>
            <a:r>
              <a:rPr lang="en-US" sz="2600" dirty="0"/>
              <a:t>•	Troy University, Master of Science in Kinesiology (CIP 31.0505)</a:t>
            </a:r>
          </a:p>
          <a:p>
            <a:pPr marL="342900" lvl="0">
              <a:spcAft>
                <a:spcPts val="600"/>
              </a:spcAft>
            </a:pPr>
            <a:r>
              <a:rPr lang="en-US" sz="2600" dirty="0"/>
              <a:t>•	University of Alabama at Birmingham, Master of Science in Instructional 			Design and Development (CIP 13.0301)</a:t>
            </a:r>
          </a:p>
          <a:p>
            <a:pPr marL="342900" lvl="0">
              <a:spcAft>
                <a:spcPts val="600"/>
              </a:spcAft>
            </a:pPr>
            <a:endParaRPr lang="en-US" sz="2600" dirty="0"/>
          </a:p>
          <a:p>
            <a:pPr marL="342900" lvl="0"/>
            <a:endParaRPr lang="en-US" sz="2600" dirty="0"/>
          </a:p>
          <a:p>
            <a:pPr marL="339725" lvl="0"/>
            <a:endParaRPr lang="en-US" sz="1600" dirty="0"/>
          </a:p>
        </p:txBody>
      </p:sp>
      <p:sp>
        <p:nvSpPr>
          <p:cNvPr id="2" name="Slide Number Placeholder 1"/>
          <p:cNvSpPr>
            <a:spLocks noGrp="1"/>
          </p:cNvSpPr>
          <p:nvPr>
            <p:ph type="sldNum" sz="quarter" idx="12"/>
          </p:nvPr>
        </p:nvSpPr>
        <p:spPr>
          <a:xfrm>
            <a:off x="9387461" y="620904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8217633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444796" y="113706"/>
            <a:ext cx="11302408" cy="7540526"/>
          </a:xfrm>
          <a:prstGeom prst="rect">
            <a:avLst/>
          </a:prstGeom>
          <a:noFill/>
        </p:spPr>
        <p:txBody>
          <a:bodyPr wrap="square" rtlCol="0">
            <a:spAutoFit/>
          </a:bodyPr>
          <a:lstStyle/>
          <a:p>
            <a:pPr marL="457200" marR="0" lvl="0" indent="-57150" algn="l" defTabSz="914400" rtl="0" eaLnBrk="1" fontAlgn="auto" latinLnBrk="0" hangingPunct="1">
              <a:lnSpc>
                <a:spcPct val="100000"/>
              </a:lnSpc>
              <a:spcBef>
                <a:spcPct val="20000"/>
              </a:spcBef>
              <a:spcAft>
                <a:spcPts val="600"/>
              </a:spcAft>
              <a:buClrTx/>
              <a:buSzTx/>
              <a:buFontTx/>
              <a:buAutoNum type="alphaLcPeriod"/>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 Programs that met post-implementation conditions</a:t>
            </a:r>
          </a:p>
          <a:p>
            <a:pPr marL="0" marR="0" lvl="0" indent="0" algn="l" defTabSz="914400" rtl="0" eaLnBrk="1" fontAlgn="auto" latinLnBrk="0" hangingPunct="1">
              <a:lnSpc>
                <a:spcPct val="100000"/>
              </a:lnSpc>
              <a:buClrTx/>
              <a:buSzTx/>
              <a:buFontTx/>
              <a:buNone/>
              <a:tabLst>
                <a:tab pos="457200" algn="l"/>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2400" b="1" u="sng" dirty="0">
                <a:solidFill>
                  <a:prstClr val="black"/>
                </a:solidFill>
                <a:latin typeface="Calibri" panose="020F0502020204030204"/>
              </a:rPr>
              <a:t>Four</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-Year Institutions, Continued</a:t>
            </a:r>
          </a:p>
          <a:p>
            <a:pPr marL="0" marR="0" lvl="0" indent="0" algn="l" defTabSz="914400" rtl="0" eaLnBrk="1" fontAlgn="auto" latinLnBrk="0" hangingPunct="1">
              <a:lnSpc>
                <a:spcPct val="100000"/>
              </a:lnSpc>
              <a:buClrTx/>
              <a:buSzTx/>
              <a:buFontTx/>
              <a:buNone/>
              <a:tabLst>
                <a:tab pos="457200" algn="l"/>
              </a:tabLst>
              <a:defRPr/>
            </a:pPr>
            <a:endParaRPr kumimoji="0" lang="en-US" sz="120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342900" lvl="0">
              <a:spcAft>
                <a:spcPts val="600"/>
              </a:spcAft>
            </a:pPr>
            <a:r>
              <a:rPr lang="en-US" sz="2600" dirty="0"/>
              <a:t>•	University of Alabama at Birmingham, Bachelor of Science in Immunology 			(CIP 26.0507)</a:t>
            </a:r>
          </a:p>
          <a:p>
            <a:pPr marL="342900" lvl="0">
              <a:spcAft>
                <a:spcPts val="600"/>
              </a:spcAft>
            </a:pPr>
            <a:r>
              <a:rPr lang="en-US" sz="2600" dirty="0"/>
              <a:t>•	University of Alabama at Birmingham, Master of Science in Health Physics 			(CIP 51.2205)</a:t>
            </a:r>
          </a:p>
          <a:p>
            <a:pPr marL="342900" lvl="0">
              <a:spcAft>
                <a:spcPts val="600"/>
              </a:spcAft>
            </a:pPr>
            <a:r>
              <a:rPr lang="en-US" sz="2600" dirty="0"/>
              <a:t>•	University of Alabama in Huntsville, Master of Education in Differentiated 			Instruction (CIP 13.1206)</a:t>
            </a:r>
          </a:p>
          <a:p>
            <a:pPr marL="342900" lvl="0">
              <a:spcAft>
                <a:spcPts val="600"/>
              </a:spcAft>
            </a:pPr>
            <a:r>
              <a:rPr lang="en-US" sz="2600" dirty="0"/>
              <a:t>•	University of Alabama in Huntsville, Bachelor of Science in Aerospace 				Engineering in Aerospace Engineering (CIP 14.0201)</a:t>
            </a:r>
          </a:p>
          <a:p>
            <a:pPr marL="342900" lvl="0">
              <a:spcAft>
                <a:spcPts val="600"/>
              </a:spcAft>
            </a:pPr>
            <a:r>
              <a:rPr lang="en-US" sz="2600" dirty="0"/>
              <a:t>•	University of Alabama in Huntsville, Master of Aerospace Systems 					Engineering in Aerospace Systems Engineering (CIP 14.0201)</a:t>
            </a:r>
          </a:p>
          <a:p>
            <a:pPr marL="342900" lvl="0">
              <a:spcAft>
                <a:spcPts val="600"/>
              </a:spcAft>
            </a:pPr>
            <a:r>
              <a:rPr lang="en-US" sz="2600" dirty="0"/>
              <a:t>•	University of Alabama in Huntsville, Bachelor of Science in Economics and 			Computational Analysis (CIP 52.0601)</a:t>
            </a:r>
          </a:p>
          <a:p>
            <a:pPr marL="342900" lvl="0">
              <a:spcAft>
                <a:spcPts val="600"/>
              </a:spcAft>
            </a:pPr>
            <a:endParaRPr lang="en-US" sz="2600" dirty="0"/>
          </a:p>
          <a:p>
            <a:pPr marL="342900" lvl="0"/>
            <a:endParaRPr lang="en-US" sz="2600" dirty="0"/>
          </a:p>
          <a:p>
            <a:pPr marL="339725" lvl="0"/>
            <a:endParaRPr lang="en-US" sz="1600" dirty="0"/>
          </a:p>
        </p:txBody>
      </p:sp>
      <p:sp>
        <p:nvSpPr>
          <p:cNvPr id="2" name="Slide Number Placeholder 1"/>
          <p:cNvSpPr>
            <a:spLocks noGrp="1"/>
          </p:cNvSpPr>
          <p:nvPr>
            <p:ph type="sldNum" sz="quarter" idx="12"/>
          </p:nvPr>
        </p:nvSpPr>
        <p:spPr>
          <a:xfrm>
            <a:off x="9387461" y="620904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3351015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444796" y="113706"/>
            <a:ext cx="11302408" cy="7617470"/>
          </a:xfrm>
          <a:prstGeom prst="rect">
            <a:avLst/>
          </a:prstGeom>
          <a:noFill/>
        </p:spPr>
        <p:txBody>
          <a:bodyPr wrap="square" rtlCol="0">
            <a:spAutoFit/>
          </a:bodyPr>
          <a:lstStyle/>
          <a:p>
            <a:pPr marL="457200" marR="0" lvl="0" indent="-57150" algn="l" defTabSz="914400" rtl="0" eaLnBrk="1" fontAlgn="auto" latinLnBrk="0" hangingPunct="1">
              <a:lnSpc>
                <a:spcPct val="100000"/>
              </a:lnSpc>
              <a:spcBef>
                <a:spcPct val="20000"/>
              </a:spcBef>
              <a:spcAft>
                <a:spcPts val="600"/>
              </a:spcAft>
              <a:buClrTx/>
              <a:buSzTx/>
              <a:buFontTx/>
              <a:buAutoNum type="alphaLcPeriod"/>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 Programs that met post-implementation conditions</a:t>
            </a:r>
          </a:p>
          <a:p>
            <a:pPr marL="0" marR="0" lvl="0" indent="0" algn="l" defTabSz="914400" rtl="0" eaLnBrk="1" fontAlgn="auto" latinLnBrk="0" hangingPunct="1">
              <a:lnSpc>
                <a:spcPct val="100000"/>
              </a:lnSpc>
              <a:buClrTx/>
              <a:buSzTx/>
              <a:buFontTx/>
              <a:buNone/>
              <a:tabLst>
                <a:tab pos="457200" algn="l"/>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2400" b="1" u="sng" dirty="0">
                <a:solidFill>
                  <a:prstClr val="black"/>
                </a:solidFill>
                <a:latin typeface="Calibri" panose="020F0502020204030204"/>
              </a:rPr>
              <a:t>Four</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-Year Institutions, Continued</a:t>
            </a:r>
          </a:p>
          <a:p>
            <a:pPr marL="0" marR="0" lvl="0" indent="0" algn="l" defTabSz="914400" rtl="0" eaLnBrk="1" fontAlgn="auto" latinLnBrk="0" hangingPunct="1">
              <a:lnSpc>
                <a:spcPct val="100000"/>
              </a:lnSpc>
              <a:buClrTx/>
              <a:buSzTx/>
              <a:buFontTx/>
              <a:buNone/>
              <a:tabLst>
                <a:tab pos="457200" algn="l"/>
              </a:tabLst>
              <a:defRPr/>
            </a:pPr>
            <a:endParaRPr kumimoji="0" lang="en-US" sz="120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342900" lvl="0">
              <a:spcAft>
                <a:spcPts val="600"/>
              </a:spcAft>
            </a:pPr>
            <a:r>
              <a:rPr lang="en-US" sz="2600" dirty="0"/>
              <a:t>•	University of Montevallo, Educational Specialist in Instructional Technology 		(CIP 13.0501)</a:t>
            </a:r>
          </a:p>
          <a:p>
            <a:pPr marL="342900" lvl="0">
              <a:spcAft>
                <a:spcPts val="600"/>
              </a:spcAft>
            </a:pPr>
            <a:r>
              <a:rPr lang="en-US" sz="2600" dirty="0"/>
              <a:t>•	University of North Alabama, Bachelor of Science or Bachelor of Arts in 				Mass Communication (CIP 09.0102)</a:t>
            </a:r>
          </a:p>
          <a:p>
            <a:pPr marL="342900" lvl="0">
              <a:spcAft>
                <a:spcPts val="600"/>
              </a:spcAft>
            </a:pPr>
            <a:r>
              <a:rPr lang="en-US" sz="2600" dirty="0"/>
              <a:t>•	University of North Alabama, Bachelor of Science in Education in Early 				Childhood Education (CIP 13.1210)</a:t>
            </a:r>
          </a:p>
          <a:p>
            <a:pPr marL="342900" lvl="0">
              <a:spcAft>
                <a:spcPts val="600"/>
              </a:spcAft>
            </a:pPr>
            <a:r>
              <a:rPr lang="en-US" sz="2600" dirty="0"/>
              <a:t>•	University of North Alabama, Bachelor of Science in Sport and Recreation 			Management (CIP 31.0504)</a:t>
            </a:r>
          </a:p>
          <a:p>
            <a:pPr marL="342900" lvl="0">
              <a:spcAft>
                <a:spcPts val="600"/>
              </a:spcAft>
            </a:pPr>
            <a:r>
              <a:rPr lang="en-US" sz="2600" dirty="0"/>
              <a:t>•	University of North Alabama, Bachelor of Science in Exercise Science </a:t>
            </a:r>
          </a:p>
          <a:p>
            <a:pPr marL="342900" lvl="0">
              <a:spcAft>
                <a:spcPts val="600"/>
              </a:spcAft>
            </a:pPr>
            <a:r>
              <a:rPr lang="en-US" sz="2600" dirty="0"/>
              <a:t>		(CIP 31.0505)</a:t>
            </a:r>
          </a:p>
          <a:p>
            <a:pPr marL="342900" lvl="0">
              <a:spcAft>
                <a:spcPts val="600"/>
              </a:spcAft>
            </a:pPr>
            <a:r>
              <a:rPr lang="en-US" sz="2600" dirty="0"/>
              <a:t>•	University of West Alabama, Bachelor of Science or Bachelor of Arts in 				Integrated Marketing Communications (CIP 09.0199)</a:t>
            </a:r>
          </a:p>
          <a:p>
            <a:pPr marL="342900" lvl="0">
              <a:spcAft>
                <a:spcPts val="600"/>
              </a:spcAft>
            </a:pPr>
            <a:endParaRPr lang="en-US" sz="2600" dirty="0"/>
          </a:p>
          <a:p>
            <a:pPr marL="342900" lvl="0"/>
            <a:endParaRPr lang="en-US" sz="2600" dirty="0"/>
          </a:p>
          <a:p>
            <a:pPr marL="339725" lvl="0"/>
            <a:endParaRPr lang="en-US" sz="1600" dirty="0"/>
          </a:p>
        </p:txBody>
      </p:sp>
      <p:sp>
        <p:nvSpPr>
          <p:cNvPr id="2" name="Slide Number Placeholder 1"/>
          <p:cNvSpPr>
            <a:spLocks noGrp="1"/>
          </p:cNvSpPr>
          <p:nvPr>
            <p:ph type="sldNum" sz="quarter" idx="12"/>
          </p:nvPr>
        </p:nvSpPr>
        <p:spPr>
          <a:xfrm>
            <a:off x="9387461" y="620904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9595038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444796" y="113706"/>
            <a:ext cx="11302408" cy="4031873"/>
          </a:xfrm>
          <a:prstGeom prst="rect">
            <a:avLst/>
          </a:prstGeom>
          <a:noFill/>
        </p:spPr>
        <p:txBody>
          <a:bodyPr wrap="square" rtlCol="0">
            <a:spAutoFit/>
          </a:bodyPr>
          <a:lstStyle/>
          <a:p>
            <a:pPr marL="457200" marR="0" lvl="0" indent="-57150" algn="l" defTabSz="914400" rtl="0" eaLnBrk="1" fontAlgn="auto" latinLnBrk="0" hangingPunct="1">
              <a:lnSpc>
                <a:spcPct val="100000"/>
              </a:lnSpc>
              <a:spcBef>
                <a:spcPct val="20000"/>
              </a:spcBef>
              <a:spcAft>
                <a:spcPts val="600"/>
              </a:spcAft>
              <a:buClrTx/>
              <a:buSzTx/>
              <a:buFontTx/>
              <a:buAutoNum type="alphaLcPeriod"/>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 Programs that met post-implementation conditions</a:t>
            </a:r>
          </a:p>
          <a:p>
            <a:pPr marL="0" marR="0" lvl="0" indent="0" algn="l" defTabSz="914400" rtl="0" eaLnBrk="1" fontAlgn="auto" latinLnBrk="0" hangingPunct="1">
              <a:lnSpc>
                <a:spcPct val="100000"/>
              </a:lnSpc>
              <a:buClrTx/>
              <a:buSzTx/>
              <a:buFontTx/>
              <a:buNone/>
              <a:tabLst>
                <a:tab pos="457200" algn="l"/>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2400" b="1" u="sng" dirty="0">
                <a:solidFill>
                  <a:prstClr val="black"/>
                </a:solidFill>
                <a:latin typeface="Calibri" panose="020F0502020204030204"/>
              </a:rPr>
              <a:t>Four</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-Year Institutions, Continued</a:t>
            </a:r>
          </a:p>
          <a:p>
            <a:pPr marL="0" marR="0" lvl="0" indent="0" algn="l" defTabSz="914400" rtl="0" eaLnBrk="1" fontAlgn="auto" latinLnBrk="0" hangingPunct="1">
              <a:lnSpc>
                <a:spcPct val="100000"/>
              </a:lnSpc>
              <a:buClrTx/>
              <a:buSzTx/>
              <a:buFontTx/>
              <a:buNone/>
              <a:tabLst>
                <a:tab pos="457200" algn="l"/>
              </a:tabLst>
              <a:defRPr/>
            </a:pPr>
            <a:endParaRPr kumimoji="0" lang="en-US" sz="120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342900" lvl="0">
              <a:spcAft>
                <a:spcPts val="600"/>
              </a:spcAft>
            </a:pPr>
            <a:r>
              <a:rPr lang="en-US" sz="2600" dirty="0"/>
              <a:t>•	University of West Alabama, Bachelor of Science or Bachelor of Arts in 				Exercise Science (CIP 31.0505)</a:t>
            </a:r>
          </a:p>
          <a:p>
            <a:pPr marL="342900" lvl="0">
              <a:spcAft>
                <a:spcPts val="600"/>
              </a:spcAft>
            </a:pPr>
            <a:r>
              <a:rPr lang="en-US" sz="2600" dirty="0"/>
              <a:t>•	University of West Alabama, Master of Science in Experimental Psychology 			(CIP 42.2704)</a:t>
            </a:r>
          </a:p>
          <a:p>
            <a:pPr marL="342900" lvl="0">
              <a:spcAft>
                <a:spcPts val="600"/>
              </a:spcAft>
            </a:pPr>
            <a:endParaRPr lang="en-US" sz="2600" dirty="0"/>
          </a:p>
          <a:p>
            <a:pPr marL="342900" lvl="0"/>
            <a:endParaRPr lang="en-US" sz="2600" dirty="0"/>
          </a:p>
          <a:p>
            <a:pPr marL="339725" lvl="0"/>
            <a:endParaRPr lang="en-US" sz="1600" dirty="0"/>
          </a:p>
        </p:txBody>
      </p:sp>
      <p:sp>
        <p:nvSpPr>
          <p:cNvPr id="2" name="Slide Number Placeholder 1"/>
          <p:cNvSpPr>
            <a:spLocks noGrp="1"/>
          </p:cNvSpPr>
          <p:nvPr>
            <p:ph type="sldNum" sz="quarter" idx="12"/>
          </p:nvPr>
        </p:nvSpPr>
        <p:spPr>
          <a:xfrm>
            <a:off x="9387461" y="620904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2851711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1165698" y="601157"/>
            <a:ext cx="10165403" cy="2840778"/>
          </a:xfrm>
          <a:prstGeom prst="rect">
            <a:avLst/>
          </a:prstGeom>
          <a:noFill/>
        </p:spPr>
        <p:txBody>
          <a:bodyPr wrap="square" rtlCol="0">
            <a:spAutoFit/>
          </a:bodyPr>
          <a:lstStyle/>
          <a:p>
            <a:pPr marL="0" marR="0" lvl="0" indent="0" algn="l" defTabSz="690563" rtl="0" eaLnBrk="1" fontAlgn="auto" latinLnBrk="0" hangingPunct="1">
              <a:lnSpc>
                <a:spcPct val="100000"/>
              </a:lnSpc>
              <a:spcBef>
                <a:spcPts val="600"/>
              </a:spcBef>
              <a:spcAft>
                <a:spcPts val="0"/>
              </a:spcAft>
              <a:buClrTx/>
              <a:buSzTx/>
              <a:buFontTx/>
              <a:buNone/>
              <a:tabLst>
                <a:tab pos="457200" algn="l"/>
              </a:tabLst>
              <a:defRPr/>
            </a:pPr>
            <a:r>
              <a:rPr lang="en-US" sz="3600" b="1" dirty="0">
                <a:solidFill>
                  <a:srgbClr val="4472C4"/>
                </a:solidFill>
                <a:latin typeface="Calibri"/>
              </a:rPr>
              <a:t>7b</a:t>
            </a:r>
            <a:r>
              <a:rPr kumimoji="0" lang="en-US" sz="3600" b="1" i="0" u="none" strike="noStrike" kern="1200" cap="none" spc="0" normalizeH="0" baseline="0" noProof="0" dirty="0">
                <a:ln>
                  <a:noFill/>
                </a:ln>
                <a:solidFill>
                  <a:srgbClr val="4472C4"/>
                </a:solidFill>
                <a:effectLst/>
                <a:uLnTx/>
                <a:uFillTx/>
                <a:latin typeface="Calibri"/>
                <a:ea typeface="+mn-ea"/>
                <a:cs typeface="+mn-cs"/>
              </a:rPr>
              <a:t>.	Summary of Post-Implementation Reports</a:t>
            </a:r>
          </a:p>
          <a:p>
            <a:pPr marL="690563" marR="0" lvl="0" algn="l" defTabSz="914400" rtl="0" eaLnBrk="1" fontAlgn="auto" latinLnBrk="0" hangingPunct="1">
              <a:lnSpc>
                <a:spcPct val="100000"/>
              </a:lnSpc>
              <a:spcBef>
                <a:spcPct val="20000"/>
              </a:spcBef>
              <a:spcAft>
                <a:spcPts val="600"/>
              </a:spcAft>
              <a:buClrTx/>
              <a:buSzTx/>
              <a:tabLst>
                <a:tab pos="914400" algn="l"/>
              </a:tabLst>
              <a:defRPr/>
            </a:pPr>
            <a:r>
              <a:rPr lang="en-US" sz="2800" b="1" dirty="0">
                <a:solidFill>
                  <a:srgbClr val="C00000"/>
                </a:solidFill>
                <a:latin typeface="Calibri" panose="020F0502020204030204"/>
              </a:rPr>
              <a:t>b. </a:t>
            </a:r>
            <a:r>
              <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mn-cs"/>
              </a:rPr>
              <a:t>Programs that did not meet post-implementation conditions</a:t>
            </a:r>
            <a:endParaRPr kumimoji="0" lang="en-US" sz="2800" i="1"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buClrTx/>
              <a:buSzTx/>
              <a:buFontTx/>
              <a:buNone/>
              <a:tabLst>
                <a:tab pos="457200" algn="l"/>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39725" indent="117475">
              <a:buFont typeface="Arial" panose="020B0604020202020204" pitchFamily="34" charset="0"/>
              <a:buChar char="•"/>
              <a:tabLst>
                <a:tab pos="457200" algn="l"/>
              </a:tabLst>
              <a:defRPr/>
            </a:pPr>
            <a:r>
              <a:rPr lang="en-US" sz="2800" dirty="0"/>
              <a:t> None</a:t>
            </a:r>
          </a:p>
          <a:p>
            <a:pPr marL="339725" indent="117475">
              <a:buFont typeface="Arial" panose="020B0604020202020204" pitchFamily="34" charset="0"/>
              <a:buChar char="•"/>
            </a:pPr>
            <a:endParaRPr lang="en-US" sz="2800" dirty="0"/>
          </a:p>
          <a:p>
            <a:pPr marL="342900" lvl="0" indent="-342900">
              <a:buFont typeface="Arial" panose="020B0604020202020204" pitchFamily="34" charset="0"/>
              <a:buChar char="•"/>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9397400" y="620904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7013349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126</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075482" y="1923394"/>
            <a:ext cx="10041036" cy="1585049"/>
          </a:xfrm>
          <a:prstGeom prst="rect">
            <a:avLst/>
          </a:prstGeom>
          <a:noFill/>
        </p:spPr>
        <p:txBody>
          <a:bodyPr wrap="square" rtlCol="0">
            <a:spAutoFit/>
          </a:bodyPr>
          <a:lstStyle/>
          <a:p>
            <a:r>
              <a:rPr lang="en-US" sz="3200" b="1" dirty="0">
                <a:solidFill>
                  <a:srgbClr val="4472C4"/>
                </a:solidFill>
              </a:rPr>
              <a:t>Motion, Decision Item F: </a:t>
            </a:r>
          </a:p>
          <a:p>
            <a:endParaRPr lang="en-US" sz="3200" b="1" dirty="0">
              <a:solidFill>
                <a:srgbClr val="0070C0"/>
              </a:solidFill>
            </a:endParaRPr>
          </a:p>
          <a:p>
            <a:pPr lvl="0">
              <a:spcBef>
                <a:spcPts val="600"/>
              </a:spcBef>
              <a:tabLst>
                <a:tab pos="457200" algn="l"/>
              </a:tabLst>
              <a:defRPr/>
            </a:pPr>
            <a:r>
              <a:rPr lang="en-US" sz="2800" dirty="0"/>
              <a:t>That the Commission accept the information items as presented.</a:t>
            </a:r>
          </a:p>
        </p:txBody>
      </p:sp>
    </p:spTree>
    <p:extLst>
      <p:ext uri="{BB962C8B-B14F-4D97-AF65-F5344CB8AC3E}">
        <p14:creationId xmlns:p14="http://schemas.microsoft.com/office/powerpoint/2010/main" val="87364948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a:xfrm>
            <a:off x="1139952" y="646217"/>
            <a:ext cx="9070848" cy="1143000"/>
          </a:xfrm>
        </p:spPr>
        <p:txBody>
          <a:bodyPr>
            <a:normAutofit fontScale="90000"/>
          </a:bodyPr>
          <a:lstStyle/>
          <a:p>
            <a:pPr algn="ctr" defTabSz="798513"/>
            <a:br>
              <a:rPr lang="en-US" dirty="0">
                <a:solidFill>
                  <a:srgbClr val="0070C0"/>
                </a:solidFill>
                <a:latin typeface="Calibri" panose="020F0502020204030204" pitchFamily="34" charset="0"/>
                <a:cs typeface="Calibri" panose="020F0502020204030204" pitchFamily="34" charset="0"/>
              </a:rPr>
            </a:br>
            <a:r>
              <a:rPr lang="en-US" sz="5300" b="1" dirty="0">
                <a:solidFill>
                  <a:srgbClr val="4472C4"/>
                </a:solidFill>
                <a:latin typeface="Calibri" panose="020F0502020204030204" pitchFamily="34" charset="0"/>
                <a:cs typeface="Calibri" panose="020F0502020204030204" pitchFamily="34" charset="0"/>
              </a:rPr>
              <a:t>G.   ADJOURNMENT</a:t>
            </a:r>
            <a:br>
              <a:rPr lang="en-US" sz="5300" b="1" dirty="0">
                <a:solidFill>
                  <a:srgbClr val="0070C0"/>
                </a:solidFill>
                <a:latin typeface="Calibri" panose="020F0502020204030204" pitchFamily="34" charset="0"/>
                <a:cs typeface="Calibri" panose="020F0502020204030204" pitchFamily="34" charset="0"/>
              </a:rPr>
            </a:br>
            <a:r>
              <a:rPr lang="en-US" sz="3600" b="1" dirty="0">
                <a:solidFill>
                  <a:srgbClr val="0070C0"/>
                </a:solidFill>
                <a:latin typeface="Calibri" panose="020F0502020204030204" pitchFamily="34" charset="0"/>
                <a:cs typeface="Calibri" panose="020F0502020204030204" pitchFamily="34" charset="0"/>
              </a:rPr>
              <a:t> </a:t>
            </a:r>
            <a:endParaRPr lang="en-US" sz="3600" dirty="0">
              <a:solidFill>
                <a:srgbClr val="0070C0"/>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a:xfrm>
            <a:off x="8759687" y="6211783"/>
            <a:ext cx="2743200" cy="365125"/>
          </a:xfrm>
        </p:spPr>
        <p:txBody>
          <a:bodyPr/>
          <a:lstStyle/>
          <a:p>
            <a:fld id="{15C3AF50-45D8-4144-B114-A385979F8C17}" type="slidenum">
              <a:rPr lang="en-US" smtClean="0"/>
              <a:t>127</a:t>
            </a:fld>
            <a:endParaRPr lang="en-US" dirty="0"/>
          </a:p>
        </p:txBody>
      </p:sp>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r>
              <a:rPr lang="en-US" sz="6600" dirty="0">
                <a:solidFill>
                  <a:srgbClr val="FF0000"/>
                </a:solidFill>
              </a:rPr>
              <a:t> </a:t>
            </a:r>
            <a:br>
              <a:rPr lang="en-US" sz="6600" dirty="0">
                <a:solidFill>
                  <a:srgbClr val="FF0000"/>
                </a:solidFill>
              </a:rPr>
            </a:br>
            <a:br>
              <a:rPr lang="en-US" sz="6600" dirty="0">
                <a:solidFill>
                  <a:srgbClr val="FF0000"/>
                </a:solidFill>
              </a:rPr>
            </a:br>
            <a:endParaRPr lang="en-US" sz="6600" dirty="0">
              <a:solidFill>
                <a:srgbClr val="FF0000"/>
              </a:solidFill>
            </a:endParaRPr>
          </a:p>
        </p:txBody>
      </p:sp>
      <p:pic>
        <p:nvPicPr>
          <p:cNvPr id="6" name="Picture 5">
            <a:extLst>
              <a:ext uri="{FF2B5EF4-FFF2-40B4-BE49-F238E27FC236}">
                <a16:creationId xmlns:a16="http://schemas.microsoft.com/office/drawing/2014/main" id="{46FBD25C-C896-484F-A5B7-D5CBFFA32CF3}"/>
              </a:ext>
            </a:extLst>
          </p:cNvPr>
          <p:cNvPicPr>
            <a:picLocks noChangeAspect="1"/>
          </p:cNvPicPr>
          <p:nvPr/>
        </p:nvPicPr>
        <p:blipFill>
          <a:blip r:embed="rId2"/>
          <a:stretch>
            <a:fillRect/>
          </a:stretch>
        </p:blipFill>
        <p:spPr>
          <a:xfrm>
            <a:off x="4400963" y="2176577"/>
            <a:ext cx="3390074" cy="1968820"/>
          </a:xfrm>
          <a:prstGeom prst="rect">
            <a:avLst/>
          </a:prstGeom>
        </p:spPr>
      </p:pic>
    </p:spTree>
    <p:extLst>
      <p:ext uri="{BB962C8B-B14F-4D97-AF65-F5344CB8AC3E}">
        <p14:creationId xmlns:p14="http://schemas.microsoft.com/office/powerpoint/2010/main" val="18922815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591B6-2B92-4976-93A2-6C8C10A36581}"/>
              </a:ext>
            </a:extLst>
          </p:cNvPr>
          <p:cNvSpPr>
            <a:spLocks noGrp="1"/>
          </p:cNvSpPr>
          <p:nvPr>
            <p:ph type="title"/>
          </p:nvPr>
        </p:nvSpPr>
        <p:spPr>
          <a:xfrm>
            <a:off x="865242" y="230750"/>
            <a:ext cx="4269774" cy="793738"/>
          </a:xfrm>
        </p:spPr>
        <p:txBody>
          <a:bodyPr/>
          <a:lstStyle/>
          <a:p>
            <a:r>
              <a:rPr lang="en-US" b="1" dirty="0">
                <a:solidFill>
                  <a:srgbClr val="4472C4"/>
                </a:solidFill>
              </a:rPr>
              <a:t>FAFSA Completion </a:t>
            </a:r>
          </a:p>
        </p:txBody>
      </p:sp>
      <p:sp>
        <p:nvSpPr>
          <p:cNvPr id="3" name="Content Placeholder 2">
            <a:extLst>
              <a:ext uri="{FF2B5EF4-FFF2-40B4-BE49-F238E27FC236}">
                <a16:creationId xmlns:a16="http://schemas.microsoft.com/office/drawing/2014/main" id="{BA757FF3-415B-4144-B129-5F237239DFAE}"/>
              </a:ext>
            </a:extLst>
          </p:cNvPr>
          <p:cNvSpPr>
            <a:spLocks noGrp="1"/>
          </p:cNvSpPr>
          <p:nvPr>
            <p:ph idx="1"/>
          </p:nvPr>
        </p:nvSpPr>
        <p:spPr>
          <a:xfrm>
            <a:off x="275946" y="3727123"/>
            <a:ext cx="5820054" cy="1756560"/>
          </a:xfrm>
        </p:spPr>
        <p:txBody>
          <a:bodyPr/>
          <a:lstStyle/>
          <a:p>
            <a:r>
              <a:rPr lang="en-US" dirty="0"/>
              <a:t>Southern Association of Institutional Research – New Orleans </a:t>
            </a:r>
          </a:p>
          <a:p>
            <a:r>
              <a:rPr lang="en-US" dirty="0"/>
              <a:t>Complete College America – Atlanta </a:t>
            </a:r>
          </a:p>
          <a:p>
            <a:endParaRPr lang="en-US" dirty="0"/>
          </a:p>
        </p:txBody>
      </p:sp>
      <p:pic>
        <p:nvPicPr>
          <p:cNvPr id="9218" name="Picture 2">
            <a:extLst>
              <a:ext uri="{FF2B5EF4-FFF2-40B4-BE49-F238E27FC236}">
                <a16:creationId xmlns:a16="http://schemas.microsoft.com/office/drawing/2014/main" id="{0E041B66-8E3E-4D26-A6F0-860EC89B428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5447" y="987564"/>
            <a:ext cx="3892939" cy="2478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6" descr="See the source image">
            <a:extLst>
              <a:ext uri="{FF2B5EF4-FFF2-40B4-BE49-F238E27FC236}">
                <a16:creationId xmlns:a16="http://schemas.microsoft.com/office/drawing/2014/main" id="{46D6CE3E-B1CE-42A1-8D12-17462C8DFE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045" y="230750"/>
            <a:ext cx="2857500" cy="12668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A11C1C0-29FC-41F3-BD76-F04102E4D27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40" t="13196" r="2614" b="12852"/>
          <a:stretch/>
        </p:blipFill>
        <p:spPr>
          <a:xfrm>
            <a:off x="6897470" y="3466037"/>
            <a:ext cx="4209083" cy="3097793"/>
          </a:xfrm>
          <a:prstGeom prst="rect">
            <a:avLst/>
          </a:prstGeom>
        </p:spPr>
      </p:pic>
      <p:pic>
        <p:nvPicPr>
          <p:cNvPr id="5" name="Picture 4">
            <a:extLst>
              <a:ext uri="{FF2B5EF4-FFF2-40B4-BE49-F238E27FC236}">
                <a16:creationId xmlns:a16="http://schemas.microsoft.com/office/drawing/2014/main" id="{DE3D0B40-309E-4E8F-9F90-D93EAA3165D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3869" b="30178"/>
          <a:stretch/>
        </p:blipFill>
        <p:spPr>
          <a:xfrm>
            <a:off x="6897470" y="1625879"/>
            <a:ext cx="4148651" cy="1711854"/>
          </a:xfrm>
          <a:prstGeom prst="rect">
            <a:avLst/>
          </a:prstGeom>
        </p:spPr>
      </p:pic>
    </p:spTree>
    <p:extLst>
      <p:ext uri="{BB962C8B-B14F-4D97-AF65-F5344CB8AC3E}">
        <p14:creationId xmlns:p14="http://schemas.microsoft.com/office/powerpoint/2010/main" val="3943947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0D37D6-E8CA-45A5-BBC8-7E53F604A797}"/>
              </a:ext>
            </a:extLst>
          </p:cNvPr>
          <p:cNvPicPr>
            <a:picLocks noChangeAspect="1"/>
          </p:cNvPicPr>
          <p:nvPr/>
        </p:nvPicPr>
        <p:blipFill rotWithShape="1">
          <a:blip r:embed="rId2"/>
          <a:srcRect l="1013" r="-1" b="23428"/>
          <a:stretch/>
        </p:blipFill>
        <p:spPr>
          <a:xfrm>
            <a:off x="6285389" y="1490986"/>
            <a:ext cx="5385281" cy="5367014"/>
          </a:xfrm>
          <a:prstGeom prst="rect">
            <a:avLst/>
          </a:prstGeom>
        </p:spPr>
      </p:pic>
      <p:pic>
        <p:nvPicPr>
          <p:cNvPr id="18438" name="Picture 6" descr="See the source image">
            <a:extLst>
              <a:ext uri="{FF2B5EF4-FFF2-40B4-BE49-F238E27FC236}">
                <a16:creationId xmlns:a16="http://schemas.microsoft.com/office/drawing/2014/main" id="{B8DC453E-66D6-408A-87AA-F8B5D853AE75}"/>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7761397" y="97654"/>
            <a:ext cx="2835582" cy="1204794"/>
          </a:xfrm>
          <a:prstGeom prst="rect">
            <a:avLst/>
          </a:prstGeom>
          <a:noFill/>
          <a:extLst>
            <a:ext uri="{909E8E84-426E-40DD-AFC4-6F175D3DCCD1}">
              <a14:hiddenFill xmlns:a14="http://schemas.microsoft.com/office/drawing/2010/main">
                <a:solidFill>
                  <a:srgbClr val="FFFFFF"/>
                </a:solidFill>
              </a14:hiddenFill>
            </a:ext>
          </a:extLst>
        </p:spPr>
      </p:pic>
      <p:pic>
        <p:nvPicPr>
          <p:cNvPr id="4" name="105BE49F-255E-401F-852A-73B37DA7C95D" descr="IMG_0906.jpg">
            <a:extLst>
              <a:ext uri="{FF2B5EF4-FFF2-40B4-BE49-F238E27FC236}">
                <a16:creationId xmlns:a16="http://schemas.microsoft.com/office/drawing/2014/main" id="{A76FA2E4-14E5-48AA-B587-83B19FF6632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823" y="3942875"/>
            <a:ext cx="4862597" cy="29555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See the source image">
            <a:extLst>
              <a:ext uri="{FF2B5EF4-FFF2-40B4-BE49-F238E27FC236}">
                <a16:creationId xmlns:a16="http://schemas.microsoft.com/office/drawing/2014/main" id="{9DAE4124-62F9-4172-AAC8-FCEACFD2FB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745" y="923278"/>
            <a:ext cx="4242703" cy="23865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487B02D-8A05-4938-9475-C6345B3AFE59}"/>
              </a:ext>
            </a:extLst>
          </p:cNvPr>
          <p:cNvSpPr txBox="1"/>
          <p:nvPr/>
        </p:nvSpPr>
        <p:spPr>
          <a:xfrm>
            <a:off x="1233997" y="4101484"/>
            <a:ext cx="2112886" cy="369332"/>
          </a:xfrm>
          <a:prstGeom prst="rect">
            <a:avLst/>
          </a:prstGeom>
          <a:noFill/>
        </p:spPr>
        <p:txBody>
          <a:bodyPr wrap="square" rtlCol="0">
            <a:spAutoFit/>
          </a:bodyPr>
          <a:lstStyle/>
          <a:p>
            <a:r>
              <a:rPr lang="en-US" dirty="0">
                <a:highlight>
                  <a:srgbClr val="FFFF66"/>
                </a:highlight>
              </a:rPr>
              <a:t>FAFSA Simplification </a:t>
            </a:r>
          </a:p>
        </p:txBody>
      </p:sp>
      <p:sp>
        <p:nvSpPr>
          <p:cNvPr id="12" name="TextBox 11">
            <a:extLst>
              <a:ext uri="{FF2B5EF4-FFF2-40B4-BE49-F238E27FC236}">
                <a16:creationId xmlns:a16="http://schemas.microsoft.com/office/drawing/2014/main" id="{969E5B4F-0206-43EF-87FD-80C10787BAD8}"/>
              </a:ext>
            </a:extLst>
          </p:cNvPr>
          <p:cNvSpPr txBox="1"/>
          <p:nvPr/>
        </p:nvSpPr>
        <p:spPr>
          <a:xfrm>
            <a:off x="816745" y="3336965"/>
            <a:ext cx="6094520" cy="646331"/>
          </a:xfrm>
          <a:prstGeom prst="rect">
            <a:avLst/>
          </a:prstGeom>
          <a:noFill/>
        </p:spPr>
        <p:txBody>
          <a:bodyPr wrap="square">
            <a:spAutoFit/>
          </a:bodyPr>
          <a:lstStyle/>
          <a:p>
            <a:r>
              <a:rPr lang="en-US" sz="1800" dirty="0">
                <a:effectLst/>
                <a:latin typeface="Times New Roman" panose="02020603050405020304" pitchFamily="18" charset="0"/>
                <a:ea typeface="Times New Roman" panose="02020603050405020304" pitchFamily="18" charset="0"/>
              </a:rPr>
              <a:t>Jim Purcell (AL) and Eric </a:t>
            </a:r>
            <a:r>
              <a:rPr lang="en-US" sz="1800" dirty="0" err="1">
                <a:effectLst/>
                <a:latin typeface="Times New Roman" panose="02020603050405020304" pitchFamily="18" charset="0"/>
                <a:ea typeface="Times New Roman" panose="02020603050405020304" pitchFamily="18" charset="0"/>
              </a:rPr>
              <a:t>Zarnikow</a:t>
            </a:r>
            <a:r>
              <a:rPr lang="en-US" sz="1800" dirty="0">
                <a:effectLst/>
                <a:latin typeface="Times New Roman" panose="02020603050405020304" pitchFamily="18" charset="0"/>
                <a:ea typeface="Times New Roman" panose="02020603050405020304" pitchFamily="18" charset="0"/>
              </a:rPr>
              <a:t> (IL)</a:t>
            </a:r>
          </a:p>
          <a:p>
            <a:r>
              <a:rPr lang="en-US" sz="1800" i="1" dirty="0">
                <a:effectLst/>
                <a:latin typeface="Times New Roman" panose="02020603050405020304" pitchFamily="18" charset="0"/>
                <a:ea typeface="Times New Roman" panose="02020603050405020304" pitchFamily="18" charset="0"/>
              </a:rPr>
              <a:t>FAFSA Completion Strategies </a:t>
            </a:r>
            <a:endParaRPr lang="en-US" dirty="0"/>
          </a:p>
        </p:txBody>
      </p:sp>
    </p:spTree>
    <p:extLst>
      <p:ext uri="{BB962C8B-B14F-4D97-AF65-F5344CB8AC3E}">
        <p14:creationId xmlns:p14="http://schemas.microsoft.com/office/powerpoint/2010/main" val="2515185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EC23DF-9310-4F14-ABB9-2784956280D3}"/>
              </a:ext>
            </a:extLst>
          </p:cNvPr>
          <p:cNvSpPr>
            <a:spLocks noGrp="1"/>
          </p:cNvSpPr>
          <p:nvPr>
            <p:ph idx="1"/>
          </p:nvPr>
        </p:nvSpPr>
        <p:spPr>
          <a:xfrm>
            <a:off x="233462" y="2008837"/>
            <a:ext cx="7393021" cy="4576789"/>
          </a:xfrm>
        </p:spPr>
        <p:txBody>
          <a:bodyPr>
            <a:normAutofit fontScale="25000" lnSpcReduction="20000"/>
          </a:bodyPr>
          <a:lstStyle/>
          <a:p>
            <a:pPr>
              <a:lnSpc>
                <a:spcPct val="120000"/>
              </a:lnSpc>
            </a:pPr>
            <a:r>
              <a:rPr lang="en-US" sz="8800" dirty="0"/>
              <a:t>Cultural event (Korean Tapestries) </a:t>
            </a:r>
          </a:p>
          <a:p>
            <a:pPr>
              <a:lnSpc>
                <a:spcPct val="120000"/>
              </a:lnSpc>
            </a:pPr>
            <a:r>
              <a:rPr lang="en-US" sz="8800" dirty="0"/>
              <a:t>The AKEEP STEM teacher program currently has 10 masters degree students enrolled at the University of North Alabama.</a:t>
            </a:r>
          </a:p>
          <a:p>
            <a:pPr>
              <a:lnSpc>
                <a:spcPct val="120000"/>
              </a:lnSpc>
            </a:pPr>
            <a:r>
              <a:rPr lang="en-US" sz="8800" dirty="0"/>
              <a:t>In addition, 49 Korean students participated in a practicum at K-12 schools in Alabama this year.</a:t>
            </a:r>
          </a:p>
          <a:p>
            <a:pPr>
              <a:lnSpc>
                <a:spcPct val="120000"/>
              </a:lnSpc>
            </a:pPr>
            <a:r>
              <a:rPr lang="en-US" sz="8800" dirty="0">
                <a:solidFill>
                  <a:srgbClr val="000000"/>
                </a:solidFill>
                <a:effectLst/>
                <a:ea typeface="Times New Roman" panose="02020603050405020304" pitchFamily="18" charset="0"/>
              </a:rPr>
              <a:t>AKEEP is now </a:t>
            </a:r>
            <a:r>
              <a:rPr lang="en-US" sz="8800" dirty="0">
                <a:solidFill>
                  <a:srgbClr val="FF0000"/>
                </a:solidFill>
                <a:effectLst/>
                <a:ea typeface="Times New Roman" panose="02020603050405020304" pitchFamily="18" charset="0"/>
              </a:rPr>
              <a:t>Alabama International Education and Economic Partnership (AIEEP, “International Partnership”) </a:t>
            </a:r>
            <a:r>
              <a:rPr lang="en-US" sz="8800" dirty="0"/>
              <a:t>to serve as a </a:t>
            </a:r>
            <a:r>
              <a:rPr lang="en-US" sz="8800" dirty="0">
                <a:solidFill>
                  <a:srgbClr val="000000"/>
                </a:solidFill>
                <a:effectLst/>
                <a:ea typeface="Times New Roman" panose="02020603050405020304" pitchFamily="18" charset="0"/>
              </a:rPr>
              <a:t>global workforce resource in Alabama to provide multilingual, multicultural diversity education to the students and professionals and bridge the differences and barriers between communities, institutions, and corporations as a global partnership facilitator.</a:t>
            </a:r>
            <a:endParaRPr lang="en-US" sz="8800" dirty="0"/>
          </a:p>
          <a:p>
            <a:endParaRPr lang="en-US" dirty="0"/>
          </a:p>
        </p:txBody>
      </p:sp>
      <p:pic>
        <p:nvPicPr>
          <p:cNvPr id="14338" name="0F850824-7531-468E-BBA0-2EBF6A995F0C" descr="2022-09-13 17.41.43.jpg">
            <a:extLst>
              <a:ext uri="{FF2B5EF4-FFF2-40B4-BE49-F238E27FC236}">
                <a16:creationId xmlns:a16="http://schemas.microsoft.com/office/drawing/2014/main" id="{45859C36-9B53-4B2C-A9D7-36D8B5AC2DB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7922"/>
          <a:stretch/>
        </p:blipFill>
        <p:spPr bwMode="auto">
          <a:xfrm>
            <a:off x="7791830" y="4377447"/>
            <a:ext cx="3982297" cy="2120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F75FB63E-FBEB-47D6-B02C-5BC83674B5EF}"/>
              </a:ext>
            </a:extLst>
          </p:cNvPr>
          <p:cNvPicPr>
            <a:picLocks noChangeAspect="1"/>
          </p:cNvPicPr>
          <p:nvPr/>
        </p:nvPicPr>
        <p:blipFill rotWithShape="1">
          <a:blip r:embed="rId3"/>
          <a:srcRect t="6442"/>
          <a:stretch/>
        </p:blipFill>
        <p:spPr>
          <a:xfrm>
            <a:off x="8123965" y="525293"/>
            <a:ext cx="3318026" cy="3528071"/>
          </a:xfrm>
          <a:prstGeom prst="rect">
            <a:avLst/>
          </a:prstGeom>
        </p:spPr>
      </p:pic>
      <p:pic>
        <p:nvPicPr>
          <p:cNvPr id="14342" name="Picture 6" descr="A-KEEP">
            <a:extLst>
              <a:ext uri="{FF2B5EF4-FFF2-40B4-BE49-F238E27FC236}">
                <a16:creationId xmlns:a16="http://schemas.microsoft.com/office/drawing/2014/main" id="{76BB0059-AC34-410E-B719-35CA2764E6A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3631" y="181757"/>
            <a:ext cx="3692685" cy="1622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00057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A7BE0-B918-4B91-AF2D-815081C54635}"/>
              </a:ext>
            </a:extLst>
          </p:cNvPr>
          <p:cNvSpPr>
            <a:spLocks noGrp="1"/>
          </p:cNvSpPr>
          <p:nvPr>
            <p:ph type="title"/>
          </p:nvPr>
        </p:nvSpPr>
        <p:spPr>
          <a:xfrm>
            <a:off x="1453099" y="-9462"/>
            <a:ext cx="10515600" cy="1325563"/>
          </a:xfrm>
        </p:spPr>
        <p:txBody>
          <a:bodyPr/>
          <a:lstStyle/>
          <a:p>
            <a:r>
              <a:rPr lang="en-US" b="1" dirty="0">
                <a:solidFill>
                  <a:srgbClr val="0070C0"/>
                </a:solidFill>
              </a:rPr>
              <a:t>Outreach to communities related to workforce</a:t>
            </a:r>
          </a:p>
        </p:txBody>
      </p:sp>
      <p:pic>
        <p:nvPicPr>
          <p:cNvPr id="4" name="Picture 3">
            <a:extLst>
              <a:ext uri="{FF2B5EF4-FFF2-40B4-BE49-F238E27FC236}">
                <a16:creationId xmlns:a16="http://schemas.microsoft.com/office/drawing/2014/main" id="{F432362B-391F-40C9-BFD6-FA145AA95901}"/>
              </a:ext>
            </a:extLst>
          </p:cNvPr>
          <p:cNvPicPr>
            <a:picLocks noChangeAspect="1"/>
          </p:cNvPicPr>
          <p:nvPr/>
        </p:nvPicPr>
        <p:blipFill>
          <a:blip r:embed="rId3"/>
          <a:stretch>
            <a:fillRect/>
          </a:stretch>
        </p:blipFill>
        <p:spPr>
          <a:xfrm>
            <a:off x="391882" y="308873"/>
            <a:ext cx="1130130" cy="1823422"/>
          </a:xfrm>
          <a:prstGeom prst="rect">
            <a:avLst/>
          </a:prstGeom>
        </p:spPr>
      </p:pic>
      <p:sp>
        <p:nvSpPr>
          <p:cNvPr id="5" name="Content Placeholder 2">
            <a:extLst>
              <a:ext uri="{FF2B5EF4-FFF2-40B4-BE49-F238E27FC236}">
                <a16:creationId xmlns:a16="http://schemas.microsoft.com/office/drawing/2014/main" id="{EB852539-B3EC-4BB0-A7FC-5F8A37893051}"/>
              </a:ext>
            </a:extLst>
          </p:cNvPr>
          <p:cNvSpPr txBox="1">
            <a:spLocks/>
          </p:cNvSpPr>
          <p:nvPr/>
        </p:nvSpPr>
        <p:spPr>
          <a:xfrm>
            <a:off x="1887772" y="1220584"/>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C6891FE-7301-4AAB-AA5E-7C963A4AB5FF}"/>
              </a:ext>
            </a:extLst>
          </p:cNvPr>
          <p:cNvPicPr>
            <a:picLocks noChangeAspect="1"/>
          </p:cNvPicPr>
          <p:nvPr/>
        </p:nvPicPr>
        <p:blipFill>
          <a:blip r:embed="rId4"/>
          <a:stretch>
            <a:fillRect/>
          </a:stretch>
        </p:blipFill>
        <p:spPr>
          <a:xfrm>
            <a:off x="2324800" y="1324788"/>
            <a:ext cx="3971925" cy="1257300"/>
          </a:xfrm>
          <a:prstGeom prst="rect">
            <a:avLst/>
          </a:prstGeom>
        </p:spPr>
      </p:pic>
      <p:pic>
        <p:nvPicPr>
          <p:cNvPr id="7" name="Picture 6">
            <a:extLst>
              <a:ext uri="{FF2B5EF4-FFF2-40B4-BE49-F238E27FC236}">
                <a16:creationId xmlns:a16="http://schemas.microsoft.com/office/drawing/2014/main" id="{7EB7A4E6-5346-4572-9036-A38EF9E64D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62228" y="3207515"/>
            <a:ext cx="2158712" cy="2158712"/>
          </a:xfrm>
          <a:prstGeom prst="rect">
            <a:avLst/>
          </a:prstGeom>
        </p:spPr>
      </p:pic>
      <p:sp>
        <p:nvSpPr>
          <p:cNvPr id="12" name="TextBox 11">
            <a:extLst>
              <a:ext uri="{FF2B5EF4-FFF2-40B4-BE49-F238E27FC236}">
                <a16:creationId xmlns:a16="http://schemas.microsoft.com/office/drawing/2014/main" id="{5CBD3B3A-A33D-4FF7-AD32-5655764B757C}"/>
              </a:ext>
            </a:extLst>
          </p:cNvPr>
          <p:cNvSpPr txBox="1"/>
          <p:nvPr/>
        </p:nvSpPr>
        <p:spPr>
          <a:xfrm>
            <a:off x="6366425" y="1491773"/>
            <a:ext cx="445795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Morning -- Governor’s Work-Based Learning Best practices Recognition Event.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Afternoon – ACHE Workforce Initiatives </a:t>
            </a:r>
          </a:p>
        </p:txBody>
      </p:sp>
      <p:sp>
        <p:nvSpPr>
          <p:cNvPr id="13" name="TextBox 12">
            <a:extLst>
              <a:ext uri="{FF2B5EF4-FFF2-40B4-BE49-F238E27FC236}">
                <a16:creationId xmlns:a16="http://schemas.microsoft.com/office/drawing/2014/main" id="{3F468AE9-8936-4D93-A433-0D04EAB3CB5E}"/>
              </a:ext>
            </a:extLst>
          </p:cNvPr>
          <p:cNvSpPr txBox="1"/>
          <p:nvPr/>
        </p:nvSpPr>
        <p:spPr>
          <a:xfrm>
            <a:off x="1453099" y="2970909"/>
            <a:ext cx="6951640"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Region 1 	October 20</a:t>
            </a: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Athens State</a:t>
            </a: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Region 2 	October 18</a:t>
            </a: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Jacksonville State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Region 3 	October 27</a:t>
            </a: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th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West Alabama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Region 4 	November 1</a:t>
            </a: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Montevallo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Region 5 	November 3</a:t>
            </a: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Alabama State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Region 6 	November 15</a:t>
            </a: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Troy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Region 7 	November 17</a:t>
            </a: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U of South Alabama</a:t>
            </a:r>
          </a:p>
        </p:txBody>
      </p:sp>
      <p:pic>
        <p:nvPicPr>
          <p:cNvPr id="14" name="Picture 13">
            <a:extLst>
              <a:ext uri="{FF2B5EF4-FFF2-40B4-BE49-F238E27FC236}">
                <a16:creationId xmlns:a16="http://schemas.microsoft.com/office/drawing/2014/main" id="{19C41632-F03C-454D-8B76-22F994D443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3859" y="6922545"/>
            <a:ext cx="4659282" cy="3905866"/>
          </a:xfrm>
          <a:prstGeom prst="rect">
            <a:avLst/>
          </a:prstGeom>
        </p:spPr>
      </p:pic>
      <p:sp>
        <p:nvSpPr>
          <p:cNvPr id="11" name="TextBox 10">
            <a:extLst>
              <a:ext uri="{FF2B5EF4-FFF2-40B4-BE49-F238E27FC236}">
                <a16:creationId xmlns:a16="http://schemas.microsoft.com/office/drawing/2014/main" id="{F9BB91E4-547F-44D1-9B00-FFBF9DC8CA1A}"/>
              </a:ext>
            </a:extLst>
          </p:cNvPr>
          <p:cNvSpPr txBox="1"/>
          <p:nvPr/>
        </p:nvSpPr>
        <p:spPr>
          <a:xfrm>
            <a:off x="781322" y="5997407"/>
            <a:ext cx="963419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Attending the events were Chair Frost (R1), Vice Chair Price (R2) and Commissioner Buntin (R6)</a:t>
            </a:r>
          </a:p>
        </p:txBody>
      </p:sp>
    </p:spTree>
    <p:extLst>
      <p:ext uri="{BB962C8B-B14F-4D97-AF65-F5344CB8AC3E}">
        <p14:creationId xmlns:p14="http://schemas.microsoft.com/office/powerpoint/2010/main" val="30628315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079520-790F-40D4-BAC4-64A4357CA83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5810"/>
          <a:stretch/>
        </p:blipFill>
        <p:spPr>
          <a:xfrm>
            <a:off x="587063" y="963038"/>
            <a:ext cx="4751602" cy="1931172"/>
          </a:xfrm>
          <a:prstGeom prst="rect">
            <a:avLst/>
          </a:prstGeom>
        </p:spPr>
      </p:pic>
      <p:pic>
        <p:nvPicPr>
          <p:cNvPr id="6" name="Picture 5">
            <a:extLst>
              <a:ext uri="{FF2B5EF4-FFF2-40B4-BE49-F238E27FC236}">
                <a16:creationId xmlns:a16="http://schemas.microsoft.com/office/drawing/2014/main" id="{F1A95AC3-DE68-46EE-BF80-66FF391F0B7D}"/>
              </a:ext>
            </a:extLst>
          </p:cNvPr>
          <p:cNvPicPr>
            <a:picLocks noChangeAspect="1"/>
          </p:cNvPicPr>
          <p:nvPr/>
        </p:nvPicPr>
        <p:blipFill>
          <a:blip r:embed="rId3"/>
          <a:stretch>
            <a:fillRect/>
          </a:stretch>
        </p:blipFill>
        <p:spPr>
          <a:xfrm>
            <a:off x="6096000" y="1539513"/>
            <a:ext cx="5298404" cy="4563311"/>
          </a:xfrm>
          <a:prstGeom prst="rect">
            <a:avLst/>
          </a:prstGeom>
        </p:spPr>
      </p:pic>
      <p:pic>
        <p:nvPicPr>
          <p:cNvPr id="7" name="Picture 2">
            <a:extLst>
              <a:ext uri="{FF2B5EF4-FFF2-40B4-BE49-F238E27FC236}">
                <a16:creationId xmlns:a16="http://schemas.microsoft.com/office/drawing/2014/main" id="{83729FD0-69C1-4A46-91DD-28666894C5F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173" t="12793" r="9968" b="30535"/>
          <a:stretch/>
        </p:blipFill>
        <p:spPr bwMode="auto">
          <a:xfrm>
            <a:off x="1443784" y="3740373"/>
            <a:ext cx="3038153" cy="2673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62F63C9F-9021-4EAE-8C84-D21422CE1869}"/>
              </a:ext>
            </a:extLst>
          </p:cNvPr>
          <p:cNvSpPr txBox="1"/>
          <p:nvPr/>
        </p:nvSpPr>
        <p:spPr>
          <a:xfrm>
            <a:off x="1263204" y="418113"/>
            <a:ext cx="3399311" cy="369332"/>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Jacksonville State University   </a:t>
            </a:r>
          </a:p>
        </p:txBody>
      </p:sp>
      <p:sp>
        <p:nvSpPr>
          <p:cNvPr id="14" name="TextBox 13">
            <a:extLst>
              <a:ext uri="{FF2B5EF4-FFF2-40B4-BE49-F238E27FC236}">
                <a16:creationId xmlns:a16="http://schemas.microsoft.com/office/drawing/2014/main" id="{51F8AA85-FC80-4070-9E50-C99DF17B74FA}"/>
              </a:ext>
            </a:extLst>
          </p:cNvPr>
          <p:cNvSpPr txBox="1"/>
          <p:nvPr/>
        </p:nvSpPr>
        <p:spPr>
          <a:xfrm>
            <a:off x="7208768" y="1170181"/>
            <a:ext cx="3072868" cy="369332"/>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Alabama State University  </a:t>
            </a:r>
          </a:p>
        </p:txBody>
      </p:sp>
      <p:sp>
        <p:nvSpPr>
          <p:cNvPr id="15" name="TextBox 14">
            <a:extLst>
              <a:ext uri="{FF2B5EF4-FFF2-40B4-BE49-F238E27FC236}">
                <a16:creationId xmlns:a16="http://schemas.microsoft.com/office/drawing/2014/main" id="{0A1BB5DA-2B34-46E9-A1E4-833455BA402C}"/>
              </a:ext>
            </a:extLst>
          </p:cNvPr>
          <p:cNvSpPr txBox="1"/>
          <p:nvPr/>
        </p:nvSpPr>
        <p:spPr>
          <a:xfrm>
            <a:off x="1967484" y="3244334"/>
            <a:ext cx="1990749" cy="369332"/>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Troy University  </a:t>
            </a:r>
          </a:p>
        </p:txBody>
      </p:sp>
    </p:spTree>
    <p:extLst>
      <p:ext uri="{BB962C8B-B14F-4D97-AF65-F5344CB8AC3E}">
        <p14:creationId xmlns:p14="http://schemas.microsoft.com/office/powerpoint/2010/main" val="3117027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837ED7-C65E-4D62-AB0D-A47322C8A877}"/>
              </a:ext>
            </a:extLst>
          </p:cNvPr>
          <p:cNvPicPr>
            <a:picLocks noChangeAspect="1"/>
          </p:cNvPicPr>
          <p:nvPr/>
        </p:nvPicPr>
        <p:blipFill rotWithShape="1">
          <a:blip r:embed="rId2"/>
          <a:srcRect t="479" b="21194"/>
          <a:stretch/>
        </p:blipFill>
        <p:spPr>
          <a:xfrm>
            <a:off x="358022" y="461901"/>
            <a:ext cx="3790950" cy="5043340"/>
          </a:xfrm>
          <a:prstGeom prst="rect">
            <a:avLst/>
          </a:prstGeom>
        </p:spPr>
      </p:pic>
      <p:pic>
        <p:nvPicPr>
          <p:cNvPr id="7" name="Picture 2">
            <a:extLst>
              <a:ext uri="{FF2B5EF4-FFF2-40B4-BE49-F238E27FC236}">
                <a16:creationId xmlns:a16="http://schemas.microsoft.com/office/drawing/2014/main" id="{77DFDFD2-435F-4312-AA68-266B4BCF918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016" b="29619"/>
          <a:stretch/>
        </p:blipFill>
        <p:spPr bwMode="auto">
          <a:xfrm>
            <a:off x="5072210" y="2859931"/>
            <a:ext cx="6661705" cy="3663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6ED10C4C-A32D-401B-9BA4-5749D65778B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2701"/>
          <a:stretch/>
        </p:blipFill>
        <p:spPr bwMode="auto">
          <a:xfrm>
            <a:off x="7942965" y="461901"/>
            <a:ext cx="3790950" cy="2197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74E7626A-7C6A-4330-8248-E7060D99B802}"/>
              </a:ext>
            </a:extLst>
          </p:cNvPr>
          <p:cNvSpPr txBox="1"/>
          <p:nvPr/>
        </p:nvSpPr>
        <p:spPr>
          <a:xfrm>
            <a:off x="4415131" y="900501"/>
            <a:ext cx="3261675"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F5597"/>
                </a:solidFill>
                <a:effectLst/>
                <a:uLnTx/>
                <a:uFillTx/>
                <a:latin typeface="Calibri" panose="020F0502020204030204"/>
                <a:ea typeface="+mn-ea"/>
                <a:cs typeface="+mn-cs"/>
              </a:rPr>
              <a:t>Alabama School of Cyber Technology and Engineering</a:t>
            </a:r>
          </a:p>
        </p:txBody>
      </p:sp>
      <p:cxnSp>
        <p:nvCxnSpPr>
          <p:cNvPr id="10" name="Straight Arrow Connector 9">
            <a:extLst>
              <a:ext uri="{FF2B5EF4-FFF2-40B4-BE49-F238E27FC236}">
                <a16:creationId xmlns:a16="http://schemas.microsoft.com/office/drawing/2014/main" id="{ACE62F7A-6E0A-4B26-AD03-778BC49FFCC7}"/>
              </a:ext>
            </a:extLst>
          </p:cNvPr>
          <p:cNvCxnSpPr/>
          <p:nvPr/>
        </p:nvCxnSpPr>
        <p:spPr>
          <a:xfrm>
            <a:off x="5341856" y="3770721"/>
            <a:ext cx="1197204" cy="575035"/>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79C99B6-4294-4AC5-8942-A56F68E30C2B}"/>
              </a:ext>
            </a:extLst>
          </p:cNvPr>
          <p:cNvSpPr txBox="1"/>
          <p:nvPr/>
        </p:nvSpPr>
        <p:spPr>
          <a:xfrm>
            <a:off x="358023" y="5877147"/>
            <a:ext cx="3790950" cy="646331"/>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Nicholas Bolden and I assisted ASCTE in writing their Strategic Plan </a:t>
            </a:r>
          </a:p>
        </p:txBody>
      </p:sp>
    </p:spTree>
    <p:extLst>
      <p:ext uri="{BB962C8B-B14F-4D97-AF65-F5344CB8AC3E}">
        <p14:creationId xmlns:p14="http://schemas.microsoft.com/office/powerpoint/2010/main" val="370584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F904DE4-31F4-49BA-AD2E-EF6A83407C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324" b="26396"/>
          <a:stretch/>
        </p:blipFill>
        <p:spPr bwMode="auto">
          <a:xfrm>
            <a:off x="1158369" y="423003"/>
            <a:ext cx="9875261" cy="6011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1300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5C3AF50-45D8-4144-B114-A385979F8C17}" type="slidenum">
              <a:rPr lang="en-US" smtClean="0"/>
              <a:t>2</a:t>
            </a:fld>
            <a:endParaRPr lang="en-US" dirty="0"/>
          </a:p>
        </p:txBody>
      </p:sp>
      <p:sp>
        <p:nvSpPr>
          <p:cNvPr id="4" name="Title 1"/>
          <p:cNvSpPr txBox="1">
            <a:spLocks/>
          </p:cNvSpPr>
          <p:nvPr/>
        </p:nvSpPr>
        <p:spPr>
          <a:xfrm>
            <a:off x="1308765" y="4406890"/>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857250" indent="-857250">
              <a:buAutoNum type="romanUcPeriod"/>
              <a:tabLst>
                <a:tab pos="688975" algn="l"/>
              </a:tabLst>
            </a:pPr>
            <a:r>
              <a:rPr lang="en-US" b="1" dirty="0">
                <a:solidFill>
                  <a:srgbClr val="4472C4"/>
                </a:solidFill>
                <a:latin typeface="+mn-lt"/>
              </a:rPr>
              <a:t>CALL TO ORDER, PRAYER, AND PLEDGE OF ALLEGIANCE </a:t>
            </a:r>
          </a:p>
          <a:p>
            <a:pPr>
              <a:tabLst>
                <a:tab pos="688975" algn="l"/>
              </a:tabLst>
            </a:pPr>
            <a:endParaRPr lang="en-US" b="1" dirty="0"/>
          </a:p>
        </p:txBody>
      </p:sp>
      <p:pic>
        <p:nvPicPr>
          <p:cNvPr id="5" name="Picture 4">
            <a:extLst>
              <a:ext uri="{FF2B5EF4-FFF2-40B4-BE49-F238E27FC236}">
                <a16:creationId xmlns:a16="http://schemas.microsoft.com/office/drawing/2014/main" id="{442C4258-7DF6-4D44-8F33-A24A92D6D4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6871" y="495851"/>
            <a:ext cx="5116929" cy="2674448"/>
          </a:xfrm>
          <a:prstGeom prst="rect">
            <a:avLst/>
          </a:prstGeom>
        </p:spPr>
      </p:pic>
      <p:pic>
        <p:nvPicPr>
          <p:cNvPr id="3" name="Picture 2">
            <a:extLst>
              <a:ext uri="{FF2B5EF4-FFF2-40B4-BE49-F238E27FC236}">
                <a16:creationId xmlns:a16="http://schemas.microsoft.com/office/drawing/2014/main" id="{EE37BBF2-90D4-44D3-A673-9E3B588364CF}"/>
              </a:ext>
            </a:extLst>
          </p:cNvPr>
          <p:cNvPicPr>
            <a:picLocks noChangeAspect="1"/>
          </p:cNvPicPr>
          <p:nvPr/>
        </p:nvPicPr>
        <p:blipFill>
          <a:blip r:embed="rId3"/>
          <a:stretch>
            <a:fillRect/>
          </a:stretch>
        </p:blipFill>
        <p:spPr>
          <a:xfrm>
            <a:off x="1696869" y="1201479"/>
            <a:ext cx="3390074" cy="1968820"/>
          </a:xfrm>
          <a:prstGeom prst="rect">
            <a:avLst/>
          </a:prstGeom>
        </p:spPr>
      </p:pic>
    </p:spTree>
    <p:extLst>
      <p:ext uri="{BB962C8B-B14F-4D97-AF65-F5344CB8AC3E}">
        <p14:creationId xmlns:p14="http://schemas.microsoft.com/office/powerpoint/2010/main" val="6891462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FA04D-8639-40B7-B44D-7B5E7193FEF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0A551D7-5B90-4A3C-8B44-5A75EFBC188B}"/>
              </a:ext>
            </a:extLst>
          </p:cNvPr>
          <p:cNvSpPr>
            <a:spLocks noGrp="1"/>
          </p:cNvSpPr>
          <p:nvPr>
            <p:ph idx="1"/>
          </p:nvPr>
        </p:nvSpPr>
        <p:spPr/>
        <p:txBody>
          <a:bodyPr/>
          <a:lstStyle/>
          <a:p>
            <a:endParaRPr lang="en-US" dirty="0"/>
          </a:p>
        </p:txBody>
      </p:sp>
      <p:pic>
        <p:nvPicPr>
          <p:cNvPr id="1028" name="25A72C34-F1DC-40F9-863D-968FFB530ECD" descr="IMG_3332.jpg">
            <a:extLst>
              <a:ext uri="{FF2B5EF4-FFF2-40B4-BE49-F238E27FC236}">
                <a16:creationId xmlns:a16="http://schemas.microsoft.com/office/drawing/2014/main" id="{F04D6843-636F-46E2-A0EF-C65AF3F608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5428" y="274272"/>
            <a:ext cx="8662735" cy="649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48008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C51A7-2B10-4EAE-9BDA-5079B66FE7BF}"/>
              </a:ext>
            </a:extLst>
          </p:cNvPr>
          <p:cNvSpPr>
            <a:spLocks noGrp="1"/>
          </p:cNvSpPr>
          <p:nvPr>
            <p:ph type="title"/>
          </p:nvPr>
        </p:nvSpPr>
        <p:spPr/>
        <p:txBody>
          <a:bodyPr/>
          <a:lstStyle/>
          <a:p>
            <a:r>
              <a:rPr lang="en-US" b="1" dirty="0">
                <a:solidFill>
                  <a:srgbClr val="4472C4"/>
                </a:solidFill>
              </a:rPr>
              <a:t>What Staff do when they aren’t working</a:t>
            </a:r>
          </a:p>
        </p:txBody>
      </p:sp>
      <p:sp>
        <p:nvSpPr>
          <p:cNvPr id="3" name="Content Placeholder 2">
            <a:extLst>
              <a:ext uri="{FF2B5EF4-FFF2-40B4-BE49-F238E27FC236}">
                <a16:creationId xmlns:a16="http://schemas.microsoft.com/office/drawing/2014/main" id="{D194AEA1-4886-4392-B277-9BBEB9AEDFE9}"/>
              </a:ext>
            </a:extLst>
          </p:cNvPr>
          <p:cNvSpPr>
            <a:spLocks noGrp="1"/>
          </p:cNvSpPr>
          <p:nvPr>
            <p:ph idx="1"/>
          </p:nvPr>
        </p:nvSpPr>
        <p:spPr>
          <a:xfrm>
            <a:off x="1064443" y="1542821"/>
            <a:ext cx="8173825" cy="832734"/>
          </a:xfrm>
        </p:spPr>
        <p:txBody>
          <a:bodyPr>
            <a:normAutofit lnSpcReduction="10000"/>
          </a:bodyPr>
          <a:lstStyle/>
          <a:p>
            <a:r>
              <a:rPr lang="en-US" dirty="0"/>
              <a:t>Dr. Jim Hood plays an Irish prison guard in a TV show on prison escapes. </a:t>
            </a:r>
          </a:p>
        </p:txBody>
      </p:sp>
      <p:sp>
        <p:nvSpPr>
          <p:cNvPr id="4" name="TextBox 3">
            <a:extLst>
              <a:ext uri="{FF2B5EF4-FFF2-40B4-BE49-F238E27FC236}">
                <a16:creationId xmlns:a16="http://schemas.microsoft.com/office/drawing/2014/main" id="{10E0BB41-CE69-432F-AF5D-8AA75E911B0C}"/>
              </a:ext>
            </a:extLst>
          </p:cNvPr>
          <p:cNvSpPr txBox="1"/>
          <p:nvPr/>
        </p:nvSpPr>
        <p:spPr>
          <a:xfrm>
            <a:off x="2575420" y="3498209"/>
            <a:ext cx="35820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Video will come over separate cover </a:t>
            </a:r>
          </a:p>
        </p:txBody>
      </p:sp>
      <p:pic>
        <p:nvPicPr>
          <p:cNvPr id="5" name="Dr. Hood is... The Warden!">
            <a:hlinkClick r:id="" action="ppaction://media"/>
            <a:extLst>
              <a:ext uri="{FF2B5EF4-FFF2-40B4-BE49-F238E27FC236}">
                <a16:creationId xmlns:a16="http://schemas.microsoft.com/office/drawing/2014/main" id="{AB3AF188-38BE-4A0D-BC29-F63C4C3F9C8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40528" y="2954018"/>
            <a:ext cx="8487052" cy="3636835"/>
          </a:xfrm>
          <a:prstGeom prst="rect">
            <a:avLst/>
          </a:prstGeom>
        </p:spPr>
      </p:pic>
    </p:spTree>
    <p:extLst>
      <p:ext uri="{BB962C8B-B14F-4D97-AF65-F5344CB8AC3E}">
        <p14:creationId xmlns:p14="http://schemas.microsoft.com/office/powerpoint/2010/main" val="108819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63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5"/>
                </p:tgtEl>
              </p:cMediaNode>
            </p:video>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826154" y="705017"/>
            <a:ext cx="8539692" cy="1365222"/>
          </a:xfrm>
          <a:prstGeom prst="rect">
            <a:avLst/>
          </a:prstGeom>
        </p:spPr>
        <p:txBody>
          <a:bodyPr vert="horz" anchor="b">
            <a:noAutofit/>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b="1" dirty="0">
                <a:solidFill>
                  <a:srgbClr val="4472C4"/>
                </a:solidFill>
                <a:latin typeface="+mn-lt"/>
              </a:rPr>
              <a:t>VII</a:t>
            </a:r>
            <a:r>
              <a:rPr kumimoji="0" lang="en-US" b="1" i="0" u="none" strike="noStrike" kern="1200" cap="all" spc="0" normalizeH="0" baseline="0" noProof="0" dirty="0">
                <a:ln>
                  <a:noFill/>
                </a:ln>
                <a:solidFill>
                  <a:srgbClr val="4472C4"/>
                </a:solidFill>
                <a:effectLst/>
                <a:uLnTx/>
                <a:uFillTx/>
                <a:latin typeface="+mn-lt"/>
              </a:rPr>
              <a:t>.   DISCUSSION</a:t>
            </a:r>
            <a:r>
              <a:rPr kumimoji="0" lang="en-US" b="1" i="0" u="none" strike="noStrike" kern="1200" cap="all" spc="300" normalizeH="0" baseline="0" noProof="0" dirty="0">
                <a:ln>
                  <a:noFill/>
                </a:ln>
                <a:solidFill>
                  <a:srgbClr val="4472C4"/>
                </a:solidFill>
                <a:effectLst/>
                <a:uLnTx/>
                <a:uFillTx/>
                <a:latin typeface="+mn-lt"/>
              </a:rPr>
              <a:t> </a:t>
            </a:r>
            <a:r>
              <a:rPr kumimoji="0" lang="en-US" b="1" i="0" u="none" strike="noStrike" kern="1200" cap="all" spc="0" normalizeH="0" baseline="0" noProof="0" dirty="0">
                <a:ln>
                  <a:noFill/>
                </a:ln>
                <a:solidFill>
                  <a:srgbClr val="4472C4"/>
                </a:solidFill>
                <a:effectLst/>
                <a:uLnTx/>
                <a:uFillTx/>
                <a:latin typeface="+mn-lt"/>
              </a:rPr>
              <a:t>ITEMS</a:t>
            </a:r>
            <a:br>
              <a:rPr kumimoji="0" lang="en-US" b="1" i="0" u="none" strike="noStrike" kern="1200" cap="all" spc="0" normalizeH="0" baseline="0" noProof="0" dirty="0">
                <a:ln>
                  <a:noFill/>
                </a:ln>
                <a:solidFill>
                  <a:srgbClr val="0070C0"/>
                </a:solidFill>
                <a:effectLst/>
                <a:uLnTx/>
                <a:uFillTx/>
                <a:latin typeface="+mn-lt"/>
              </a:rPr>
            </a:br>
            <a:r>
              <a:rPr kumimoji="0" lang="en-US" b="1" i="0" u="none" strike="noStrike" kern="1200" cap="all" spc="0" normalizeH="0" baseline="0" noProof="0" dirty="0">
                <a:ln>
                  <a:noFill/>
                </a:ln>
                <a:solidFill>
                  <a:srgbClr val="00B0F0"/>
                </a:solidFill>
                <a:effectLst/>
                <a:uLnTx/>
                <a:uFillTx/>
                <a:latin typeface="Tw Cen MT"/>
                <a:ea typeface="+mj-ea"/>
                <a:cs typeface="+mj-cs"/>
              </a:rPr>
              <a:t> </a:t>
            </a:r>
            <a:endParaRPr kumimoji="0" lang="en-US" b="0" i="0" u="none" strike="noStrike" kern="1200" cap="all" spc="0" normalizeH="0" baseline="0" noProof="0" dirty="0">
              <a:ln>
                <a:noFill/>
              </a:ln>
              <a:solidFill>
                <a:srgbClr val="4F271C"/>
              </a:solidFill>
              <a:effectLst/>
              <a:uLnTx/>
              <a:uFillTx/>
              <a:latin typeface="Tw Cen MT"/>
              <a:ea typeface="+mj-ea"/>
              <a:cs typeface="+mj-cs"/>
            </a:endParaRPr>
          </a:p>
        </p:txBody>
      </p:sp>
      <p:sp>
        <p:nvSpPr>
          <p:cNvPr id="4" name="Slide Number Placeholder 5">
            <a:extLst>
              <a:ext uri="{FF2B5EF4-FFF2-40B4-BE49-F238E27FC236}">
                <a16:creationId xmlns:a16="http://schemas.microsoft.com/office/drawing/2014/main" id="{2F2A1D27-07EB-4E06-B36A-5C593E6928E0}"/>
              </a:ext>
            </a:extLst>
          </p:cNvPr>
          <p:cNvSpPr>
            <a:spLocks noGrp="1"/>
          </p:cNvSpPr>
          <p:nvPr>
            <p:ph type="sldNum" sz="quarter" idx="12"/>
          </p:nvPr>
        </p:nvSpPr>
        <p:spPr/>
        <p:txBody>
          <a:bodyPr/>
          <a:lstStyle/>
          <a:p>
            <a:fld id="{15C3AF50-45D8-4144-B114-A385979F8C17}" type="slidenum">
              <a:rPr lang="en-US" smtClean="0"/>
              <a:t>22</a:t>
            </a:fld>
            <a:endParaRPr lang="en-US" dirty="0"/>
          </a:p>
        </p:txBody>
      </p:sp>
      <p:pic>
        <p:nvPicPr>
          <p:cNvPr id="7170" name="Picture 2" descr="See the source image">
            <a:extLst>
              <a:ext uri="{FF2B5EF4-FFF2-40B4-BE49-F238E27FC236}">
                <a16:creationId xmlns:a16="http://schemas.microsoft.com/office/drawing/2014/main" id="{B9A65C39-D51E-46C0-B7BB-A488317139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3732" y="1924493"/>
            <a:ext cx="5264535" cy="3572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422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F6BB6C1-2380-43DB-AAA8-5B08504A5CA1}"/>
              </a:ext>
            </a:extLst>
          </p:cNvPr>
          <p:cNvPicPr>
            <a:picLocks noGrp="1" noChangeAspect="1"/>
          </p:cNvPicPr>
          <p:nvPr>
            <p:ph idx="1"/>
          </p:nvPr>
        </p:nvPicPr>
        <p:blipFill>
          <a:blip r:embed="rId2"/>
          <a:stretch>
            <a:fillRect/>
          </a:stretch>
        </p:blipFill>
        <p:spPr>
          <a:xfrm>
            <a:off x="4162421" y="2648192"/>
            <a:ext cx="3867150" cy="771525"/>
          </a:xfrm>
          <a:prstGeom prst="rect">
            <a:avLst/>
          </a:prstGeom>
        </p:spPr>
      </p:pic>
      <p:pic>
        <p:nvPicPr>
          <p:cNvPr id="5" name="Picture 4">
            <a:extLst>
              <a:ext uri="{FF2B5EF4-FFF2-40B4-BE49-F238E27FC236}">
                <a16:creationId xmlns:a16="http://schemas.microsoft.com/office/drawing/2014/main" id="{EA5D79DE-F506-4F3B-8A3B-E8AA30C03412}"/>
              </a:ext>
            </a:extLst>
          </p:cNvPr>
          <p:cNvPicPr>
            <a:picLocks noChangeAspect="1"/>
          </p:cNvPicPr>
          <p:nvPr/>
        </p:nvPicPr>
        <p:blipFill>
          <a:blip r:embed="rId3"/>
          <a:stretch>
            <a:fillRect/>
          </a:stretch>
        </p:blipFill>
        <p:spPr>
          <a:xfrm>
            <a:off x="1719259" y="3824045"/>
            <a:ext cx="8753475" cy="1457325"/>
          </a:xfrm>
          <a:prstGeom prst="rect">
            <a:avLst/>
          </a:prstGeom>
        </p:spPr>
      </p:pic>
      <p:sp>
        <p:nvSpPr>
          <p:cNvPr id="6" name="TextBox 5">
            <a:extLst>
              <a:ext uri="{FF2B5EF4-FFF2-40B4-BE49-F238E27FC236}">
                <a16:creationId xmlns:a16="http://schemas.microsoft.com/office/drawing/2014/main" id="{681822BA-1A21-46C3-A12E-3DC89AF430AB}"/>
              </a:ext>
            </a:extLst>
          </p:cNvPr>
          <p:cNvSpPr txBox="1"/>
          <p:nvPr/>
        </p:nvSpPr>
        <p:spPr>
          <a:xfrm>
            <a:off x="1554802" y="572072"/>
            <a:ext cx="908239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0035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Alabama </a:t>
            </a:r>
            <a:r>
              <a:rPr kumimoji="0" lang="en-US" sz="2800" b="1" i="0" u="none" strike="noStrike" kern="1200" cap="none" spc="0" normalizeH="0" baseline="0" noProof="0" dirty="0" err="1">
                <a:ln>
                  <a:noFill/>
                </a:ln>
                <a:solidFill>
                  <a:srgbClr val="4472C4"/>
                </a:solidFill>
                <a:effectLst/>
                <a:uLnTx/>
                <a:uFillTx/>
                <a:latin typeface="Calibri" panose="020F0502020204030204"/>
                <a:ea typeface="+mn-ea"/>
                <a:cs typeface="+mn-cs"/>
              </a:rPr>
              <a:t>EPSCoR</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 Graduate Research Scholars Program 2022 Round 17 Awardee</a:t>
            </a:r>
          </a:p>
          <a:p>
            <a:pPr algn="ctr" defTabSz="914400">
              <a:tabLst>
                <a:tab pos="2800350" algn="l"/>
              </a:tabLst>
              <a:defRPr/>
            </a:pPr>
            <a:r>
              <a:rPr lang="en-US" sz="2800" i="1" kern="1400" dirty="0">
                <a:solidFill>
                  <a:srgbClr val="4472C4"/>
                </a:solidFill>
              </a:rPr>
              <a:t>Staff Presenter:  Mrs. Margaret Gunter</a:t>
            </a:r>
            <a:endParaRPr lang="en-US" sz="2800" b="1" dirty="0">
              <a:solidFill>
                <a:srgbClr val="4472C4"/>
              </a:solidFill>
            </a:endParaRPr>
          </a:p>
        </p:txBody>
      </p:sp>
    </p:spTree>
    <p:extLst>
      <p:ext uri="{BB962C8B-B14F-4D97-AF65-F5344CB8AC3E}">
        <p14:creationId xmlns:p14="http://schemas.microsoft.com/office/powerpoint/2010/main" val="11188955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D8EA482-DE2D-4F59-BDAE-D72E2AB0ACDC}"/>
              </a:ext>
            </a:extLst>
          </p:cNvPr>
          <p:cNvSpPr>
            <a:spLocks noGrp="1"/>
          </p:cNvSpPr>
          <p:nvPr>
            <p:ph type="subTitle" idx="1"/>
          </p:nvPr>
        </p:nvSpPr>
        <p:spPr>
          <a:xfrm>
            <a:off x="1819564" y="2687638"/>
            <a:ext cx="8848436" cy="1655762"/>
          </a:xfrm>
        </p:spPr>
        <p:txBody>
          <a:bodyPr/>
          <a:lstStyle/>
          <a:p>
            <a:r>
              <a:rPr lang="en-US" sz="2800" b="1" dirty="0">
                <a:solidFill>
                  <a:srgbClr val="4472C4"/>
                </a:solidFill>
                <a:latin typeface="Calibri" panose="020F0502020204030204"/>
              </a:rPr>
              <a:t>Record year - $42 million of federal </a:t>
            </a:r>
            <a:r>
              <a:rPr lang="en-US" sz="2800" b="1" dirty="0" err="1">
                <a:solidFill>
                  <a:srgbClr val="4472C4"/>
                </a:solidFill>
                <a:latin typeface="Calibri" panose="020F0502020204030204"/>
              </a:rPr>
              <a:t>EPSCoR</a:t>
            </a:r>
            <a:r>
              <a:rPr lang="en-US" sz="2800" b="1" dirty="0">
                <a:solidFill>
                  <a:srgbClr val="4472C4"/>
                </a:solidFill>
                <a:latin typeface="Calibri" panose="020F0502020204030204"/>
              </a:rPr>
              <a:t> awards brought to Alabama</a:t>
            </a:r>
          </a:p>
        </p:txBody>
      </p:sp>
      <p:sp>
        <p:nvSpPr>
          <p:cNvPr id="4" name="Title 3">
            <a:extLst>
              <a:ext uri="{FF2B5EF4-FFF2-40B4-BE49-F238E27FC236}">
                <a16:creationId xmlns:a16="http://schemas.microsoft.com/office/drawing/2014/main" id="{5CA22900-F9C7-4F4A-85AF-6D659CA68F86}"/>
              </a:ext>
            </a:extLst>
          </p:cNvPr>
          <p:cNvSpPr txBox="1">
            <a:spLocks noGrp="1"/>
          </p:cNvSpPr>
          <p:nvPr>
            <p:ph type="ctrTitle"/>
          </p:nvPr>
        </p:nvSpPr>
        <p:spPr>
          <a:xfrm>
            <a:off x="1524000" y="924241"/>
            <a:ext cx="914400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0035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$20 Million National Science Foundation </a:t>
            </a:r>
            <a:r>
              <a:rPr kumimoji="0" lang="en-US" sz="2800" b="1" i="0" u="none" strike="noStrike" kern="1200" cap="none" spc="0" normalizeH="0" baseline="0" noProof="0" dirty="0" err="1">
                <a:ln>
                  <a:noFill/>
                </a:ln>
                <a:solidFill>
                  <a:srgbClr val="4472C4"/>
                </a:solidFill>
                <a:effectLst/>
                <a:uLnTx/>
                <a:uFillTx/>
                <a:latin typeface="Calibri" panose="020F0502020204030204"/>
                <a:ea typeface="+mn-ea"/>
                <a:cs typeface="+mn-cs"/>
              </a:rPr>
              <a:t>EPSCoR</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 Grant:  “Future Technologies and Enabling Plasma Processes”</a:t>
            </a:r>
            <a:b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br>
            <a:endParaRPr lang="en-US" sz="2800" b="1" dirty="0">
              <a:solidFill>
                <a:srgbClr val="4472C4"/>
              </a:solidFill>
            </a:endParaRPr>
          </a:p>
        </p:txBody>
      </p:sp>
      <p:pic>
        <p:nvPicPr>
          <p:cNvPr id="5" name="Picture 4">
            <a:extLst>
              <a:ext uri="{FF2B5EF4-FFF2-40B4-BE49-F238E27FC236}">
                <a16:creationId xmlns:a16="http://schemas.microsoft.com/office/drawing/2014/main" id="{2E8D2C8D-5F11-4536-BB7E-DE2EA8CCDFD3}"/>
              </a:ext>
            </a:extLst>
          </p:cNvPr>
          <p:cNvPicPr>
            <a:picLocks noChangeAspect="1"/>
          </p:cNvPicPr>
          <p:nvPr/>
        </p:nvPicPr>
        <p:blipFill>
          <a:blip r:embed="rId2"/>
          <a:stretch>
            <a:fillRect/>
          </a:stretch>
        </p:blipFill>
        <p:spPr>
          <a:xfrm>
            <a:off x="4895850" y="4197783"/>
            <a:ext cx="2400300" cy="1381125"/>
          </a:xfrm>
          <a:prstGeom prst="rect">
            <a:avLst/>
          </a:prstGeom>
        </p:spPr>
      </p:pic>
    </p:spTree>
    <p:extLst>
      <p:ext uri="{BB962C8B-B14F-4D97-AF65-F5344CB8AC3E}">
        <p14:creationId xmlns:p14="http://schemas.microsoft.com/office/powerpoint/2010/main" val="37077674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C33557-77E2-493D-AF22-03EC843A5D27}"/>
              </a:ext>
            </a:extLst>
          </p:cNvPr>
          <p:cNvSpPr txBox="1"/>
          <p:nvPr/>
        </p:nvSpPr>
        <p:spPr>
          <a:xfrm>
            <a:off x="4272063" y="524370"/>
            <a:ext cx="364787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00350" algn="l"/>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Ms. Sarah Sims</a:t>
            </a:r>
            <a:endParaRPr kumimoji="0" lang="en-US" sz="3200" b="0"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863E384-B97A-4E0D-9C8B-732CD359C2C4}"/>
              </a:ext>
            </a:extLst>
          </p:cNvPr>
          <p:cNvSpPr/>
          <p:nvPr/>
        </p:nvSpPr>
        <p:spPr>
          <a:xfrm>
            <a:off x="621532" y="1445572"/>
            <a:ext cx="6208691" cy="4154984"/>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Graduate research assistant at the University of Alabama at Birmingham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Awardee of the 2022 Round 17 Alabama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EPSCoR</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Graduate Research Scholars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Research uses fruit flies as a model system for studying an important protein family involved in the maintenance of DNA and overall health in many species, including humans </a:t>
            </a:r>
          </a:p>
        </p:txBody>
      </p:sp>
      <p:pic>
        <p:nvPicPr>
          <p:cNvPr id="3" name="Picture 2">
            <a:extLst>
              <a:ext uri="{FF2B5EF4-FFF2-40B4-BE49-F238E27FC236}">
                <a16:creationId xmlns:a16="http://schemas.microsoft.com/office/drawing/2014/main" id="{AA8A46EA-700C-4F9D-86BB-3A905654E0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78170" y="1920901"/>
            <a:ext cx="4531726" cy="3016197"/>
          </a:xfrm>
          <a:prstGeom prst="rect">
            <a:avLst/>
          </a:prstGeom>
        </p:spPr>
      </p:pic>
      <p:pic>
        <p:nvPicPr>
          <p:cNvPr id="5" name="Picture 18" descr="https://cws.auburn.edu/asim/Content/Images/Schools/Alabama%20Birmingham.png">
            <a:extLst>
              <a:ext uri="{FF2B5EF4-FFF2-40B4-BE49-F238E27FC236}">
                <a16:creationId xmlns:a16="http://schemas.microsoft.com/office/drawing/2014/main" id="{40410366-80BC-4330-812A-BAC5CD95203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20024" y="5085417"/>
            <a:ext cx="1448017" cy="1326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1413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81811-A505-C046-CCD5-B575CD6900DA}"/>
              </a:ext>
            </a:extLst>
          </p:cNvPr>
          <p:cNvSpPr>
            <a:spLocks noGrp="1"/>
          </p:cNvSpPr>
          <p:nvPr>
            <p:ph type="ctrTitle"/>
          </p:nvPr>
        </p:nvSpPr>
        <p:spPr>
          <a:xfrm>
            <a:off x="1524003" y="1999615"/>
            <a:ext cx="9144000" cy="2764028"/>
          </a:xfrm>
        </p:spPr>
        <p:txBody>
          <a:bodyPr anchor="ctr">
            <a:normAutofit/>
          </a:bodyPr>
          <a:lstStyle/>
          <a:p>
            <a:r>
              <a:rPr lang="en-US" sz="7200" b="1" dirty="0"/>
              <a:t>My Journey as an EPSCoR Scholar</a:t>
            </a:r>
          </a:p>
        </p:txBody>
      </p:sp>
      <p:sp>
        <p:nvSpPr>
          <p:cNvPr id="3" name="Subtitle 2">
            <a:extLst>
              <a:ext uri="{FF2B5EF4-FFF2-40B4-BE49-F238E27FC236}">
                <a16:creationId xmlns:a16="http://schemas.microsoft.com/office/drawing/2014/main" id="{B61C79BF-C2A2-BFD7-01B2-A317AE4119F3}"/>
              </a:ext>
            </a:extLst>
          </p:cNvPr>
          <p:cNvSpPr>
            <a:spLocks noGrp="1"/>
          </p:cNvSpPr>
          <p:nvPr>
            <p:ph type="subTitle" idx="1"/>
          </p:nvPr>
        </p:nvSpPr>
        <p:spPr>
          <a:xfrm>
            <a:off x="1966912" y="5645150"/>
            <a:ext cx="8258176" cy="631825"/>
          </a:xfrm>
        </p:spPr>
        <p:txBody>
          <a:bodyPr anchor="ctr">
            <a:normAutofit/>
          </a:bodyPr>
          <a:lstStyle/>
          <a:p>
            <a:r>
              <a:rPr lang="en-US" sz="2800" b="1" dirty="0"/>
              <a:t>By: Sarah Sims</a:t>
            </a:r>
          </a:p>
        </p:txBody>
      </p:sp>
    </p:spTree>
    <p:extLst>
      <p:ext uri="{BB962C8B-B14F-4D97-AF65-F5344CB8AC3E}">
        <p14:creationId xmlns:p14="http://schemas.microsoft.com/office/powerpoint/2010/main" val="7657837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81811-A505-C046-CCD5-B575CD6900DA}"/>
              </a:ext>
            </a:extLst>
          </p:cNvPr>
          <p:cNvSpPr>
            <a:spLocks noGrp="1"/>
          </p:cNvSpPr>
          <p:nvPr>
            <p:ph type="ctrTitle"/>
          </p:nvPr>
        </p:nvSpPr>
        <p:spPr>
          <a:xfrm>
            <a:off x="1524003" y="1999615"/>
            <a:ext cx="9144000" cy="2764028"/>
          </a:xfrm>
        </p:spPr>
        <p:txBody>
          <a:bodyPr anchor="ctr">
            <a:normAutofit/>
          </a:bodyPr>
          <a:lstStyle/>
          <a:p>
            <a:r>
              <a:rPr lang="en-US" sz="7200" b="1" dirty="0"/>
              <a:t>My Story</a:t>
            </a:r>
          </a:p>
        </p:txBody>
      </p:sp>
    </p:spTree>
    <p:extLst>
      <p:ext uri="{BB962C8B-B14F-4D97-AF65-F5344CB8AC3E}">
        <p14:creationId xmlns:p14="http://schemas.microsoft.com/office/powerpoint/2010/main" val="21886782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DE4F69-D87E-7F0C-05F8-7444D26B4A93}"/>
              </a:ext>
            </a:extLst>
          </p:cNvPr>
          <p:cNvSpPr txBox="1"/>
          <p:nvPr/>
        </p:nvSpPr>
        <p:spPr>
          <a:xfrm>
            <a:off x="2839679" y="260502"/>
            <a:ext cx="6512642" cy="884843"/>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600" b="1" dirty="0">
                <a:latin typeface="+mj-lt"/>
                <a:ea typeface="+mj-ea"/>
                <a:cs typeface="+mj-cs"/>
              </a:rPr>
              <a:t>Graduating high school</a:t>
            </a:r>
          </a:p>
        </p:txBody>
      </p:sp>
      <p:pic>
        <p:nvPicPr>
          <p:cNvPr id="7" name="Picture 6" descr="A picture containing text, person, outdoor, red&#10;&#10;Description automatically generated">
            <a:extLst>
              <a:ext uri="{FF2B5EF4-FFF2-40B4-BE49-F238E27FC236}">
                <a16:creationId xmlns:a16="http://schemas.microsoft.com/office/drawing/2014/main" id="{BFD61AF4-FD76-5000-CCE8-A2B5E25C94BD}"/>
              </a:ext>
            </a:extLst>
          </p:cNvPr>
          <p:cNvPicPr>
            <a:picLocks noChangeAspect="1"/>
          </p:cNvPicPr>
          <p:nvPr/>
        </p:nvPicPr>
        <p:blipFill>
          <a:blip r:embed="rId3"/>
          <a:stretch>
            <a:fillRect/>
          </a:stretch>
        </p:blipFill>
        <p:spPr>
          <a:xfrm>
            <a:off x="3777933" y="1342274"/>
            <a:ext cx="4636134" cy="5255224"/>
          </a:xfrm>
          <a:prstGeom prst="rect">
            <a:avLst/>
          </a:prstGeom>
        </p:spPr>
      </p:pic>
    </p:spTree>
    <p:extLst>
      <p:ext uri="{BB962C8B-B14F-4D97-AF65-F5344CB8AC3E}">
        <p14:creationId xmlns:p14="http://schemas.microsoft.com/office/powerpoint/2010/main" val="7631623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B7536E72-C00E-5E3F-697F-39CB6DAEC698}"/>
              </a:ext>
            </a:extLst>
          </p:cNvPr>
          <p:cNvPicPr>
            <a:picLocks noChangeAspect="1"/>
          </p:cNvPicPr>
          <p:nvPr/>
        </p:nvPicPr>
        <p:blipFill>
          <a:blip r:embed="rId3"/>
          <a:stretch>
            <a:fillRect/>
          </a:stretch>
        </p:blipFill>
        <p:spPr>
          <a:xfrm>
            <a:off x="1341086" y="1433935"/>
            <a:ext cx="3798454" cy="5064605"/>
          </a:xfrm>
          <a:prstGeom prst="rect">
            <a:avLst/>
          </a:prstGeom>
        </p:spPr>
      </p:pic>
      <p:pic>
        <p:nvPicPr>
          <p:cNvPr id="5" name="Picture 4" descr="A picture containing text, person, person, drink&#10;&#10;Description automatically generated">
            <a:extLst>
              <a:ext uri="{FF2B5EF4-FFF2-40B4-BE49-F238E27FC236}">
                <a16:creationId xmlns:a16="http://schemas.microsoft.com/office/drawing/2014/main" id="{F4AE05F2-0FBF-5E9B-E662-51462C07203F}"/>
              </a:ext>
            </a:extLst>
          </p:cNvPr>
          <p:cNvPicPr>
            <a:picLocks noChangeAspect="1"/>
          </p:cNvPicPr>
          <p:nvPr/>
        </p:nvPicPr>
        <p:blipFill>
          <a:blip r:embed="rId4"/>
          <a:stretch>
            <a:fillRect/>
          </a:stretch>
        </p:blipFill>
        <p:spPr>
          <a:xfrm>
            <a:off x="6808878" y="1433935"/>
            <a:ext cx="4089668" cy="5064605"/>
          </a:xfrm>
          <a:prstGeom prst="rect">
            <a:avLst/>
          </a:prstGeom>
        </p:spPr>
      </p:pic>
      <p:sp>
        <p:nvSpPr>
          <p:cNvPr id="2" name="TextBox 1">
            <a:extLst>
              <a:ext uri="{FF2B5EF4-FFF2-40B4-BE49-F238E27FC236}">
                <a16:creationId xmlns:a16="http://schemas.microsoft.com/office/drawing/2014/main" id="{10BAE961-9848-792D-54FC-6F323969CBBF}"/>
              </a:ext>
            </a:extLst>
          </p:cNvPr>
          <p:cNvSpPr txBox="1"/>
          <p:nvPr/>
        </p:nvSpPr>
        <p:spPr>
          <a:xfrm>
            <a:off x="3380102" y="201817"/>
            <a:ext cx="5431795" cy="884843"/>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600" b="1" dirty="0">
                <a:latin typeface="+mj-lt"/>
                <a:ea typeface="+mj-ea"/>
                <a:cs typeface="+mj-cs"/>
              </a:rPr>
              <a:t>Joining the Riddle Lab</a:t>
            </a:r>
          </a:p>
        </p:txBody>
      </p:sp>
    </p:spTree>
    <p:extLst>
      <p:ext uri="{BB962C8B-B14F-4D97-AF65-F5344CB8AC3E}">
        <p14:creationId xmlns:p14="http://schemas.microsoft.com/office/powerpoint/2010/main" val="1735012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5C3AF50-45D8-4144-B114-A385979F8C17}" type="slidenum">
              <a:rPr lang="en-US" smtClean="0"/>
              <a:t>3</a:t>
            </a:fld>
            <a:endParaRPr lang="en-US" dirty="0"/>
          </a:p>
        </p:txBody>
      </p:sp>
      <p:sp>
        <p:nvSpPr>
          <p:cNvPr id="4" name="Title 1"/>
          <p:cNvSpPr txBox="1">
            <a:spLocks/>
          </p:cNvSpPr>
          <p:nvPr/>
        </p:nvSpPr>
        <p:spPr>
          <a:xfrm>
            <a:off x="1524000" y="751102"/>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b="1" dirty="0">
                <a:solidFill>
                  <a:srgbClr val="4472C4"/>
                </a:solidFill>
                <a:latin typeface="+mn-lt"/>
              </a:rPr>
              <a:t>II.  ROLL CALL and </a:t>
            </a:r>
            <a:br>
              <a:rPr lang="en-US" b="1" dirty="0">
                <a:solidFill>
                  <a:srgbClr val="4472C4"/>
                </a:solidFill>
                <a:latin typeface="+mn-lt"/>
              </a:rPr>
            </a:br>
            <a:r>
              <a:rPr lang="en-US" b="1" dirty="0">
                <a:solidFill>
                  <a:srgbClr val="4472C4"/>
                </a:solidFill>
                <a:latin typeface="+mn-lt"/>
              </a:rPr>
              <a:t>QUORUM DETERMINATION	</a:t>
            </a:r>
          </a:p>
        </p:txBody>
      </p:sp>
      <p:pic>
        <p:nvPicPr>
          <p:cNvPr id="6" name="Picture 5">
            <a:extLst>
              <a:ext uri="{FF2B5EF4-FFF2-40B4-BE49-F238E27FC236}">
                <a16:creationId xmlns:a16="http://schemas.microsoft.com/office/drawing/2014/main" id="{023E37BE-F31B-459F-991E-CA26BBB9744D}"/>
              </a:ext>
            </a:extLst>
          </p:cNvPr>
          <p:cNvPicPr>
            <a:picLocks noChangeAspect="1"/>
          </p:cNvPicPr>
          <p:nvPr/>
        </p:nvPicPr>
        <p:blipFill>
          <a:blip r:embed="rId2"/>
          <a:stretch>
            <a:fillRect/>
          </a:stretch>
        </p:blipFill>
        <p:spPr>
          <a:xfrm>
            <a:off x="2354817" y="2020810"/>
            <a:ext cx="7482366" cy="4208831"/>
          </a:xfrm>
          <a:prstGeom prst="rect">
            <a:avLst/>
          </a:prstGeom>
        </p:spPr>
      </p:pic>
    </p:spTree>
    <p:extLst>
      <p:ext uri="{BB962C8B-B14F-4D97-AF65-F5344CB8AC3E}">
        <p14:creationId xmlns:p14="http://schemas.microsoft.com/office/powerpoint/2010/main" val="28185363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next to a poster&#10;&#10;Description automatically generated with medium confidence">
            <a:extLst>
              <a:ext uri="{FF2B5EF4-FFF2-40B4-BE49-F238E27FC236}">
                <a16:creationId xmlns:a16="http://schemas.microsoft.com/office/drawing/2014/main" id="{E5F082CD-7617-5647-A034-173864FD51DD}"/>
              </a:ext>
            </a:extLst>
          </p:cNvPr>
          <p:cNvPicPr>
            <a:picLocks noChangeAspect="1"/>
          </p:cNvPicPr>
          <p:nvPr/>
        </p:nvPicPr>
        <p:blipFill rotWithShape="1">
          <a:blip r:embed="rId3"/>
          <a:srcRect l="26790" r="-2" b="-2"/>
          <a:stretch/>
        </p:blipFill>
        <p:spPr>
          <a:xfrm>
            <a:off x="527317" y="1157314"/>
            <a:ext cx="3148440" cy="5392509"/>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A68A76A7-63DD-6F07-8BCA-B88D42CC555E}"/>
              </a:ext>
            </a:extLst>
          </p:cNvPr>
          <p:cNvPicPr>
            <a:picLocks noChangeAspect="1"/>
          </p:cNvPicPr>
          <p:nvPr/>
        </p:nvPicPr>
        <p:blipFill rotWithShape="1">
          <a:blip r:embed="rId4"/>
          <a:srcRect l="-473" t="29627" r="473" b="32134"/>
          <a:stretch/>
        </p:blipFill>
        <p:spPr>
          <a:xfrm>
            <a:off x="4519294" y="1157314"/>
            <a:ext cx="3159345" cy="2612110"/>
          </a:xfrm>
          <a:prstGeom prst="rect">
            <a:avLst/>
          </a:prstGeom>
        </p:spPr>
      </p:pic>
      <p:pic>
        <p:nvPicPr>
          <p:cNvPr id="11" name="Picture 10" descr="A picture containing text, person, indoor, standing&#10;&#10;Description automatically generated">
            <a:extLst>
              <a:ext uri="{FF2B5EF4-FFF2-40B4-BE49-F238E27FC236}">
                <a16:creationId xmlns:a16="http://schemas.microsoft.com/office/drawing/2014/main" id="{326C3289-CD79-FF20-C1B2-0BE325345FDB}"/>
              </a:ext>
            </a:extLst>
          </p:cNvPr>
          <p:cNvPicPr>
            <a:picLocks noChangeAspect="1"/>
          </p:cNvPicPr>
          <p:nvPr/>
        </p:nvPicPr>
        <p:blipFill rotWithShape="1">
          <a:blip r:embed="rId5"/>
          <a:srcRect l="9973" t="5145" r="22739" b="13137"/>
          <a:stretch/>
        </p:blipFill>
        <p:spPr>
          <a:xfrm>
            <a:off x="4651584" y="3918568"/>
            <a:ext cx="2888832" cy="2631255"/>
          </a:xfrm>
          <a:prstGeom prst="rect">
            <a:avLst/>
          </a:prstGeom>
        </p:spPr>
      </p:pic>
      <p:pic>
        <p:nvPicPr>
          <p:cNvPr id="13" name="Picture 12" descr="A person smiling next to a computer&#10;&#10;Description automatically generated with medium confidence">
            <a:extLst>
              <a:ext uri="{FF2B5EF4-FFF2-40B4-BE49-F238E27FC236}">
                <a16:creationId xmlns:a16="http://schemas.microsoft.com/office/drawing/2014/main" id="{8B65661F-97B8-D794-C7E2-D48B3C383BAB}"/>
              </a:ext>
            </a:extLst>
          </p:cNvPr>
          <p:cNvPicPr>
            <a:picLocks noChangeAspect="1"/>
          </p:cNvPicPr>
          <p:nvPr/>
        </p:nvPicPr>
        <p:blipFill rotWithShape="1">
          <a:blip r:embed="rId6"/>
          <a:srcRect r="22396" b="-2"/>
          <a:stretch/>
        </p:blipFill>
        <p:spPr>
          <a:xfrm>
            <a:off x="8482150" y="1157314"/>
            <a:ext cx="3138527" cy="5392509"/>
          </a:xfrm>
          <a:prstGeom prst="rect">
            <a:avLst/>
          </a:prstGeom>
        </p:spPr>
      </p:pic>
      <p:sp>
        <p:nvSpPr>
          <p:cNvPr id="15" name="TextBox 14">
            <a:extLst>
              <a:ext uri="{FF2B5EF4-FFF2-40B4-BE49-F238E27FC236}">
                <a16:creationId xmlns:a16="http://schemas.microsoft.com/office/drawing/2014/main" id="{86B1BAE3-EE9F-A5AF-CA44-440592AC4913}"/>
              </a:ext>
            </a:extLst>
          </p:cNvPr>
          <p:cNvSpPr txBox="1"/>
          <p:nvPr/>
        </p:nvSpPr>
        <p:spPr>
          <a:xfrm>
            <a:off x="8482150" y="5057919"/>
            <a:ext cx="1263535" cy="923330"/>
          </a:xfrm>
          <a:prstGeom prst="rect">
            <a:avLst/>
          </a:prstGeom>
          <a:solidFill>
            <a:schemeClr val="tx1"/>
          </a:solidFill>
        </p:spPr>
        <p:txBody>
          <a:bodyPr wrap="square" rtlCol="0">
            <a:spAutoFit/>
          </a:bodyPr>
          <a:lstStyle/>
          <a:p>
            <a:r>
              <a:rPr lang="en-US" b="1" dirty="0">
                <a:solidFill>
                  <a:schemeClr val="bg1"/>
                </a:solidFill>
              </a:rPr>
              <a:t>COVID=</a:t>
            </a:r>
          </a:p>
          <a:p>
            <a:r>
              <a:rPr lang="en-US" b="1" dirty="0">
                <a:solidFill>
                  <a:schemeClr val="bg1"/>
                </a:solidFill>
              </a:rPr>
              <a:t>Virtual </a:t>
            </a:r>
          </a:p>
          <a:p>
            <a:r>
              <a:rPr lang="en-US" b="1" dirty="0">
                <a:solidFill>
                  <a:schemeClr val="bg1"/>
                </a:solidFill>
              </a:rPr>
              <a:t>Conference</a:t>
            </a:r>
          </a:p>
        </p:txBody>
      </p:sp>
      <p:sp>
        <p:nvSpPr>
          <p:cNvPr id="2" name="TextBox 1">
            <a:extLst>
              <a:ext uri="{FF2B5EF4-FFF2-40B4-BE49-F238E27FC236}">
                <a16:creationId xmlns:a16="http://schemas.microsoft.com/office/drawing/2014/main" id="{AEAA23BF-B7F3-18C1-056A-B73BE42C591F}"/>
              </a:ext>
            </a:extLst>
          </p:cNvPr>
          <p:cNvSpPr txBox="1"/>
          <p:nvPr/>
        </p:nvSpPr>
        <p:spPr>
          <a:xfrm>
            <a:off x="2502968" y="123327"/>
            <a:ext cx="7186064" cy="884843"/>
          </a:xfrm>
          <a:prstGeom prst="rect">
            <a:avLst/>
          </a:prstGeom>
        </p:spPr>
        <p:txBody>
          <a:bodyPr vert="horz" lIns="91440" tIns="45720" rIns="91440" bIns="45720" rtlCol="0" anchor="b">
            <a:normAutofit fontScale="85000" lnSpcReduction="10000"/>
          </a:bodyPr>
          <a:lstStyle/>
          <a:p>
            <a:pPr>
              <a:lnSpc>
                <a:spcPct val="90000"/>
              </a:lnSpc>
              <a:spcBef>
                <a:spcPct val="0"/>
              </a:spcBef>
              <a:spcAft>
                <a:spcPts val="600"/>
              </a:spcAft>
            </a:pPr>
            <a:r>
              <a:rPr lang="en-US" sz="5400" b="1" dirty="0">
                <a:latin typeface="+mj-lt"/>
                <a:ea typeface="+mj-ea"/>
                <a:cs typeface="+mj-cs"/>
              </a:rPr>
              <a:t>Gaining research experience</a:t>
            </a:r>
          </a:p>
        </p:txBody>
      </p:sp>
    </p:spTree>
    <p:extLst>
      <p:ext uri="{BB962C8B-B14F-4D97-AF65-F5344CB8AC3E}">
        <p14:creationId xmlns:p14="http://schemas.microsoft.com/office/powerpoint/2010/main" val="33618412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holding a medal&#10;&#10;Description automatically generated with low confidence">
            <a:extLst>
              <a:ext uri="{FF2B5EF4-FFF2-40B4-BE49-F238E27FC236}">
                <a16:creationId xmlns:a16="http://schemas.microsoft.com/office/drawing/2014/main" id="{4D342278-ACFA-CDA9-2E51-690C3C8D8FB5}"/>
              </a:ext>
            </a:extLst>
          </p:cNvPr>
          <p:cNvPicPr>
            <a:picLocks noGrp="1" noChangeAspect="1"/>
          </p:cNvPicPr>
          <p:nvPr>
            <p:ph idx="1"/>
          </p:nvPr>
        </p:nvPicPr>
        <p:blipFill rotWithShape="1">
          <a:blip r:embed="rId3"/>
          <a:srcRect t="4553" r="4332" b="6202"/>
          <a:stretch/>
        </p:blipFill>
        <p:spPr>
          <a:xfrm>
            <a:off x="6471754" y="1368607"/>
            <a:ext cx="4134527" cy="5142592"/>
          </a:xfrm>
        </p:spPr>
      </p:pic>
      <p:pic>
        <p:nvPicPr>
          <p:cNvPr id="7" name="Picture 6" descr="A picture containing building, outdoor, ground, person&#10;&#10;Description automatically generated">
            <a:extLst>
              <a:ext uri="{FF2B5EF4-FFF2-40B4-BE49-F238E27FC236}">
                <a16:creationId xmlns:a16="http://schemas.microsoft.com/office/drawing/2014/main" id="{343911CD-AC61-64DE-D4BD-86AD028DE4C1}"/>
              </a:ext>
            </a:extLst>
          </p:cNvPr>
          <p:cNvPicPr>
            <a:picLocks noChangeAspect="1"/>
          </p:cNvPicPr>
          <p:nvPr/>
        </p:nvPicPr>
        <p:blipFill>
          <a:blip r:embed="rId4"/>
          <a:stretch>
            <a:fillRect/>
          </a:stretch>
        </p:blipFill>
        <p:spPr>
          <a:xfrm>
            <a:off x="1472736" y="1368607"/>
            <a:ext cx="3856944" cy="5142592"/>
          </a:xfrm>
          <a:prstGeom prst="rect">
            <a:avLst/>
          </a:prstGeom>
        </p:spPr>
      </p:pic>
      <p:sp>
        <p:nvSpPr>
          <p:cNvPr id="2" name="TextBox 1">
            <a:extLst>
              <a:ext uri="{FF2B5EF4-FFF2-40B4-BE49-F238E27FC236}">
                <a16:creationId xmlns:a16="http://schemas.microsoft.com/office/drawing/2014/main" id="{986FCD64-B932-6C88-D304-9E0A3370ADC3}"/>
              </a:ext>
            </a:extLst>
          </p:cNvPr>
          <p:cNvSpPr txBox="1"/>
          <p:nvPr/>
        </p:nvSpPr>
        <p:spPr>
          <a:xfrm>
            <a:off x="1447172" y="141987"/>
            <a:ext cx="9297656" cy="884843"/>
          </a:xfrm>
          <a:prstGeom prst="rect">
            <a:avLst/>
          </a:prstGeom>
        </p:spPr>
        <p:txBody>
          <a:bodyPr vert="horz" lIns="91440" tIns="45720" rIns="91440" bIns="45720" rtlCol="0" anchor="b">
            <a:normAutofit fontScale="85000" lnSpcReduction="10000"/>
          </a:bodyPr>
          <a:lstStyle/>
          <a:p>
            <a:pPr>
              <a:lnSpc>
                <a:spcPct val="90000"/>
              </a:lnSpc>
              <a:spcBef>
                <a:spcPct val="0"/>
              </a:spcBef>
              <a:spcAft>
                <a:spcPts val="600"/>
              </a:spcAft>
            </a:pPr>
            <a:r>
              <a:rPr lang="en-US" sz="5400" b="1" dirty="0">
                <a:latin typeface="+mj-lt"/>
                <a:ea typeface="+mj-ea"/>
                <a:cs typeface="+mj-cs"/>
              </a:rPr>
              <a:t>Graduating with a Bachelor of Science</a:t>
            </a:r>
          </a:p>
        </p:txBody>
      </p:sp>
    </p:spTree>
    <p:extLst>
      <p:ext uri="{BB962C8B-B14F-4D97-AF65-F5344CB8AC3E}">
        <p14:creationId xmlns:p14="http://schemas.microsoft.com/office/powerpoint/2010/main" val="42197843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in front of a computer screen&#10;&#10;Description automatically generated with low confidence">
            <a:extLst>
              <a:ext uri="{FF2B5EF4-FFF2-40B4-BE49-F238E27FC236}">
                <a16:creationId xmlns:a16="http://schemas.microsoft.com/office/drawing/2014/main" id="{A20DB68C-FBC4-2ABC-5D19-06A67F941871}"/>
              </a:ext>
            </a:extLst>
          </p:cNvPr>
          <p:cNvPicPr>
            <a:picLocks noChangeAspect="1"/>
          </p:cNvPicPr>
          <p:nvPr/>
        </p:nvPicPr>
        <p:blipFill rotWithShape="1">
          <a:blip r:embed="rId3"/>
          <a:srcRect l="12788" r="15647"/>
          <a:stretch/>
        </p:blipFill>
        <p:spPr>
          <a:xfrm rot="5400000">
            <a:off x="3429671" y="1255360"/>
            <a:ext cx="5332657" cy="5588647"/>
          </a:xfrm>
          <a:prstGeom prst="rect">
            <a:avLst/>
          </a:prstGeom>
        </p:spPr>
      </p:pic>
      <p:sp>
        <p:nvSpPr>
          <p:cNvPr id="6" name="TextBox 5">
            <a:extLst>
              <a:ext uri="{FF2B5EF4-FFF2-40B4-BE49-F238E27FC236}">
                <a16:creationId xmlns:a16="http://schemas.microsoft.com/office/drawing/2014/main" id="{84386CD7-6337-EE53-49A8-E8FC23BCB914}"/>
              </a:ext>
            </a:extLst>
          </p:cNvPr>
          <p:cNvSpPr txBox="1"/>
          <p:nvPr/>
        </p:nvSpPr>
        <p:spPr>
          <a:xfrm>
            <a:off x="2231197" y="160408"/>
            <a:ext cx="7729603" cy="884843"/>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600" b="1" dirty="0">
                <a:latin typeface="+mj-lt"/>
                <a:ea typeface="+mj-ea"/>
                <a:cs typeface="+mj-cs"/>
              </a:rPr>
              <a:t>Pursuing a Master of Biology</a:t>
            </a:r>
          </a:p>
        </p:txBody>
      </p:sp>
    </p:spTree>
    <p:extLst>
      <p:ext uri="{BB962C8B-B14F-4D97-AF65-F5344CB8AC3E}">
        <p14:creationId xmlns:p14="http://schemas.microsoft.com/office/powerpoint/2010/main" val="5216672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81811-A505-C046-CCD5-B575CD6900DA}"/>
              </a:ext>
            </a:extLst>
          </p:cNvPr>
          <p:cNvSpPr>
            <a:spLocks noGrp="1"/>
          </p:cNvSpPr>
          <p:nvPr>
            <p:ph type="ctrTitle"/>
          </p:nvPr>
        </p:nvSpPr>
        <p:spPr>
          <a:xfrm>
            <a:off x="1524003" y="1999615"/>
            <a:ext cx="9144000" cy="2764028"/>
          </a:xfrm>
        </p:spPr>
        <p:txBody>
          <a:bodyPr anchor="ctr">
            <a:normAutofit/>
          </a:bodyPr>
          <a:lstStyle/>
          <a:p>
            <a:r>
              <a:rPr lang="en-US" sz="7200" b="1" dirty="0"/>
              <a:t>My Research Project</a:t>
            </a:r>
          </a:p>
        </p:txBody>
      </p:sp>
    </p:spTree>
    <p:extLst>
      <p:ext uri="{BB962C8B-B14F-4D97-AF65-F5344CB8AC3E}">
        <p14:creationId xmlns:p14="http://schemas.microsoft.com/office/powerpoint/2010/main" val="33882446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44087DC-49BD-2306-6593-E301F90E9E6B}"/>
              </a:ext>
            </a:extLst>
          </p:cNvPr>
          <p:cNvSpPr txBox="1"/>
          <p:nvPr/>
        </p:nvSpPr>
        <p:spPr>
          <a:xfrm>
            <a:off x="2231198" y="106381"/>
            <a:ext cx="7729603" cy="884843"/>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600" b="1" dirty="0">
                <a:latin typeface="+mj-lt"/>
                <a:ea typeface="+mj-ea"/>
                <a:cs typeface="+mj-cs"/>
              </a:rPr>
              <a:t>Chromosome karyotyping</a:t>
            </a:r>
          </a:p>
        </p:txBody>
      </p:sp>
      <p:grpSp>
        <p:nvGrpSpPr>
          <p:cNvPr id="8" name="Group 7">
            <a:extLst>
              <a:ext uri="{FF2B5EF4-FFF2-40B4-BE49-F238E27FC236}">
                <a16:creationId xmlns:a16="http://schemas.microsoft.com/office/drawing/2014/main" id="{178E8B69-BC06-3DD7-46FB-300019AA6A1F}"/>
              </a:ext>
            </a:extLst>
          </p:cNvPr>
          <p:cNvGrpSpPr/>
          <p:nvPr/>
        </p:nvGrpSpPr>
        <p:grpSpPr>
          <a:xfrm>
            <a:off x="0" y="1320141"/>
            <a:ext cx="11300117" cy="4217717"/>
            <a:chOff x="322039" y="1320141"/>
            <a:chExt cx="11300117" cy="4217717"/>
          </a:xfrm>
        </p:grpSpPr>
        <p:pic>
          <p:nvPicPr>
            <p:cNvPr id="1026" name="Picture 2" descr=" Karyotype">
              <a:extLst>
                <a:ext uri="{FF2B5EF4-FFF2-40B4-BE49-F238E27FC236}">
                  <a16:creationId xmlns:a16="http://schemas.microsoft.com/office/drawing/2014/main" id="{E3A8A508-D486-FA05-DE39-144DE8B1C5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940" t="3255" r="10296" b="4642"/>
            <a:stretch/>
          </p:blipFill>
          <p:spPr bwMode="auto">
            <a:xfrm>
              <a:off x="5128591" y="1320141"/>
              <a:ext cx="6493565" cy="4217717"/>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6" name="Graphic 5" descr="Man with solid fill">
              <a:extLst>
                <a:ext uri="{FF2B5EF4-FFF2-40B4-BE49-F238E27FC236}">
                  <a16:creationId xmlns:a16="http://schemas.microsoft.com/office/drawing/2014/main" id="{4268C90E-5D44-0331-BB0E-15A0EAD16D0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2039" y="1763350"/>
              <a:ext cx="3331298" cy="3331298"/>
            </a:xfrm>
            <a:prstGeom prst="rect">
              <a:avLst/>
            </a:prstGeom>
          </p:spPr>
        </p:pic>
        <p:sp>
          <p:nvSpPr>
            <p:cNvPr id="7" name="Freeform 6">
              <a:extLst>
                <a:ext uri="{FF2B5EF4-FFF2-40B4-BE49-F238E27FC236}">
                  <a16:creationId xmlns:a16="http://schemas.microsoft.com/office/drawing/2014/main" id="{CE03C9B2-9ACD-9ABA-462E-F3061F8241E5}"/>
                </a:ext>
              </a:extLst>
            </p:cNvPr>
            <p:cNvSpPr/>
            <p:nvPr/>
          </p:nvSpPr>
          <p:spPr>
            <a:xfrm>
              <a:off x="3017294" y="1320141"/>
              <a:ext cx="2111297" cy="4217716"/>
            </a:xfrm>
            <a:custGeom>
              <a:avLst/>
              <a:gdLst>
                <a:gd name="connsiteX0" fmla="*/ 2111297 w 2111297"/>
                <a:gd name="connsiteY0" fmla="*/ 0 h 3546088"/>
                <a:gd name="connsiteX1" fmla="*/ 0 w 2111297"/>
                <a:gd name="connsiteY1" fmla="*/ 1709853 h 3546088"/>
                <a:gd name="connsiteX2" fmla="*/ 2103863 w 2111297"/>
                <a:gd name="connsiteY2" fmla="*/ 3546088 h 3546088"/>
                <a:gd name="connsiteX3" fmla="*/ 2111297 w 2111297"/>
                <a:gd name="connsiteY3" fmla="*/ 0 h 3546088"/>
              </a:gdLst>
              <a:ahLst/>
              <a:cxnLst>
                <a:cxn ang="0">
                  <a:pos x="connsiteX0" y="connsiteY0"/>
                </a:cxn>
                <a:cxn ang="0">
                  <a:pos x="connsiteX1" y="connsiteY1"/>
                </a:cxn>
                <a:cxn ang="0">
                  <a:pos x="connsiteX2" y="connsiteY2"/>
                </a:cxn>
                <a:cxn ang="0">
                  <a:pos x="connsiteX3" y="connsiteY3"/>
                </a:cxn>
              </a:cxnLst>
              <a:rect l="l" t="t" r="r" b="b"/>
              <a:pathLst>
                <a:path w="2111297" h="3546088">
                  <a:moveTo>
                    <a:pt x="2111297" y="0"/>
                  </a:moveTo>
                  <a:lnTo>
                    <a:pt x="0" y="1709853"/>
                  </a:lnTo>
                  <a:lnTo>
                    <a:pt x="2103863" y="3546088"/>
                  </a:lnTo>
                  <a:lnTo>
                    <a:pt x="2111297" y="0"/>
                  </a:lnTo>
                  <a:close/>
                </a:path>
              </a:pathLst>
            </a:custGeom>
            <a:gradFill flip="none" rotWithShape="1">
              <a:gsLst>
                <a:gs pos="0">
                  <a:schemeClr val="tx1">
                    <a:lumMod val="75000"/>
                    <a:lumOff val="25000"/>
                  </a:schemeClr>
                </a:gs>
                <a:gs pos="46000">
                  <a:schemeClr val="bg2">
                    <a:lumMod val="50000"/>
                  </a:schemeClr>
                </a:gs>
                <a:gs pos="100000">
                  <a:schemeClr val="tx1">
                    <a:lumMod val="50000"/>
                    <a:lumOff val="50000"/>
                    <a:tint val="23500"/>
                    <a:satMod val="160000"/>
                  </a:schemeClr>
                </a:gs>
              </a:gsLst>
              <a:lin ang="0" scaled="1"/>
              <a:tileRect/>
            </a:gra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431249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F682F0B-5E8B-F721-4524-3A0F3B64E40C}"/>
              </a:ext>
            </a:extLst>
          </p:cNvPr>
          <p:cNvSpPr txBox="1"/>
          <p:nvPr/>
        </p:nvSpPr>
        <p:spPr>
          <a:xfrm>
            <a:off x="4824441" y="5692048"/>
            <a:ext cx="2543117" cy="584775"/>
          </a:xfrm>
          <a:prstGeom prst="rect">
            <a:avLst/>
          </a:prstGeom>
          <a:noFill/>
        </p:spPr>
        <p:txBody>
          <a:bodyPr wrap="square" rtlCol="0">
            <a:spAutoFit/>
          </a:bodyPr>
          <a:lstStyle/>
          <a:p>
            <a:r>
              <a:rPr lang="en-US" sz="3200" b="1" dirty="0"/>
              <a:t>Chromosome</a:t>
            </a:r>
          </a:p>
        </p:txBody>
      </p:sp>
      <p:pic>
        <p:nvPicPr>
          <p:cNvPr id="7" name="Picture 6" descr="Icon&#10;&#10;Description automatically generated">
            <a:extLst>
              <a:ext uri="{FF2B5EF4-FFF2-40B4-BE49-F238E27FC236}">
                <a16:creationId xmlns:a16="http://schemas.microsoft.com/office/drawing/2014/main" id="{B9413DA9-7515-8DF1-1983-9DE23FF21AB0}"/>
              </a:ext>
            </a:extLst>
          </p:cNvPr>
          <p:cNvPicPr>
            <a:picLocks noChangeAspect="1"/>
          </p:cNvPicPr>
          <p:nvPr/>
        </p:nvPicPr>
        <p:blipFill>
          <a:blip r:embed="rId3"/>
          <a:stretch>
            <a:fillRect/>
          </a:stretch>
        </p:blipFill>
        <p:spPr>
          <a:xfrm>
            <a:off x="5343273" y="1586613"/>
            <a:ext cx="1505451" cy="3684773"/>
          </a:xfrm>
          <a:prstGeom prst="rect">
            <a:avLst/>
          </a:prstGeom>
        </p:spPr>
      </p:pic>
      <p:sp>
        <p:nvSpPr>
          <p:cNvPr id="9" name="TextBox 8">
            <a:extLst>
              <a:ext uri="{FF2B5EF4-FFF2-40B4-BE49-F238E27FC236}">
                <a16:creationId xmlns:a16="http://schemas.microsoft.com/office/drawing/2014/main" id="{B36E2D87-A800-77B2-A9FD-6ADC640B14FE}"/>
              </a:ext>
            </a:extLst>
          </p:cNvPr>
          <p:cNvSpPr txBox="1"/>
          <p:nvPr/>
        </p:nvSpPr>
        <p:spPr>
          <a:xfrm>
            <a:off x="796942" y="197981"/>
            <a:ext cx="10598111" cy="884843"/>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4600" b="1" dirty="0">
                <a:latin typeface="+mj-lt"/>
                <a:ea typeface="+mj-ea"/>
                <a:cs typeface="+mj-cs"/>
              </a:rPr>
              <a:t>Chromosomes carry our genetic information</a:t>
            </a:r>
          </a:p>
        </p:txBody>
      </p:sp>
    </p:spTree>
    <p:extLst>
      <p:ext uri="{BB962C8B-B14F-4D97-AF65-F5344CB8AC3E}">
        <p14:creationId xmlns:p14="http://schemas.microsoft.com/office/powerpoint/2010/main" val="32675355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F682F0B-5E8B-F721-4524-3A0F3B64E40C}"/>
              </a:ext>
            </a:extLst>
          </p:cNvPr>
          <p:cNvSpPr txBox="1"/>
          <p:nvPr/>
        </p:nvSpPr>
        <p:spPr>
          <a:xfrm>
            <a:off x="1773706" y="4430927"/>
            <a:ext cx="2169602" cy="523220"/>
          </a:xfrm>
          <a:prstGeom prst="rect">
            <a:avLst/>
          </a:prstGeom>
          <a:noFill/>
        </p:spPr>
        <p:txBody>
          <a:bodyPr wrap="square" rtlCol="0">
            <a:spAutoFit/>
          </a:bodyPr>
          <a:lstStyle/>
          <a:p>
            <a:r>
              <a:rPr lang="en-US" sz="2800" b="1" dirty="0"/>
              <a:t>Chromosome</a:t>
            </a:r>
          </a:p>
        </p:txBody>
      </p:sp>
      <p:grpSp>
        <p:nvGrpSpPr>
          <p:cNvPr id="19" name="Group 18">
            <a:extLst>
              <a:ext uri="{FF2B5EF4-FFF2-40B4-BE49-F238E27FC236}">
                <a16:creationId xmlns:a16="http://schemas.microsoft.com/office/drawing/2014/main" id="{FA5D7EDD-1206-CC99-4C8E-1FF6D5606609}"/>
              </a:ext>
            </a:extLst>
          </p:cNvPr>
          <p:cNvGrpSpPr/>
          <p:nvPr/>
        </p:nvGrpSpPr>
        <p:grpSpPr>
          <a:xfrm>
            <a:off x="5484292" y="1645350"/>
            <a:ext cx="4942538" cy="3559407"/>
            <a:chOff x="4330421" y="1930841"/>
            <a:chExt cx="4928602" cy="3534166"/>
          </a:xfrm>
        </p:grpSpPr>
        <p:pic>
          <p:nvPicPr>
            <p:cNvPr id="3" name="Picture 2" descr="A picture containing text, gear&#10;&#10;Description automatically generated">
              <a:extLst>
                <a:ext uri="{FF2B5EF4-FFF2-40B4-BE49-F238E27FC236}">
                  <a16:creationId xmlns:a16="http://schemas.microsoft.com/office/drawing/2014/main" id="{202365F6-0E61-27C8-ADA9-25DF836660E3}"/>
                </a:ext>
              </a:extLst>
            </p:cNvPr>
            <p:cNvPicPr>
              <a:picLocks noChangeAspect="1"/>
            </p:cNvPicPr>
            <p:nvPr/>
          </p:nvPicPr>
          <p:blipFill rotWithShape="1">
            <a:blip r:embed="rId3"/>
            <a:srcRect t="33241"/>
            <a:stretch/>
          </p:blipFill>
          <p:spPr>
            <a:xfrm rot="5400000">
              <a:off x="5630578" y="1276447"/>
              <a:ext cx="2137411" cy="4737725"/>
            </a:xfrm>
            <a:prstGeom prst="rect">
              <a:avLst/>
            </a:prstGeom>
          </p:spPr>
        </p:pic>
        <p:sp>
          <p:nvSpPr>
            <p:cNvPr id="12" name="TextBox 11">
              <a:extLst>
                <a:ext uri="{FF2B5EF4-FFF2-40B4-BE49-F238E27FC236}">
                  <a16:creationId xmlns:a16="http://schemas.microsoft.com/office/drawing/2014/main" id="{B0664A0F-F69D-1BB5-C9DE-AF7C8A11ADD9}"/>
                </a:ext>
              </a:extLst>
            </p:cNvPr>
            <p:cNvSpPr txBox="1"/>
            <p:nvPr/>
          </p:nvSpPr>
          <p:spPr>
            <a:xfrm>
              <a:off x="4330421" y="1930841"/>
              <a:ext cx="4928602" cy="3534166"/>
            </a:xfrm>
            <a:prstGeom prst="rect">
              <a:avLst/>
            </a:prstGeom>
            <a:noFill/>
            <a:ln w="38100">
              <a:solidFill>
                <a:srgbClr val="FF0000"/>
              </a:solidFill>
            </a:ln>
          </p:spPr>
          <p:txBody>
            <a:bodyPr wrap="square" rtlCol="0">
              <a:spAutoFit/>
            </a:bodyPr>
            <a:lstStyle/>
            <a:p>
              <a:endParaRPr lang="en-US" dirty="0"/>
            </a:p>
          </p:txBody>
        </p:sp>
      </p:grpSp>
      <p:sp>
        <p:nvSpPr>
          <p:cNvPr id="17" name="TextBox 16">
            <a:extLst>
              <a:ext uri="{FF2B5EF4-FFF2-40B4-BE49-F238E27FC236}">
                <a16:creationId xmlns:a16="http://schemas.microsoft.com/office/drawing/2014/main" id="{295C4CE7-8CD4-0C80-3542-765560E6D65D}"/>
              </a:ext>
            </a:extLst>
          </p:cNvPr>
          <p:cNvSpPr txBox="1"/>
          <p:nvPr/>
        </p:nvSpPr>
        <p:spPr>
          <a:xfrm>
            <a:off x="7062733" y="4465026"/>
            <a:ext cx="1768581" cy="523220"/>
          </a:xfrm>
          <a:prstGeom prst="rect">
            <a:avLst/>
          </a:prstGeom>
          <a:noFill/>
        </p:spPr>
        <p:txBody>
          <a:bodyPr wrap="square" rtlCol="0">
            <a:spAutoFit/>
          </a:bodyPr>
          <a:lstStyle/>
          <a:p>
            <a:r>
              <a:rPr lang="en-US" sz="2800" b="1" dirty="0"/>
              <a:t>Chromatin</a:t>
            </a:r>
          </a:p>
        </p:txBody>
      </p:sp>
      <p:pic>
        <p:nvPicPr>
          <p:cNvPr id="7" name="Picture 6" descr="Icon&#10;&#10;Description automatically generated">
            <a:extLst>
              <a:ext uri="{FF2B5EF4-FFF2-40B4-BE49-F238E27FC236}">
                <a16:creationId xmlns:a16="http://schemas.microsoft.com/office/drawing/2014/main" id="{B9413DA9-7515-8DF1-1983-9DE23FF21AB0}"/>
              </a:ext>
            </a:extLst>
          </p:cNvPr>
          <p:cNvPicPr>
            <a:picLocks noChangeAspect="1"/>
          </p:cNvPicPr>
          <p:nvPr/>
        </p:nvPicPr>
        <p:blipFill>
          <a:blip r:embed="rId4"/>
          <a:stretch>
            <a:fillRect/>
          </a:stretch>
        </p:blipFill>
        <p:spPr>
          <a:xfrm>
            <a:off x="2344385" y="1908080"/>
            <a:ext cx="1028244" cy="2516750"/>
          </a:xfrm>
          <a:prstGeom prst="rect">
            <a:avLst/>
          </a:prstGeom>
        </p:spPr>
      </p:pic>
      <p:sp>
        <p:nvSpPr>
          <p:cNvPr id="18" name="TextBox 17">
            <a:extLst>
              <a:ext uri="{FF2B5EF4-FFF2-40B4-BE49-F238E27FC236}">
                <a16:creationId xmlns:a16="http://schemas.microsoft.com/office/drawing/2014/main" id="{EC1DA4DE-F12E-E37E-0114-06F200824C98}"/>
              </a:ext>
            </a:extLst>
          </p:cNvPr>
          <p:cNvSpPr txBox="1"/>
          <p:nvPr/>
        </p:nvSpPr>
        <p:spPr>
          <a:xfrm>
            <a:off x="2858508" y="3142980"/>
            <a:ext cx="514122" cy="523220"/>
          </a:xfrm>
          <a:prstGeom prst="rect">
            <a:avLst/>
          </a:prstGeom>
          <a:noFill/>
          <a:ln w="38100">
            <a:solidFill>
              <a:srgbClr val="FF0000"/>
            </a:solidFill>
          </a:ln>
        </p:spPr>
        <p:txBody>
          <a:bodyPr wrap="square" rtlCol="0">
            <a:spAutoFit/>
          </a:bodyPr>
          <a:lstStyle/>
          <a:p>
            <a:endParaRPr lang="en-US" dirty="0"/>
          </a:p>
        </p:txBody>
      </p:sp>
      <p:sp>
        <p:nvSpPr>
          <p:cNvPr id="30" name="Freeform 29">
            <a:extLst>
              <a:ext uri="{FF2B5EF4-FFF2-40B4-BE49-F238E27FC236}">
                <a16:creationId xmlns:a16="http://schemas.microsoft.com/office/drawing/2014/main" id="{61669DAD-B018-2DF9-A4CC-95696FE2E463}"/>
              </a:ext>
            </a:extLst>
          </p:cNvPr>
          <p:cNvSpPr/>
          <p:nvPr/>
        </p:nvSpPr>
        <p:spPr>
          <a:xfrm>
            <a:off x="3356026" y="1661975"/>
            <a:ext cx="2111297" cy="3546088"/>
          </a:xfrm>
          <a:custGeom>
            <a:avLst/>
            <a:gdLst>
              <a:gd name="connsiteX0" fmla="*/ 2111297 w 2111297"/>
              <a:gd name="connsiteY0" fmla="*/ 0 h 3546088"/>
              <a:gd name="connsiteX1" fmla="*/ 0 w 2111297"/>
              <a:gd name="connsiteY1" fmla="*/ 1709853 h 3546088"/>
              <a:gd name="connsiteX2" fmla="*/ 2103863 w 2111297"/>
              <a:gd name="connsiteY2" fmla="*/ 3546088 h 3546088"/>
              <a:gd name="connsiteX3" fmla="*/ 2111297 w 2111297"/>
              <a:gd name="connsiteY3" fmla="*/ 0 h 3546088"/>
            </a:gdLst>
            <a:ahLst/>
            <a:cxnLst>
              <a:cxn ang="0">
                <a:pos x="connsiteX0" y="connsiteY0"/>
              </a:cxn>
              <a:cxn ang="0">
                <a:pos x="connsiteX1" y="connsiteY1"/>
              </a:cxn>
              <a:cxn ang="0">
                <a:pos x="connsiteX2" y="connsiteY2"/>
              </a:cxn>
              <a:cxn ang="0">
                <a:pos x="connsiteX3" y="connsiteY3"/>
              </a:cxn>
            </a:cxnLst>
            <a:rect l="l" t="t" r="r" b="b"/>
            <a:pathLst>
              <a:path w="2111297" h="3546088">
                <a:moveTo>
                  <a:pt x="2111297" y="0"/>
                </a:moveTo>
                <a:lnTo>
                  <a:pt x="0" y="1709853"/>
                </a:lnTo>
                <a:lnTo>
                  <a:pt x="2103863" y="3546088"/>
                </a:lnTo>
                <a:lnTo>
                  <a:pt x="2111297" y="0"/>
                </a:lnTo>
                <a:close/>
              </a:path>
            </a:pathLst>
          </a:custGeom>
          <a:gradFill flip="none" rotWithShape="1">
            <a:gsLst>
              <a:gs pos="0">
                <a:schemeClr val="tx1">
                  <a:lumMod val="75000"/>
                  <a:lumOff val="25000"/>
                </a:schemeClr>
              </a:gs>
              <a:gs pos="46000">
                <a:schemeClr val="bg2">
                  <a:lumMod val="50000"/>
                </a:schemeClr>
              </a:gs>
              <a:gs pos="100000">
                <a:schemeClr val="tx1">
                  <a:lumMod val="50000"/>
                  <a:lumOff val="50000"/>
                  <a:tint val="23500"/>
                  <a:satMod val="160000"/>
                </a:schemeClr>
              </a:gs>
            </a:gsLst>
            <a:lin ang="0" scaled="1"/>
            <a:tileRect/>
          </a:gra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A4A93E8D-AE75-5306-3856-CE752ADEB806}"/>
              </a:ext>
            </a:extLst>
          </p:cNvPr>
          <p:cNvSpPr txBox="1"/>
          <p:nvPr/>
        </p:nvSpPr>
        <p:spPr>
          <a:xfrm>
            <a:off x="1407483" y="255628"/>
            <a:ext cx="9377033" cy="884843"/>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4600" b="1" dirty="0">
                <a:latin typeface="+mj-lt"/>
                <a:ea typeface="+mj-ea"/>
                <a:cs typeface="+mj-cs"/>
              </a:rPr>
              <a:t>Chromosomes are made of chromatin</a:t>
            </a:r>
          </a:p>
        </p:txBody>
      </p:sp>
    </p:spTree>
    <p:extLst>
      <p:ext uri="{BB962C8B-B14F-4D97-AF65-F5344CB8AC3E}">
        <p14:creationId xmlns:p14="http://schemas.microsoft.com/office/powerpoint/2010/main" val="29015243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F5DCC369-CACE-8F4F-36CC-1CC7C5D69A87}"/>
              </a:ext>
            </a:extLst>
          </p:cNvPr>
          <p:cNvGrpSpPr/>
          <p:nvPr/>
        </p:nvGrpSpPr>
        <p:grpSpPr>
          <a:xfrm>
            <a:off x="267383" y="2320624"/>
            <a:ext cx="5637749" cy="2216857"/>
            <a:chOff x="1347179" y="1645350"/>
            <a:chExt cx="9079651" cy="3570270"/>
          </a:xfrm>
        </p:grpSpPr>
        <p:sp>
          <p:nvSpPr>
            <p:cNvPr id="25" name="TextBox 24">
              <a:extLst>
                <a:ext uri="{FF2B5EF4-FFF2-40B4-BE49-F238E27FC236}">
                  <a16:creationId xmlns:a16="http://schemas.microsoft.com/office/drawing/2014/main" id="{B8C72695-B359-7CCB-4F62-B10C9071A5A2}"/>
                </a:ext>
              </a:extLst>
            </p:cNvPr>
            <p:cNvSpPr txBox="1"/>
            <p:nvPr/>
          </p:nvSpPr>
          <p:spPr>
            <a:xfrm>
              <a:off x="1347179" y="4472104"/>
              <a:ext cx="3034278" cy="743516"/>
            </a:xfrm>
            <a:prstGeom prst="rect">
              <a:avLst/>
            </a:prstGeom>
            <a:noFill/>
          </p:spPr>
          <p:txBody>
            <a:bodyPr wrap="square" rtlCol="0">
              <a:spAutoFit/>
            </a:bodyPr>
            <a:lstStyle/>
            <a:p>
              <a:r>
                <a:rPr lang="en-US" sz="2400" b="1" dirty="0"/>
                <a:t>Chromosome</a:t>
              </a:r>
            </a:p>
          </p:txBody>
        </p:sp>
        <p:grpSp>
          <p:nvGrpSpPr>
            <p:cNvPr id="26" name="Group 25">
              <a:extLst>
                <a:ext uri="{FF2B5EF4-FFF2-40B4-BE49-F238E27FC236}">
                  <a16:creationId xmlns:a16="http://schemas.microsoft.com/office/drawing/2014/main" id="{9041FCCB-6D1D-0D70-CCC2-76857AADA0A4}"/>
                </a:ext>
              </a:extLst>
            </p:cNvPr>
            <p:cNvGrpSpPr/>
            <p:nvPr/>
          </p:nvGrpSpPr>
          <p:grpSpPr>
            <a:xfrm>
              <a:off x="5484292" y="1645350"/>
              <a:ext cx="4942538" cy="3559407"/>
              <a:chOff x="4330421" y="1930841"/>
              <a:chExt cx="4928602" cy="3534166"/>
            </a:xfrm>
          </p:grpSpPr>
          <p:pic>
            <p:nvPicPr>
              <p:cNvPr id="27" name="Picture 26" descr="A picture containing text, gear&#10;&#10;Description automatically generated">
                <a:extLst>
                  <a:ext uri="{FF2B5EF4-FFF2-40B4-BE49-F238E27FC236}">
                    <a16:creationId xmlns:a16="http://schemas.microsoft.com/office/drawing/2014/main" id="{9B855E40-8E27-B407-1DFE-374FB5A29EB3}"/>
                  </a:ext>
                </a:extLst>
              </p:cNvPr>
              <p:cNvPicPr>
                <a:picLocks noChangeAspect="1"/>
              </p:cNvPicPr>
              <p:nvPr/>
            </p:nvPicPr>
            <p:blipFill rotWithShape="1">
              <a:blip r:embed="rId3"/>
              <a:srcRect t="33241"/>
              <a:stretch/>
            </p:blipFill>
            <p:spPr>
              <a:xfrm rot="5400000">
                <a:off x="5630578" y="1276447"/>
                <a:ext cx="2137411" cy="4737725"/>
              </a:xfrm>
              <a:prstGeom prst="rect">
                <a:avLst/>
              </a:prstGeom>
            </p:spPr>
          </p:pic>
          <p:sp>
            <p:nvSpPr>
              <p:cNvPr id="28" name="TextBox 27">
                <a:extLst>
                  <a:ext uri="{FF2B5EF4-FFF2-40B4-BE49-F238E27FC236}">
                    <a16:creationId xmlns:a16="http://schemas.microsoft.com/office/drawing/2014/main" id="{9F260408-C412-FCFF-6902-CE43D6309945}"/>
                  </a:ext>
                </a:extLst>
              </p:cNvPr>
              <p:cNvSpPr txBox="1"/>
              <p:nvPr/>
            </p:nvSpPr>
            <p:spPr>
              <a:xfrm>
                <a:off x="4330421" y="1930841"/>
                <a:ext cx="4928602" cy="3534166"/>
              </a:xfrm>
              <a:prstGeom prst="rect">
                <a:avLst/>
              </a:prstGeom>
              <a:noFill/>
              <a:ln w="38100">
                <a:solidFill>
                  <a:srgbClr val="FF0000"/>
                </a:solidFill>
              </a:ln>
            </p:spPr>
            <p:txBody>
              <a:bodyPr wrap="square" rtlCol="0">
                <a:spAutoFit/>
              </a:bodyPr>
              <a:lstStyle/>
              <a:p>
                <a:endParaRPr lang="en-US" dirty="0"/>
              </a:p>
            </p:txBody>
          </p:sp>
        </p:grpSp>
        <p:grpSp>
          <p:nvGrpSpPr>
            <p:cNvPr id="30" name="Group 29">
              <a:extLst>
                <a:ext uri="{FF2B5EF4-FFF2-40B4-BE49-F238E27FC236}">
                  <a16:creationId xmlns:a16="http://schemas.microsoft.com/office/drawing/2014/main" id="{F503E92C-C40C-8745-1E28-DF5F27AA9070}"/>
                </a:ext>
              </a:extLst>
            </p:cNvPr>
            <p:cNvGrpSpPr/>
            <p:nvPr/>
          </p:nvGrpSpPr>
          <p:grpSpPr>
            <a:xfrm>
              <a:off x="2344385" y="1908080"/>
              <a:ext cx="1028245" cy="2516750"/>
              <a:chOff x="1185722" y="2170624"/>
              <a:chExt cx="1028245" cy="2516750"/>
            </a:xfrm>
          </p:grpSpPr>
          <p:pic>
            <p:nvPicPr>
              <p:cNvPr id="31" name="Picture 30" descr="Icon&#10;&#10;Description automatically generated">
                <a:extLst>
                  <a:ext uri="{FF2B5EF4-FFF2-40B4-BE49-F238E27FC236}">
                    <a16:creationId xmlns:a16="http://schemas.microsoft.com/office/drawing/2014/main" id="{2D885BE1-FFCF-2264-EB44-81FF0E5F0351}"/>
                  </a:ext>
                </a:extLst>
              </p:cNvPr>
              <p:cNvPicPr>
                <a:picLocks noChangeAspect="1"/>
              </p:cNvPicPr>
              <p:nvPr/>
            </p:nvPicPr>
            <p:blipFill>
              <a:blip r:embed="rId4"/>
              <a:stretch>
                <a:fillRect/>
              </a:stretch>
            </p:blipFill>
            <p:spPr>
              <a:xfrm>
                <a:off x="1185722" y="2170624"/>
                <a:ext cx="1028244" cy="2516750"/>
              </a:xfrm>
              <a:prstGeom prst="rect">
                <a:avLst/>
              </a:prstGeom>
            </p:spPr>
          </p:pic>
          <p:sp>
            <p:nvSpPr>
              <p:cNvPr id="32" name="TextBox 31">
                <a:extLst>
                  <a:ext uri="{FF2B5EF4-FFF2-40B4-BE49-F238E27FC236}">
                    <a16:creationId xmlns:a16="http://schemas.microsoft.com/office/drawing/2014/main" id="{76F6F13B-2347-8F37-8C2B-4357A1595B0F}"/>
                  </a:ext>
                </a:extLst>
              </p:cNvPr>
              <p:cNvSpPr txBox="1"/>
              <p:nvPr/>
            </p:nvSpPr>
            <p:spPr>
              <a:xfrm>
                <a:off x="1699845" y="3405524"/>
                <a:ext cx="514122" cy="523220"/>
              </a:xfrm>
              <a:prstGeom prst="rect">
                <a:avLst/>
              </a:prstGeom>
              <a:noFill/>
              <a:ln w="38100">
                <a:solidFill>
                  <a:srgbClr val="FF0000"/>
                </a:solidFill>
              </a:ln>
            </p:spPr>
            <p:txBody>
              <a:bodyPr wrap="square" rtlCol="0">
                <a:spAutoFit/>
              </a:bodyPr>
              <a:lstStyle/>
              <a:p>
                <a:endParaRPr lang="en-US" dirty="0"/>
              </a:p>
            </p:txBody>
          </p:sp>
        </p:grpSp>
        <p:sp>
          <p:nvSpPr>
            <p:cNvPr id="33" name="Freeform 32">
              <a:extLst>
                <a:ext uri="{FF2B5EF4-FFF2-40B4-BE49-F238E27FC236}">
                  <a16:creationId xmlns:a16="http://schemas.microsoft.com/office/drawing/2014/main" id="{7F7362EF-6910-3305-5B63-3C47B5CF0A9B}"/>
                </a:ext>
              </a:extLst>
            </p:cNvPr>
            <p:cNvSpPr/>
            <p:nvPr/>
          </p:nvSpPr>
          <p:spPr>
            <a:xfrm>
              <a:off x="3356026" y="1661975"/>
              <a:ext cx="2111297" cy="3546088"/>
            </a:xfrm>
            <a:custGeom>
              <a:avLst/>
              <a:gdLst>
                <a:gd name="connsiteX0" fmla="*/ 2111297 w 2111297"/>
                <a:gd name="connsiteY0" fmla="*/ 0 h 3546088"/>
                <a:gd name="connsiteX1" fmla="*/ 0 w 2111297"/>
                <a:gd name="connsiteY1" fmla="*/ 1709853 h 3546088"/>
                <a:gd name="connsiteX2" fmla="*/ 2103863 w 2111297"/>
                <a:gd name="connsiteY2" fmla="*/ 3546088 h 3546088"/>
                <a:gd name="connsiteX3" fmla="*/ 2111297 w 2111297"/>
                <a:gd name="connsiteY3" fmla="*/ 0 h 3546088"/>
              </a:gdLst>
              <a:ahLst/>
              <a:cxnLst>
                <a:cxn ang="0">
                  <a:pos x="connsiteX0" y="connsiteY0"/>
                </a:cxn>
                <a:cxn ang="0">
                  <a:pos x="connsiteX1" y="connsiteY1"/>
                </a:cxn>
                <a:cxn ang="0">
                  <a:pos x="connsiteX2" y="connsiteY2"/>
                </a:cxn>
                <a:cxn ang="0">
                  <a:pos x="connsiteX3" y="connsiteY3"/>
                </a:cxn>
              </a:cxnLst>
              <a:rect l="l" t="t" r="r" b="b"/>
              <a:pathLst>
                <a:path w="2111297" h="3546088">
                  <a:moveTo>
                    <a:pt x="2111297" y="0"/>
                  </a:moveTo>
                  <a:lnTo>
                    <a:pt x="0" y="1709853"/>
                  </a:lnTo>
                  <a:lnTo>
                    <a:pt x="2103863" y="3546088"/>
                  </a:lnTo>
                  <a:lnTo>
                    <a:pt x="2111297" y="0"/>
                  </a:lnTo>
                  <a:close/>
                </a:path>
              </a:pathLst>
            </a:custGeom>
            <a:gradFill flip="none" rotWithShape="1">
              <a:gsLst>
                <a:gs pos="0">
                  <a:schemeClr val="tx1">
                    <a:lumMod val="75000"/>
                    <a:lumOff val="25000"/>
                  </a:schemeClr>
                </a:gs>
                <a:gs pos="46000">
                  <a:schemeClr val="bg2">
                    <a:lumMod val="50000"/>
                  </a:schemeClr>
                </a:gs>
                <a:gs pos="100000">
                  <a:schemeClr val="tx1">
                    <a:lumMod val="50000"/>
                    <a:lumOff val="50000"/>
                    <a:tint val="23500"/>
                    <a:satMod val="160000"/>
                  </a:schemeClr>
                </a:gs>
              </a:gsLst>
              <a:lin ang="0" scaled="1"/>
              <a:tileRect/>
            </a:gra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40">
            <a:extLst>
              <a:ext uri="{FF2B5EF4-FFF2-40B4-BE49-F238E27FC236}">
                <a16:creationId xmlns:a16="http://schemas.microsoft.com/office/drawing/2014/main" id="{B3F62BD1-1B3E-6584-DAE2-407ED0781E10}"/>
              </a:ext>
            </a:extLst>
          </p:cNvPr>
          <p:cNvSpPr txBox="1"/>
          <p:nvPr/>
        </p:nvSpPr>
        <p:spPr>
          <a:xfrm>
            <a:off x="5158861" y="3136961"/>
            <a:ext cx="514122" cy="523220"/>
          </a:xfrm>
          <a:prstGeom prst="rect">
            <a:avLst/>
          </a:prstGeom>
          <a:noFill/>
          <a:ln w="38100">
            <a:solidFill>
              <a:srgbClr val="FF0000"/>
            </a:solidFill>
          </a:ln>
        </p:spPr>
        <p:txBody>
          <a:bodyPr wrap="square" rtlCol="0">
            <a:spAutoFit/>
          </a:bodyPr>
          <a:lstStyle/>
          <a:p>
            <a:endParaRPr lang="en-US" dirty="0"/>
          </a:p>
        </p:txBody>
      </p:sp>
      <p:sp>
        <p:nvSpPr>
          <p:cNvPr id="42" name="Freeform 41">
            <a:extLst>
              <a:ext uri="{FF2B5EF4-FFF2-40B4-BE49-F238E27FC236}">
                <a16:creationId xmlns:a16="http://schemas.microsoft.com/office/drawing/2014/main" id="{12D4AF2D-92AD-96CE-1DDB-A2FE2C1E461C}"/>
              </a:ext>
            </a:extLst>
          </p:cNvPr>
          <p:cNvSpPr/>
          <p:nvPr/>
        </p:nvSpPr>
        <p:spPr>
          <a:xfrm>
            <a:off x="5656379" y="1655956"/>
            <a:ext cx="2111297" cy="3546088"/>
          </a:xfrm>
          <a:custGeom>
            <a:avLst/>
            <a:gdLst>
              <a:gd name="connsiteX0" fmla="*/ 2111297 w 2111297"/>
              <a:gd name="connsiteY0" fmla="*/ 0 h 3546088"/>
              <a:gd name="connsiteX1" fmla="*/ 0 w 2111297"/>
              <a:gd name="connsiteY1" fmla="*/ 1709853 h 3546088"/>
              <a:gd name="connsiteX2" fmla="*/ 2103863 w 2111297"/>
              <a:gd name="connsiteY2" fmla="*/ 3546088 h 3546088"/>
              <a:gd name="connsiteX3" fmla="*/ 2111297 w 2111297"/>
              <a:gd name="connsiteY3" fmla="*/ 0 h 3546088"/>
            </a:gdLst>
            <a:ahLst/>
            <a:cxnLst>
              <a:cxn ang="0">
                <a:pos x="connsiteX0" y="connsiteY0"/>
              </a:cxn>
              <a:cxn ang="0">
                <a:pos x="connsiteX1" y="connsiteY1"/>
              </a:cxn>
              <a:cxn ang="0">
                <a:pos x="connsiteX2" y="connsiteY2"/>
              </a:cxn>
              <a:cxn ang="0">
                <a:pos x="connsiteX3" y="connsiteY3"/>
              </a:cxn>
            </a:cxnLst>
            <a:rect l="l" t="t" r="r" b="b"/>
            <a:pathLst>
              <a:path w="2111297" h="3546088">
                <a:moveTo>
                  <a:pt x="2111297" y="0"/>
                </a:moveTo>
                <a:lnTo>
                  <a:pt x="0" y="1709853"/>
                </a:lnTo>
                <a:lnTo>
                  <a:pt x="2103863" y="3546088"/>
                </a:lnTo>
                <a:lnTo>
                  <a:pt x="2111297" y="0"/>
                </a:lnTo>
                <a:close/>
              </a:path>
            </a:pathLst>
          </a:custGeom>
          <a:gradFill flip="none" rotWithShape="1">
            <a:gsLst>
              <a:gs pos="0">
                <a:schemeClr val="tx1">
                  <a:lumMod val="75000"/>
                  <a:lumOff val="25000"/>
                </a:schemeClr>
              </a:gs>
              <a:gs pos="46000">
                <a:schemeClr val="bg2">
                  <a:lumMod val="50000"/>
                </a:schemeClr>
              </a:gs>
              <a:gs pos="100000">
                <a:schemeClr val="tx1">
                  <a:lumMod val="50000"/>
                  <a:lumOff val="50000"/>
                  <a:tint val="23500"/>
                  <a:satMod val="160000"/>
                </a:schemeClr>
              </a:gs>
            </a:gsLst>
            <a:lin ang="0" scaled="1"/>
            <a:tileRect/>
          </a:gra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15FA2A8A-EC57-8EDF-6DCC-03F92BEA64F5}"/>
              </a:ext>
            </a:extLst>
          </p:cNvPr>
          <p:cNvSpPr txBox="1"/>
          <p:nvPr/>
        </p:nvSpPr>
        <p:spPr>
          <a:xfrm>
            <a:off x="7767676" y="1655956"/>
            <a:ext cx="3882614" cy="3559407"/>
          </a:xfrm>
          <a:prstGeom prst="rect">
            <a:avLst/>
          </a:prstGeom>
          <a:noFill/>
          <a:ln w="38100">
            <a:solidFill>
              <a:srgbClr val="FF0000"/>
            </a:solidFill>
          </a:ln>
        </p:spPr>
        <p:txBody>
          <a:bodyPr wrap="square" rtlCol="0">
            <a:spAutoFit/>
          </a:bodyPr>
          <a:lstStyle/>
          <a:p>
            <a:endParaRPr lang="en-US" dirty="0"/>
          </a:p>
        </p:txBody>
      </p:sp>
      <p:pic>
        <p:nvPicPr>
          <p:cNvPr id="45" name="Picture 44" descr="Icon&#10;&#10;Description automatically generated with medium confidence">
            <a:extLst>
              <a:ext uri="{FF2B5EF4-FFF2-40B4-BE49-F238E27FC236}">
                <a16:creationId xmlns:a16="http://schemas.microsoft.com/office/drawing/2014/main" id="{553AEF11-9834-2C63-0C3E-6891D0983341}"/>
              </a:ext>
            </a:extLst>
          </p:cNvPr>
          <p:cNvPicPr>
            <a:picLocks noChangeAspect="1"/>
          </p:cNvPicPr>
          <p:nvPr/>
        </p:nvPicPr>
        <p:blipFill>
          <a:blip r:embed="rId5"/>
          <a:stretch>
            <a:fillRect/>
          </a:stretch>
        </p:blipFill>
        <p:spPr>
          <a:xfrm>
            <a:off x="7897575" y="3055522"/>
            <a:ext cx="3625882" cy="714903"/>
          </a:xfrm>
          <a:prstGeom prst="rect">
            <a:avLst/>
          </a:prstGeom>
        </p:spPr>
      </p:pic>
      <p:sp>
        <p:nvSpPr>
          <p:cNvPr id="46" name="TextBox 45">
            <a:extLst>
              <a:ext uri="{FF2B5EF4-FFF2-40B4-BE49-F238E27FC236}">
                <a16:creationId xmlns:a16="http://schemas.microsoft.com/office/drawing/2014/main" id="{2F126A4B-C79C-CA49-9136-E4923F717403}"/>
              </a:ext>
            </a:extLst>
          </p:cNvPr>
          <p:cNvSpPr txBox="1"/>
          <p:nvPr/>
        </p:nvSpPr>
        <p:spPr>
          <a:xfrm>
            <a:off x="8499347" y="4075816"/>
            <a:ext cx="2419272" cy="830997"/>
          </a:xfrm>
          <a:prstGeom prst="rect">
            <a:avLst/>
          </a:prstGeom>
          <a:noFill/>
        </p:spPr>
        <p:txBody>
          <a:bodyPr wrap="square" rtlCol="0">
            <a:spAutoFit/>
          </a:bodyPr>
          <a:lstStyle/>
          <a:p>
            <a:pPr algn="ctr"/>
            <a:r>
              <a:rPr lang="en-US" sz="2400" b="1" dirty="0"/>
              <a:t>DNA wrapped around proteins</a:t>
            </a:r>
          </a:p>
        </p:txBody>
      </p:sp>
      <p:sp>
        <p:nvSpPr>
          <p:cNvPr id="48" name="TextBox 47">
            <a:extLst>
              <a:ext uri="{FF2B5EF4-FFF2-40B4-BE49-F238E27FC236}">
                <a16:creationId xmlns:a16="http://schemas.microsoft.com/office/drawing/2014/main" id="{649F3DB6-5AED-A5C5-237C-EAA9CCC847E5}"/>
              </a:ext>
            </a:extLst>
          </p:cNvPr>
          <p:cNvSpPr txBox="1"/>
          <p:nvPr/>
        </p:nvSpPr>
        <p:spPr>
          <a:xfrm>
            <a:off x="3533559" y="4046463"/>
            <a:ext cx="1553735" cy="461665"/>
          </a:xfrm>
          <a:prstGeom prst="rect">
            <a:avLst/>
          </a:prstGeom>
          <a:noFill/>
        </p:spPr>
        <p:txBody>
          <a:bodyPr wrap="square" rtlCol="0">
            <a:spAutoFit/>
          </a:bodyPr>
          <a:lstStyle/>
          <a:p>
            <a:r>
              <a:rPr lang="en-US" sz="2400" b="1" dirty="0"/>
              <a:t>Chromatin</a:t>
            </a:r>
          </a:p>
        </p:txBody>
      </p:sp>
      <p:sp>
        <p:nvSpPr>
          <p:cNvPr id="50" name="TextBox 49">
            <a:extLst>
              <a:ext uri="{FF2B5EF4-FFF2-40B4-BE49-F238E27FC236}">
                <a16:creationId xmlns:a16="http://schemas.microsoft.com/office/drawing/2014/main" id="{67674A2E-33F8-D853-4D13-C0BF1AD34534}"/>
              </a:ext>
            </a:extLst>
          </p:cNvPr>
          <p:cNvSpPr txBox="1"/>
          <p:nvPr/>
        </p:nvSpPr>
        <p:spPr>
          <a:xfrm>
            <a:off x="1252500" y="252286"/>
            <a:ext cx="9686999" cy="884843"/>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4600" b="1" dirty="0">
                <a:latin typeface="+mj-lt"/>
                <a:ea typeface="+mj-ea"/>
                <a:cs typeface="+mj-cs"/>
              </a:rPr>
              <a:t>Chromatin is made of DNA and proteins</a:t>
            </a:r>
          </a:p>
        </p:txBody>
      </p:sp>
    </p:spTree>
    <p:extLst>
      <p:ext uri="{BB962C8B-B14F-4D97-AF65-F5344CB8AC3E}">
        <p14:creationId xmlns:p14="http://schemas.microsoft.com/office/powerpoint/2010/main" val="9572313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F5DCC369-CACE-8F4F-36CC-1CC7C5D69A87}"/>
              </a:ext>
            </a:extLst>
          </p:cNvPr>
          <p:cNvGrpSpPr/>
          <p:nvPr/>
        </p:nvGrpSpPr>
        <p:grpSpPr>
          <a:xfrm>
            <a:off x="267383" y="2320624"/>
            <a:ext cx="5637749" cy="2216857"/>
            <a:chOff x="1347179" y="1645350"/>
            <a:chExt cx="9079651" cy="3570270"/>
          </a:xfrm>
        </p:grpSpPr>
        <p:sp>
          <p:nvSpPr>
            <p:cNvPr id="25" name="TextBox 24">
              <a:extLst>
                <a:ext uri="{FF2B5EF4-FFF2-40B4-BE49-F238E27FC236}">
                  <a16:creationId xmlns:a16="http://schemas.microsoft.com/office/drawing/2014/main" id="{B8C72695-B359-7CCB-4F62-B10C9071A5A2}"/>
                </a:ext>
              </a:extLst>
            </p:cNvPr>
            <p:cNvSpPr txBox="1"/>
            <p:nvPr/>
          </p:nvSpPr>
          <p:spPr>
            <a:xfrm>
              <a:off x="1347179" y="4472104"/>
              <a:ext cx="3034278" cy="743516"/>
            </a:xfrm>
            <a:prstGeom prst="rect">
              <a:avLst/>
            </a:prstGeom>
            <a:noFill/>
          </p:spPr>
          <p:txBody>
            <a:bodyPr wrap="square" rtlCol="0">
              <a:spAutoFit/>
            </a:bodyPr>
            <a:lstStyle/>
            <a:p>
              <a:r>
                <a:rPr lang="en-US" sz="2400" b="1" dirty="0"/>
                <a:t>Chromosome</a:t>
              </a:r>
            </a:p>
          </p:txBody>
        </p:sp>
        <p:grpSp>
          <p:nvGrpSpPr>
            <p:cNvPr id="26" name="Group 25">
              <a:extLst>
                <a:ext uri="{FF2B5EF4-FFF2-40B4-BE49-F238E27FC236}">
                  <a16:creationId xmlns:a16="http://schemas.microsoft.com/office/drawing/2014/main" id="{9041FCCB-6D1D-0D70-CCC2-76857AADA0A4}"/>
                </a:ext>
              </a:extLst>
            </p:cNvPr>
            <p:cNvGrpSpPr/>
            <p:nvPr/>
          </p:nvGrpSpPr>
          <p:grpSpPr>
            <a:xfrm>
              <a:off x="5484292" y="1645350"/>
              <a:ext cx="4942538" cy="3559407"/>
              <a:chOff x="4330421" y="1930841"/>
              <a:chExt cx="4928602" cy="3534166"/>
            </a:xfrm>
          </p:grpSpPr>
          <p:pic>
            <p:nvPicPr>
              <p:cNvPr id="27" name="Picture 26" descr="A picture containing text, gear&#10;&#10;Description automatically generated">
                <a:extLst>
                  <a:ext uri="{FF2B5EF4-FFF2-40B4-BE49-F238E27FC236}">
                    <a16:creationId xmlns:a16="http://schemas.microsoft.com/office/drawing/2014/main" id="{9B855E40-8E27-B407-1DFE-374FB5A29EB3}"/>
                  </a:ext>
                </a:extLst>
              </p:cNvPr>
              <p:cNvPicPr>
                <a:picLocks noChangeAspect="1"/>
              </p:cNvPicPr>
              <p:nvPr/>
            </p:nvPicPr>
            <p:blipFill rotWithShape="1">
              <a:blip r:embed="rId3"/>
              <a:srcRect t="33241"/>
              <a:stretch/>
            </p:blipFill>
            <p:spPr>
              <a:xfrm rot="5400000">
                <a:off x="5630578" y="1276447"/>
                <a:ext cx="2137411" cy="4737725"/>
              </a:xfrm>
              <a:prstGeom prst="rect">
                <a:avLst/>
              </a:prstGeom>
            </p:spPr>
          </p:pic>
          <p:sp>
            <p:nvSpPr>
              <p:cNvPr id="28" name="TextBox 27">
                <a:extLst>
                  <a:ext uri="{FF2B5EF4-FFF2-40B4-BE49-F238E27FC236}">
                    <a16:creationId xmlns:a16="http://schemas.microsoft.com/office/drawing/2014/main" id="{9F260408-C412-FCFF-6902-CE43D6309945}"/>
                  </a:ext>
                </a:extLst>
              </p:cNvPr>
              <p:cNvSpPr txBox="1"/>
              <p:nvPr/>
            </p:nvSpPr>
            <p:spPr>
              <a:xfrm>
                <a:off x="4330421" y="1930841"/>
                <a:ext cx="4928602" cy="3534166"/>
              </a:xfrm>
              <a:prstGeom prst="rect">
                <a:avLst/>
              </a:prstGeom>
              <a:noFill/>
              <a:ln w="38100">
                <a:solidFill>
                  <a:srgbClr val="FF0000"/>
                </a:solidFill>
              </a:ln>
            </p:spPr>
            <p:txBody>
              <a:bodyPr wrap="square" rtlCol="0">
                <a:spAutoFit/>
              </a:bodyPr>
              <a:lstStyle/>
              <a:p>
                <a:endParaRPr lang="en-US" dirty="0"/>
              </a:p>
            </p:txBody>
          </p:sp>
        </p:grpSp>
        <p:sp>
          <p:nvSpPr>
            <p:cNvPr id="29" name="TextBox 28">
              <a:extLst>
                <a:ext uri="{FF2B5EF4-FFF2-40B4-BE49-F238E27FC236}">
                  <a16:creationId xmlns:a16="http://schemas.microsoft.com/office/drawing/2014/main" id="{8B7E2949-3774-BAE0-F1CB-DAFA63555A39}"/>
                </a:ext>
              </a:extLst>
            </p:cNvPr>
            <p:cNvSpPr txBox="1"/>
            <p:nvPr/>
          </p:nvSpPr>
          <p:spPr>
            <a:xfrm>
              <a:off x="6607388" y="4424831"/>
              <a:ext cx="2502306" cy="743516"/>
            </a:xfrm>
            <a:prstGeom prst="rect">
              <a:avLst/>
            </a:prstGeom>
            <a:noFill/>
          </p:spPr>
          <p:txBody>
            <a:bodyPr wrap="square" rtlCol="0">
              <a:spAutoFit/>
            </a:bodyPr>
            <a:lstStyle/>
            <a:p>
              <a:r>
                <a:rPr lang="en-US" sz="2400" b="1" dirty="0"/>
                <a:t>Chromatin</a:t>
              </a:r>
            </a:p>
          </p:txBody>
        </p:sp>
        <p:grpSp>
          <p:nvGrpSpPr>
            <p:cNvPr id="30" name="Group 29">
              <a:extLst>
                <a:ext uri="{FF2B5EF4-FFF2-40B4-BE49-F238E27FC236}">
                  <a16:creationId xmlns:a16="http://schemas.microsoft.com/office/drawing/2014/main" id="{F503E92C-C40C-8745-1E28-DF5F27AA9070}"/>
                </a:ext>
              </a:extLst>
            </p:cNvPr>
            <p:cNvGrpSpPr/>
            <p:nvPr/>
          </p:nvGrpSpPr>
          <p:grpSpPr>
            <a:xfrm>
              <a:off x="2344385" y="1908080"/>
              <a:ext cx="1028245" cy="2516750"/>
              <a:chOff x="1185722" y="2170624"/>
              <a:chExt cx="1028245" cy="2516750"/>
            </a:xfrm>
          </p:grpSpPr>
          <p:pic>
            <p:nvPicPr>
              <p:cNvPr id="31" name="Picture 30" descr="Icon&#10;&#10;Description automatically generated">
                <a:extLst>
                  <a:ext uri="{FF2B5EF4-FFF2-40B4-BE49-F238E27FC236}">
                    <a16:creationId xmlns:a16="http://schemas.microsoft.com/office/drawing/2014/main" id="{2D885BE1-FFCF-2264-EB44-81FF0E5F0351}"/>
                  </a:ext>
                </a:extLst>
              </p:cNvPr>
              <p:cNvPicPr>
                <a:picLocks noChangeAspect="1"/>
              </p:cNvPicPr>
              <p:nvPr/>
            </p:nvPicPr>
            <p:blipFill>
              <a:blip r:embed="rId4"/>
              <a:stretch>
                <a:fillRect/>
              </a:stretch>
            </p:blipFill>
            <p:spPr>
              <a:xfrm>
                <a:off x="1185722" y="2170624"/>
                <a:ext cx="1028244" cy="2516750"/>
              </a:xfrm>
              <a:prstGeom prst="rect">
                <a:avLst/>
              </a:prstGeom>
            </p:spPr>
          </p:pic>
          <p:sp>
            <p:nvSpPr>
              <p:cNvPr id="32" name="TextBox 31">
                <a:extLst>
                  <a:ext uri="{FF2B5EF4-FFF2-40B4-BE49-F238E27FC236}">
                    <a16:creationId xmlns:a16="http://schemas.microsoft.com/office/drawing/2014/main" id="{76F6F13B-2347-8F37-8C2B-4357A1595B0F}"/>
                  </a:ext>
                </a:extLst>
              </p:cNvPr>
              <p:cNvSpPr txBox="1"/>
              <p:nvPr/>
            </p:nvSpPr>
            <p:spPr>
              <a:xfrm>
                <a:off x="1699845" y="3405524"/>
                <a:ext cx="514122" cy="523220"/>
              </a:xfrm>
              <a:prstGeom prst="rect">
                <a:avLst/>
              </a:prstGeom>
              <a:noFill/>
              <a:ln w="38100">
                <a:solidFill>
                  <a:srgbClr val="FF0000"/>
                </a:solidFill>
              </a:ln>
            </p:spPr>
            <p:txBody>
              <a:bodyPr wrap="square" rtlCol="0">
                <a:spAutoFit/>
              </a:bodyPr>
              <a:lstStyle/>
              <a:p>
                <a:endParaRPr lang="en-US" dirty="0"/>
              </a:p>
            </p:txBody>
          </p:sp>
        </p:grpSp>
        <p:sp>
          <p:nvSpPr>
            <p:cNvPr id="33" name="Freeform 32">
              <a:extLst>
                <a:ext uri="{FF2B5EF4-FFF2-40B4-BE49-F238E27FC236}">
                  <a16:creationId xmlns:a16="http://schemas.microsoft.com/office/drawing/2014/main" id="{7F7362EF-6910-3305-5B63-3C47B5CF0A9B}"/>
                </a:ext>
              </a:extLst>
            </p:cNvPr>
            <p:cNvSpPr/>
            <p:nvPr/>
          </p:nvSpPr>
          <p:spPr>
            <a:xfrm>
              <a:off x="3356026" y="1661975"/>
              <a:ext cx="2111297" cy="3546088"/>
            </a:xfrm>
            <a:custGeom>
              <a:avLst/>
              <a:gdLst>
                <a:gd name="connsiteX0" fmla="*/ 2111297 w 2111297"/>
                <a:gd name="connsiteY0" fmla="*/ 0 h 3546088"/>
                <a:gd name="connsiteX1" fmla="*/ 0 w 2111297"/>
                <a:gd name="connsiteY1" fmla="*/ 1709853 h 3546088"/>
                <a:gd name="connsiteX2" fmla="*/ 2103863 w 2111297"/>
                <a:gd name="connsiteY2" fmla="*/ 3546088 h 3546088"/>
                <a:gd name="connsiteX3" fmla="*/ 2111297 w 2111297"/>
                <a:gd name="connsiteY3" fmla="*/ 0 h 3546088"/>
              </a:gdLst>
              <a:ahLst/>
              <a:cxnLst>
                <a:cxn ang="0">
                  <a:pos x="connsiteX0" y="connsiteY0"/>
                </a:cxn>
                <a:cxn ang="0">
                  <a:pos x="connsiteX1" y="connsiteY1"/>
                </a:cxn>
                <a:cxn ang="0">
                  <a:pos x="connsiteX2" y="connsiteY2"/>
                </a:cxn>
                <a:cxn ang="0">
                  <a:pos x="connsiteX3" y="connsiteY3"/>
                </a:cxn>
              </a:cxnLst>
              <a:rect l="l" t="t" r="r" b="b"/>
              <a:pathLst>
                <a:path w="2111297" h="3546088">
                  <a:moveTo>
                    <a:pt x="2111297" y="0"/>
                  </a:moveTo>
                  <a:lnTo>
                    <a:pt x="0" y="1709853"/>
                  </a:lnTo>
                  <a:lnTo>
                    <a:pt x="2103863" y="3546088"/>
                  </a:lnTo>
                  <a:lnTo>
                    <a:pt x="2111297" y="0"/>
                  </a:lnTo>
                  <a:close/>
                </a:path>
              </a:pathLst>
            </a:custGeom>
            <a:gradFill flip="none" rotWithShape="1">
              <a:gsLst>
                <a:gs pos="0">
                  <a:schemeClr val="tx1">
                    <a:lumMod val="75000"/>
                    <a:lumOff val="25000"/>
                  </a:schemeClr>
                </a:gs>
                <a:gs pos="46000">
                  <a:schemeClr val="bg2">
                    <a:lumMod val="50000"/>
                  </a:schemeClr>
                </a:gs>
                <a:gs pos="100000">
                  <a:schemeClr val="tx1">
                    <a:lumMod val="50000"/>
                    <a:lumOff val="50000"/>
                    <a:tint val="23500"/>
                    <a:satMod val="160000"/>
                  </a:schemeClr>
                </a:gs>
              </a:gsLst>
              <a:lin ang="0" scaled="1"/>
              <a:tileRect/>
            </a:gra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40">
            <a:extLst>
              <a:ext uri="{FF2B5EF4-FFF2-40B4-BE49-F238E27FC236}">
                <a16:creationId xmlns:a16="http://schemas.microsoft.com/office/drawing/2014/main" id="{B3F62BD1-1B3E-6584-DAE2-407ED0781E10}"/>
              </a:ext>
            </a:extLst>
          </p:cNvPr>
          <p:cNvSpPr txBox="1"/>
          <p:nvPr/>
        </p:nvSpPr>
        <p:spPr>
          <a:xfrm>
            <a:off x="5158861" y="3136961"/>
            <a:ext cx="514122" cy="523220"/>
          </a:xfrm>
          <a:prstGeom prst="rect">
            <a:avLst/>
          </a:prstGeom>
          <a:noFill/>
          <a:ln w="38100">
            <a:solidFill>
              <a:srgbClr val="FF0000"/>
            </a:solidFill>
          </a:ln>
        </p:spPr>
        <p:txBody>
          <a:bodyPr wrap="square" rtlCol="0">
            <a:spAutoFit/>
          </a:bodyPr>
          <a:lstStyle/>
          <a:p>
            <a:endParaRPr lang="en-US" dirty="0"/>
          </a:p>
        </p:txBody>
      </p:sp>
      <p:sp>
        <p:nvSpPr>
          <p:cNvPr id="42" name="Freeform 41">
            <a:extLst>
              <a:ext uri="{FF2B5EF4-FFF2-40B4-BE49-F238E27FC236}">
                <a16:creationId xmlns:a16="http://schemas.microsoft.com/office/drawing/2014/main" id="{12D4AF2D-92AD-96CE-1DDB-A2FE2C1E461C}"/>
              </a:ext>
            </a:extLst>
          </p:cNvPr>
          <p:cNvSpPr/>
          <p:nvPr/>
        </p:nvSpPr>
        <p:spPr>
          <a:xfrm>
            <a:off x="5656379" y="1655956"/>
            <a:ext cx="2111297" cy="3546088"/>
          </a:xfrm>
          <a:custGeom>
            <a:avLst/>
            <a:gdLst>
              <a:gd name="connsiteX0" fmla="*/ 2111297 w 2111297"/>
              <a:gd name="connsiteY0" fmla="*/ 0 h 3546088"/>
              <a:gd name="connsiteX1" fmla="*/ 0 w 2111297"/>
              <a:gd name="connsiteY1" fmla="*/ 1709853 h 3546088"/>
              <a:gd name="connsiteX2" fmla="*/ 2103863 w 2111297"/>
              <a:gd name="connsiteY2" fmla="*/ 3546088 h 3546088"/>
              <a:gd name="connsiteX3" fmla="*/ 2111297 w 2111297"/>
              <a:gd name="connsiteY3" fmla="*/ 0 h 3546088"/>
            </a:gdLst>
            <a:ahLst/>
            <a:cxnLst>
              <a:cxn ang="0">
                <a:pos x="connsiteX0" y="connsiteY0"/>
              </a:cxn>
              <a:cxn ang="0">
                <a:pos x="connsiteX1" y="connsiteY1"/>
              </a:cxn>
              <a:cxn ang="0">
                <a:pos x="connsiteX2" y="connsiteY2"/>
              </a:cxn>
              <a:cxn ang="0">
                <a:pos x="connsiteX3" y="connsiteY3"/>
              </a:cxn>
            </a:cxnLst>
            <a:rect l="l" t="t" r="r" b="b"/>
            <a:pathLst>
              <a:path w="2111297" h="3546088">
                <a:moveTo>
                  <a:pt x="2111297" y="0"/>
                </a:moveTo>
                <a:lnTo>
                  <a:pt x="0" y="1709853"/>
                </a:lnTo>
                <a:lnTo>
                  <a:pt x="2103863" y="3546088"/>
                </a:lnTo>
                <a:lnTo>
                  <a:pt x="2111297" y="0"/>
                </a:lnTo>
                <a:close/>
              </a:path>
            </a:pathLst>
          </a:custGeom>
          <a:gradFill flip="none" rotWithShape="1">
            <a:gsLst>
              <a:gs pos="0">
                <a:schemeClr val="tx1">
                  <a:lumMod val="75000"/>
                  <a:lumOff val="25000"/>
                </a:schemeClr>
              </a:gs>
              <a:gs pos="46000">
                <a:schemeClr val="bg2">
                  <a:lumMod val="50000"/>
                </a:schemeClr>
              </a:gs>
              <a:gs pos="100000">
                <a:schemeClr val="tx1">
                  <a:lumMod val="50000"/>
                  <a:lumOff val="50000"/>
                  <a:tint val="23500"/>
                  <a:satMod val="160000"/>
                </a:schemeClr>
              </a:gs>
            </a:gsLst>
            <a:lin ang="0" scaled="1"/>
            <a:tileRect/>
          </a:gra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15FA2A8A-EC57-8EDF-6DCC-03F92BEA64F5}"/>
              </a:ext>
            </a:extLst>
          </p:cNvPr>
          <p:cNvSpPr txBox="1"/>
          <p:nvPr/>
        </p:nvSpPr>
        <p:spPr>
          <a:xfrm>
            <a:off x="7767676" y="1655956"/>
            <a:ext cx="3882614" cy="3559407"/>
          </a:xfrm>
          <a:prstGeom prst="rect">
            <a:avLst/>
          </a:prstGeom>
          <a:noFill/>
          <a:ln w="38100">
            <a:solidFill>
              <a:srgbClr val="FF0000"/>
            </a:solidFill>
          </a:ln>
        </p:spPr>
        <p:txBody>
          <a:bodyPr wrap="square" rtlCol="0">
            <a:spAutoFit/>
          </a:bodyPr>
          <a:lstStyle/>
          <a:p>
            <a:endParaRPr lang="en-US" dirty="0"/>
          </a:p>
        </p:txBody>
      </p:sp>
      <p:pic>
        <p:nvPicPr>
          <p:cNvPr id="45" name="Picture 44" descr="Icon&#10;&#10;Description automatically generated with medium confidence">
            <a:extLst>
              <a:ext uri="{FF2B5EF4-FFF2-40B4-BE49-F238E27FC236}">
                <a16:creationId xmlns:a16="http://schemas.microsoft.com/office/drawing/2014/main" id="{553AEF11-9834-2C63-0C3E-6891D0983341}"/>
              </a:ext>
            </a:extLst>
          </p:cNvPr>
          <p:cNvPicPr>
            <a:picLocks noChangeAspect="1"/>
          </p:cNvPicPr>
          <p:nvPr/>
        </p:nvPicPr>
        <p:blipFill>
          <a:blip r:embed="rId5"/>
          <a:stretch>
            <a:fillRect/>
          </a:stretch>
        </p:blipFill>
        <p:spPr>
          <a:xfrm>
            <a:off x="7897575" y="3055522"/>
            <a:ext cx="3625882" cy="714903"/>
          </a:xfrm>
          <a:prstGeom prst="rect">
            <a:avLst/>
          </a:prstGeom>
        </p:spPr>
      </p:pic>
      <p:sp>
        <p:nvSpPr>
          <p:cNvPr id="46" name="TextBox 45">
            <a:extLst>
              <a:ext uri="{FF2B5EF4-FFF2-40B4-BE49-F238E27FC236}">
                <a16:creationId xmlns:a16="http://schemas.microsoft.com/office/drawing/2014/main" id="{2F126A4B-C79C-CA49-9136-E4923F717403}"/>
              </a:ext>
            </a:extLst>
          </p:cNvPr>
          <p:cNvSpPr txBox="1"/>
          <p:nvPr/>
        </p:nvSpPr>
        <p:spPr>
          <a:xfrm>
            <a:off x="8499347" y="4075816"/>
            <a:ext cx="2419272" cy="830997"/>
          </a:xfrm>
          <a:prstGeom prst="rect">
            <a:avLst/>
          </a:prstGeom>
          <a:noFill/>
        </p:spPr>
        <p:txBody>
          <a:bodyPr wrap="square" rtlCol="0">
            <a:spAutoFit/>
          </a:bodyPr>
          <a:lstStyle/>
          <a:p>
            <a:pPr algn="ctr"/>
            <a:r>
              <a:rPr lang="en-US" sz="2400" b="1" dirty="0"/>
              <a:t>DNA wrapped around proteins</a:t>
            </a:r>
          </a:p>
        </p:txBody>
      </p:sp>
      <p:grpSp>
        <p:nvGrpSpPr>
          <p:cNvPr id="6" name="Group 5">
            <a:extLst>
              <a:ext uri="{FF2B5EF4-FFF2-40B4-BE49-F238E27FC236}">
                <a16:creationId xmlns:a16="http://schemas.microsoft.com/office/drawing/2014/main" id="{C49CB2BE-71F3-852F-CD3E-E42970DFA99B}"/>
              </a:ext>
            </a:extLst>
          </p:cNvPr>
          <p:cNvGrpSpPr/>
          <p:nvPr/>
        </p:nvGrpSpPr>
        <p:grpSpPr>
          <a:xfrm>
            <a:off x="9332899" y="2411797"/>
            <a:ext cx="752168" cy="670350"/>
            <a:chOff x="9332899" y="2411797"/>
            <a:chExt cx="752168" cy="670350"/>
          </a:xfrm>
        </p:grpSpPr>
        <p:sp>
          <p:nvSpPr>
            <p:cNvPr id="4" name="Triangle 3">
              <a:extLst>
                <a:ext uri="{FF2B5EF4-FFF2-40B4-BE49-F238E27FC236}">
                  <a16:creationId xmlns:a16="http://schemas.microsoft.com/office/drawing/2014/main" id="{156DFF83-2AB3-A270-E3A3-A1760E9CEC19}"/>
                </a:ext>
              </a:extLst>
            </p:cNvPr>
            <p:cNvSpPr/>
            <p:nvPr/>
          </p:nvSpPr>
          <p:spPr>
            <a:xfrm rot="10800000">
              <a:off x="9332899" y="2411797"/>
              <a:ext cx="752168" cy="670350"/>
            </a:xfrm>
            <a:prstGeom prst="triangle">
              <a:avLst/>
            </a:prstGeom>
            <a:solidFill>
              <a:srgbClr val="521B93"/>
            </a:solidFill>
            <a:ln w="38100">
              <a:solidFill>
                <a:srgbClr val="942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436CFCD-0AE2-4AFB-509F-98D2D3D73177}"/>
                </a:ext>
              </a:extLst>
            </p:cNvPr>
            <p:cNvSpPr txBox="1"/>
            <p:nvPr/>
          </p:nvSpPr>
          <p:spPr>
            <a:xfrm>
              <a:off x="9426694" y="2426544"/>
              <a:ext cx="570990" cy="369332"/>
            </a:xfrm>
            <a:prstGeom prst="rect">
              <a:avLst/>
            </a:prstGeom>
            <a:noFill/>
          </p:spPr>
          <p:txBody>
            <a:bodyPr wrap="none" rtlCol="0">
              <a:spAutoFit/>
            </a:bodyPr>
            <a:lstStyle/>
            <a:p>
              <a:r>
                <a:rPr lang="en-US" b="1" dirty="0">
                  <a:solidFill>
                    <a:schemeClr val="bg1"/>
                  </a:solidFill>
                </a:rPr>
                <a:t>HP1</a:t>
              </a:r>
            </a:p>
          </p:txBody>
        </p:sp>
      </p:grpSp>
      <p:sp>
        <p:nvSpPr>
          <p:cNvPr id="7" name="TextBox 6">
            <a:extLst>
              <a:ext uri="{FF2B5EF4-FFF2-40B4-BE49-F238E27FC236}">
                <a16:creationId xmlns:a16="http://schemas.microsoft.com/office/drawing/2014/main" id="{BA6C7043-04F6-A15B-7400-3D992C1744B9}"/>
              </a:ext>
            </a:extLst>
          </p:cNvPr>
          <p:cNvSpPr txBox="1"/>
          <p:nvPr/>
        </p:nvSpPr>
        <p:spPr>
          <a:xfrm>
            <a:off x="7923442" y="1669526"/>
            <a:ext cx="3625882" cy="461665"/>
          </a:xfrm>
          <a:prstGeom prst="rect">
            <a:avLst/>
          </a:prstGeom>
          <a:noFill/>
        </p:spPr>
        <p:txBody>
          <a:bodyPr wrap="square" rtlCol="0">
            <a:spAutoFit/>
          </a:bodyPr>
          <a:lstStyle/>
          <a:p>
            <a:pPr algn="ctr"/>
            <a:r>
              <a:rPr lang="en-US" sz="2400" b="1" dirty="0"/>
              <a:t>Heterochromatin Protein 1</a:t>
            </a:r>
          </a:p>
        </p:txBody>
      </p:sp>
      <p:sp>
        <p:nvSpPr>
          <p:cNvPr id="9" name="TextBox 8">
            <a:extLst>
              <a:ext uri="{FF2B5EF4-FFF2-40B4-BE49-F238E27FC236}">
                <a16:creationId xmlns:a16="http://schemas.microsoft.com/office/drawing/2014/main" id="{4932F201-EA5F-5B5D-0673-E056A912640C}"/>
              </a:ext>
            </a:extLst>
          </p:cNvPr>
          <p:cNvSpPr txBox="1"/>
          <p:nvPr/>
        </p:nvSpPr>
        <p:spPr>
          <a:xfrm>
            <a:off x="2231198" y="106381"/>
            <a:ext cx="7729603" cy="884843"/>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600" b="1" dirty="0">
                <a:latin typeface="+mj-lt"/>
                <a:ea typeface="+mj-ea"/>
                <a:cs typeface="+mj-cs"/>
              </a:rPr>
              <a:t>HP1 proteins influence DNA use</a:t>
            </a:r>
          </a:p>
        </p:txBody>
      </p:sp>
    </p:spTree>
    <p:extLst>
      <p:ext uri="{BB962C8B-B14F-4D97-AF65-F5344CB8AC3E}">
        <p14:creationId xmlns:p14="http://schemas.microsoft.com/office/powerpoint/2010/main" val="3776942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F5DCC369-CACE-8F4F-36CC-1CC7C5D69A87}"/>
              </a:ext>
            </a:extLst>
          </p:cNvPr>
          <p:cNvGrpSpPr/>
          <p:nvPr/>
        </p:nvGrpSpPr>
        <p:grpSpPr>
          <a:xfrm>
            <a:off x="267383" y="2320624"/>
            <a:ext cx="5637749" cy="2216857"/>
            <a:chOff x="1347179" y="1645350"/>
            <a:chExt cx="9079651" cy="3570270"/>
          </a:xfrm>
        </p:grpSpPr>
        <p:sp>
          <p:nvSpPr>
            <p:cNvPr id="25" name="TextBox 24">
              <a:extLst>
                <a:ext uri="{FF2B5EF4-FFF2-40B4-BE49-F238E27FC236}">
                  <a16:creationId xmlns:a16="http://schemas.microsoft.com/office/drawing/2014/main" id="{B8C72695-B359-7CCB-4F62-B10C9071A5A2}"/>
                </a:ext>
              </a:extLst>
            </p:cNvPr>
            <p:cNvSpPr txBox="1"/>
            <p:nvPr/>
          </p:nvSpPr>
          <p:spPr>
            <a:xfrm>
              <a:off x="1347179" y="4472104"/>
              <a:ext cx="3034278" cy="743516"/>
            </a:xfrm>
            <a:prstGeom prst="rect">
              <a:avLst/>
            </a:prstGeom>
            <a:noFill/>
          </p:spPr>
          <p:txBody>
            <a:bodyPr wrap="square" rtlCol="0">
              <a:spAutoFit/>
            </a:bodyPr>
            <a:lstStyle/>
            <a:p>
              <a:r>
                <a:rPr lang="en-US" sz="2400" b="1" dirty="0"/>
                <a:t>Chromosome</a:t>
              </a:r>
            </a:p>
          </p:txBody>
        </p:sp>
        <p:grpSp>
          <p:nvGrpSpPr>
            <p:cNvPr id="26" name="Group 25">
              <a:extLst>
                <a:ext uri="{FF2B5EF4-FFF2-40B4-BE49-F238E27FC236}">
                  <a16:creationId xmlns:a16="http://schemas.microsoft.com/office/drawing/2014/main" id="{9041FCCB-6D1D-0D70-CCC2-76857AADA0A4}"/>
                </a:ext>
              </a:extLst>
            </p:cNvPr>
            <p:cNvGrpSpPr/>
            <p:nvPr/>
          </p:nvGrpSpPr>
          <p:grpSpPr>
            <a:xfrm>
              <a:off x="5484292" y="1645350"/>
              <a:ext cx="4942538" cy="3559407"/>
              <a:chOff x="4330421" y="1930841"/>
              <a:chExt cx="4928602" cy="3534166"/>
            </a:xfrm>
          </p:grpSpPr>
          <p:pic>
            <p:nvPicPr>
              <p:cNvPr id="27" name="Picture 26" descr="A picture containing text, gear&#10;&#10;Description automatically generated">
                <a:extLst>
                  <a:ext uri="{FF2B5EF4-FFF2-40B4-BE49-F238E27FC236}">
                    <a16:creationId xmlns:a16="http://schemas.microsoft.com/office/drawing/2014/main" id="{9B855E40-8E27-B407-1DFE-374FB5A29EB3}"/>
                  </a:ext>
                </a:extLst>
              </p:cNvPr>
              <p:cNvPicPr>
                <a:picLocks noChangeAspect="1"/>
              </p:cNvPicPr>
              <p:nvPr/>
            </p:nvPicPr>
            <p:blipFill rotWithShape="1">
              <a:blip r:embed="rId3"/>
              <a:srcRect t="33241"/>
              <a:stretch/>
            </p:blipFill>
            <p:spPr>
              <a:xfrm rot="5400000">
                <a:off x="5630578" y="1276447"/>
                <a:ext cx="2137411" cy="4737725"/>
              </a:xfrm>
              <a:prstGeom prst="rect">
                <a:avLst/>
              </a:prstGeom>
            </p:spPr>
          </p:pic>
          <p:sp>
            <p:nvSpPr>
              <p:cNvPr id="28" name="TextBox 27">
                <a:extLst>
                  <a:ext uri="{FF2B5EF4-FFF2-40B4-BE49-F238E27FC236}">
                    <a16:creationId xmlns:a16="http://schemas.microsoft.com/office/drawing/2014/main" id="{9F260408-C412-FCFF-6902-CE43D6309945}"/>
                  </a:ext>
                </a:extLst>
              </p:cNvPr>
              <p:cNvSpPr txBox="1"/>
              <p:nvPr/>
            </p:nvSpPr>
            <p:spPr>
              <a:xfrm>
                <a:off x="4330421" y="1930841"/>
                <a:ext cx="4928602" cy="3534166"/>
              </a:xfrm>
              <a:prstGeom prst="rect">
                <a:avLst/>
              </a:prstGeom>
              <a:noFill/>
              <a:ln w="38100">
                <a:solidFill>
                  <a:srgbClr val="FF0000"/>
                </a:solidFill>
              </a:ln>
            </p:spPr>
            <p:txBody>
              <a:bodyPr wrap="square" rtlCol="0">
                <a:spAutoFit/>
              </a:bodyPr>
              <a:lstStyle/>
              <a:p>
                <a:endParaRPr lang="en-US" dirty="0"/>
              </a:p>
            </p:txBody>
          </p:sp>
        </p:grpSp>
        <p:grpSp>
          <p:nvGrpSpPr>
            <p:cNvPr id="30" name="Group 29">
              <a:extLst>
                <a:ext uri="{FF2B5EF4-FFF2-40B4-BE49-F238E27FC236}">
                  <a16:creationId xmlns:a16="http://schemas.microsoft.com/office/drawing/2014/main" id="{F503E92C-C40C-8745-1E28-DF5F27AA9070}"/>
                </a:ext>
              </a:extLst>
            </p:cNvPr>
            <p:cNvGrpSpPr/>
            <p:nvPr/>
          </p:nvGrpSpPr>
          <p:grpSpPr>
            <a:xfrm>
              <a:off x="2344385" y="1908080"/>
              <a:ext cx="1028245" cy="2516750"/>
              <a:chOff x="1185722" y="2170624"/>
              <a:chExt cx="1028245" cy="2516750"/>
            </a:xfrm>
          </p:grpSpPr>
          <p:pic>
            <p:nvPicPr>
              <p:cNvPr id="31" name="Picture 30" descr="Icon&#10;&#10;Description automatically generated">
                <a:extLst>
                  <a:ext uri="{FF2B5EF4-FFF2-40B4-BE49-F238E27FC236}">
                    <a16:creationId xmlns:a16="http://schemas.microsoft.com/office/drawing/2014/main" id="{2D885BE1-FFCF-2264-EB44-81FF0E5F0351}"/>
                  </a:ext>
                </a:extLst>
              </p:cNvPr>
              <p:cNvPicPr>
                <a:picLocks noChangeAspect="1"/>
              </p:cNvPicPr>
              <p:nvPr/>
            </p:nvPicPr>
            <p:blipFill>
              <a:blip r:embed="rId4"/>
              <a:stretch>
                <a:fillRect/>
              </a:stretch>
            </p:blipFill>
            <p:spPr>
              <a:xfrm>
                <a:off x="1185722" y="2170624"/>
                <a:ext cx="1028244" cy="2516750"/>
              </a:xfrm>
              <a:prstGeom prst="rect">
                <a:avLst/>
              </a:prstGeom>
            </p:spPr>
          </p:pic>
          <p:sp>
            <p:nvSpPr>
              <p:cNvPr id="32" name="TextBox 31">
                <a:extLst>
                  <a:ext uri="{FF2B5EF4-FFF2-40B4-BE49-F238E27FC236}">
                    <a16:creationId xmlns:a16="http://schemas.microsoft.com/office/drawing/2014/main" id="{76F6F13B-2347-8F37-8C2B-4357A1595B0F}"/>
                  </a:ext>
                </a:extLst>
              </p:cNvPr>
              <p:cNvSpPr txBox="1"/>
              <p:nvPr/>
            </p:nvSpPr>
            <p:spPr>
              <a:xfrm>
                <a:off x="1699845" y="3405524"/>
                <a:ext cx="514122" cy="523220"/>
              </a:xfrm>
              <a:prstGeom prst="rect">
                <a:avLst/>
              </a:prstGeom>
              <a:noFill/>
              <a:ln w="38100">
                <a:solidFill>
                  <a:srgbClr val="FF0000"/>
                </a:solidFill>
              </a:ln>
            </p:spPr>
            <p:txBody>
              <a:bodyPr wrap="square" rtlCol="0">
                <a:spAutoFit/>
              </a:bodyPr>
              <a:lstStyle/>
              <a:p>
                <a:endParaRPr lang="en-US" dirty="0"/>
              </a:p>
            </p:txBody>
          </p:sp>
        </p:grpSp>
        <p:sp>
          <p:nvSpPr>
            <p:cNvPr id="33" name="Freeform 32">
              <a:extLst>
                <a:ext uri="{FF2B5EF4-FFF2-40B4-BE49-F238E27FC236}">
                  <a16:creationId xmlns:a16="http://schemas.microsoft.com/office/drawing/2014/main" id="{7F7362EF-6910-3305-5B63-3C47B5CF0A9B}"/>
                </a:ext>
              </a:extLst>
            </p:cNvPr>
            <p:cNvSpPr/>
            <p:nvPr/>
          </p:nvSpPr>
          <p:spPr>
            <a:xfrm>
              <a:off x="3356026" y="1661975"/>
              <a:ext cx="2111297" cy="3546088"/>
            </a:xfrm>
            <a:custGeom>
              <a:avLst/>
              <a:gdLst>
                <a:gd name="connsiteX0" fmla="*/ 2111297 w 2111297"/>
                <a:gd name="connsiteY0" fmla="*/ 0 h 3546088"/>
                <a:gd name="connsiteX1" fmla="*/ 0 w 2111297"/>
                <a:gd name="connsiteY1" fmla="*/ 1709853 h 3546088"/>
                <a:gd name="connsiteX2" fmla="*/ 2103863 w 2111297"/>
                <a:gd name="connsiteY2" fmla="*/ 3546088 h 3546088"/>
                <a:gd name="connsiteX3" fmla="*/ 2111297 w 2111297"/>
                <a:gd name="connsiteY3" fmla="*/ 0 h 3546088"/>
              </a:gdLst>
              <a:ahLst/>
              <a:cxnLst>
                <a:cxn ang="0">
                  <a:pos x="connsiteX0" y="connsiteY0"/>
                </a:cxn>
                <a:cxn ang="0">
                  <a:pos x="connsiteX1" y="connsiteY1"/>
                </a:cxn>
                <a:cxn ang="0">
                  <a:pos x="connsiteX2" y="connsiteY2"/>
                </a:cxn>
                <a:cxn ang="0">
                  <a:pos x="connsiteX3" y="connsiteY3"/>
                </a:cxn>
              </a:cxnLst>
              <a:rect l="l" t="t" r="r" b="b"/>
              <a:pathLst>
                <a:path w="2111297" h="3546088">
                  <a:moveTo>
                    <a:pt x="2111297" y="0"/>
                  </a:moveTo>
                  <a:lnTo>
                    <a:pt x="0" y="1709853"/>
                  </a:lnTo>
                  <a:lnTo>
                    <a:pt x="2103863" y="3546088"/>
                  </a:lnTo>
                  <a:lnTo>
                    <a:pt x="2111297" y="0"/>
                  </a:lnTo>
                  <a:close/>
                </a:path>
              </a:pathLst>
            </a:custGeom>
            <a:gradFill flip="none" rotWithShape="1">
              <a:gsLst>
                <a:gs pos="0">
                  <a:schemeClr val="tx1">
                    <a:lumMod val="75000"/>
                    <a:lumOff val="25000"/>
                  </a:schemeClr>
                </a:gs>
                <a:gs pos="46000">
                  <a:schemeClr val="bg2">
                    <a:lumMod val="50000"/>
                  </a:schemeClr>
                </a:gs>
                <a:gs pos="100000">
                  <a:schemeClr val="tx1">
                    <a:lumMod val="50000"/>
                    <a:lumOff val="50000"/>
                    <a:tint val="23500"/>
                    <a:satMod val="160000"/>
                  </a:schemeClr>
                </a:gs>
              </a:gsLst>
              <a:lin ang="0" scaled="1"/>
              <a:tileRect/>
            </a:gra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40">
            <a:extLst>
              <a:ext uri="{FF2B5EF4-FFF2-40B4-BE49-F238E27FC236}">
                <a16:creationId xmlns:a16="http://schemas.microsoft.com/office/drawing/2014/main" id="{B3F62BD1-1B3E-6584-DAE2-407ED0781E10}"/>
              </a:ext>
            </a:extLst>
          </p:cNvPr>
          <p:cNvSpPr txBox="1"/>
          <p:nvPr/>
        </p:nvSpPr>
        <p:spPr>
          <a:xfrm>
            <a:off x="5158861" y="3136961"/>
            <a:ext cx="514122" cy="523220"/>
          </a:xfrm>
          <a:prstGeom prst="rect">
            <a:avLst/>
          </a:prstGeom>
          <a:noFill/>
          <a:ln w="38100">
            <a:solidFill>
              <a:srgbClr val="FF0000"/>
            </a:solidFill>
          </a:ln>
        </p:spPr>
        <p:txBody>
          <a:bodyPr wrap="square" rtlCol="0">
            <a:spAutoFit/>
          </a:bodyPr>
          <a:lstStyle/>
          <a:p>
            <a:endParaRPr lang="en-US" dirty="0"/>
          </a:p>
        </p:txBody>
      </p:sp>
      <p:sp>
        <p:nvSpPr>
          <p:cNvPr id="42" name="Freeform 41">
            <a:extLst>
              <a:ext uri="{FF2B5EF4-FFF2-40B4-BE49-F238E27FC236}">
                <a16:creationId xmlns:a16="http://schemas.microsoft.com/office/drawing/2014/main" id="{12D4AF2D-92AD-96CE-1DDB-A2FE2C1E461C}"/>
              </a:ext>
            </a:extLst>
          </p:cNvPr>
          <p:cNvSpPr/>
          <p:nvPr/>
        </p:nvSpPr>
        <p:spPr>
          <a:xfrm>
            <a:off x="5656379" y="1655956"/>
            <a:ext cx="2111297" cy="3546088"/>
          </a:xfrm>
          <a:custGeom>
            <a:avLst/>
            <a:gdLst>
              <a:gd name="connsiteX0" fmla="*/ 2111297 w 2111297"/>
              <a:gd name="connsiteY0" fmla="*/ 0 h 3546088"/>
              <a:gd name="connsiteX1" fmla="*/ 0 w 2111297"/>
              <a:gd name="connsiteY1" fmla="*/ 1709853 h 3546088"/>
              <a:gd name="connsiteX2" fmla="*/ 2103863 w 2111297"/>
              <a:gd name="connsiteY2" fmla="*/ 3546088 h 3546088"/>
              <a:gd name="connsiteX3" fmla="*/ 2111297 w 2111297"/>
              <a:gd name="connsiteY3" fmla="*/ 0 h 3546088"/>
            </a:gdLst>
            <a:ahLst/>
            <a:cxnLst>
              <a:cxn ang="0">
                <a:pos x="connsiteX0" y="connsiteY0"/>
              </a:cxn>
              <a:cxn ang="0">
                <a:pos x="connsiteX1" y="connsiteY1"/>
              </a:cxn>
              <a:cxn ang="0">
                <a:pos x="connsiteX2" y="connsiteY2"/>
              </a:cxn>
              <a:cxn ang="0">
                <a:pos x="connsiteX3" y="connsiteY3"/>
              </a:cxn>
            </a:cxnLst>
            <a:rect l="l" t="t" r="r" b="b"/>
            <a:pathLst>
              <a:path w="2111297" h="3546088">
                <a:moveTo>
                  <a:pt x="2111297" y="0"/>
                </a:moveTo>
                <a:lnTo>
                  <a:pt x="0" y="1709853"/>
                </a:lnTo>
                <a:lnTo>
                  <a:pt x="2103863" y="3546088"/>
                </a:lnTo>
                <a:lnTo>
                  <a:pt x="2111297" y="0"/>
                </a:lnTo>
                <a:close/>
              </a:path>
            </a:pathLst>
          </a:custGeom>
          <a:gradFill flip="none" rotWithShape="1">
            <a:gsLst>
              <a:gs pos="0">
                <a:schemeClr val="tx1">
                  <a:lumMod val="75000"/>
                  <a:lumOff val="25000"/>
                </a:schemeClr>
              </a:gs>
              <a:gs pos="46000">
                <a:schemeClr val="bg2">
                  <a:lumMod val="50000"/>
                </a:schemeClr>
              </a:gs>
              <a:gs pos="100000">
                <a:schemeClr val="tx1">
                  <a:lumMod val="50000"/>
                  <a:lumOff val="50000"/>
                  <a:tint val="23500"/>
                  <a:satMod val="160000"/>
                </a:schemeClr>
              </a:gs>
            </a:gsLst>
            <a:lin ang="0" scaled="1"/>
            <a:tileRect/>
          </a:gra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15FA2A8A-EC57-8EDF-6DCC-03F92BEA64F5}"/>
              </a:ext>
            </a:extLst>
          </p:cNvPr>
          <p:cNvSpPr txBox="1"/>
          <p:nvPr/>
        </p:nvSpPr>
        <p:spPr>
          <a:xfrm>
            <a:off x="7767676" y="1655956"/>
            <a:ext cx="3882614" cy="3559407"/>
          </a:xfrm>
          <a:prstGeom prst="rect">
            <a:avLst/>
          </a:prstGeom>
          <a:noFill/>
          <a:ln w="38100">
            <a:solidFill>
              <a:srgbClr val="FF0000"/>
            </a:solidFill>
          </a:ln>
        </p:spPr>
        <p:txBody>
          <a:bodyPr wrap="square" rtlCol="0">
            <a:spAutoFit/>
          </a:bodyPr>
          <a:lstStyle/>
          <a:p>
            <a:endParaRPr lang="en-US" dirty="0"/>
          </a:p>
        </p:txBody>
      </p:sp>
      <p:pic>
        <p:nvPicPr>
          <p:cNvPr id="45" name="Picture 44" descr="Icon&#10;&#10;Description automatically generated with medium confidence">
            <a:extLst>
              <a:ext uri="{FF2B5EF4-FFF2-40B4-BE49-F238E27FC236}">
                <a16:creationId xmlns:a16="http://schemas.microsoft.com/office/drawing/2014/main" id="{553AEF11-9834-2C63-0C3E-6891D0983341}"/>
              </a:ext>
            </a:extLst>
          </p:cNvPr>
          <p:cNvPicPr>
            <a:picLocks noChangeAspect="1"/>
          </p:cNvPicPr>
          <p:nvPr/>
        </p:nvPicPr>
        <p:blipFill>
          <a:blip r:embed="rId5"/>
          <a:stretch>
            <a:fillRect/>
          </a:stretch>
        </p:blipFill>
        <p:spPr>
          <a:xfrm>
            <a:off x="7897575" y="3055522"/>
            <a:ext cx="3625882" cy="714903"/>
          </a:xfrm>
          <a:prstGeom prst="rect">
            <a:avLst/>
          </a:prstGeom>
        </p:spPr>
      </p:pic>
      <p:sp>
        <p:nvSpPr>
          <p:cNvPr id="46" name="TextBox 45">
            <a:extLst>
              <a:ext uri="{FF2B5EF4-FFF2-40B4-BE49-F238E27FC236}">
                <a16:creationId xmlns:a16="http://schemas.microsoft.com/office/drawing/2014/main" id="{2F126A4B-C79C-CA49-9136-E4923F717403}"/>
              </a:ext>
            </a:extLst>
          </p:cNvPr>
          <p:cNvSpPr txBox="1"/>
          <p:nvPr/>
        </p:nvSpPr>
        <p:spPr>
          <a:xfrm>
            <a:off x="8499347" y="4075816"/>
            <a:ext cx="2419272" cy="830997"/>
          </a:xfrm>
          <a:prstGeom prst="rect">
            <a:avLst/>
          </a:prstGeom>
          <a:noFill/>
        </p:spPr>
        <p:txBody>
          <a:bodyPr wrap="square" rtlCol="0">
            <a:spAutoFit/>
          </a:bodyPr>
          <a:lstStyle/>
          <a:p>
            <a:pPr algn="ctr"/>
            <a:r>
              <a:rPr lang="en-US" sz="2400" b="1" dirty="0"/>
              <a:t>DNA wrapped around proteins</a:t>
            </a:r>
          </a:p>
        </p:txBody>
      </p:sp>
      <p:grpSp>
        <p:nvGrpSpPr>
          <p:cNvPr id="6" name="Group 5">
            <a:extLst>
              <a:ext uri="{FF2B5EF4-FFF2-40B4-BE49-F238E27FC236}">
                <a16:creationId xmlns:a16="http://schemas.microsoft.com/office/drawing/2014/main" id="{C49CB2BE-71F3-852F-CD3E-E42970DFA99B}"/>
              </a:ext>
            </a:extLst>
          </p:cNvPr>
          <p:cNvGrpSpPr/>
          <p:nvPr/>
        </p:nvGrpSpPr>
        <p:grpSpPr>
          <a:xfrm>
            <a:off x="9332899" y="2411797"/>
            <a:ext cx="752168" cy="670350"/>
            <a:chOff x="9332899" y="2411797"/>
            <a:chExt cx="752168" cy="670350"/>
          </a:xfrm>
          <a:solidFill>
            <a:srgbClr val="521B93"/>
          </a:solidFill>
        </p:grpSpPr>
        <p:sp>
          <p:nvSpPr>
            <p:cNvPr id="4" name="Triangle 3">
              <a:extLst>
                <a:ext uri="{FF2B5EF4-FFF2-40B4-BE49-F238E27FC236}">
                  <a16:creationId xmlns:a16="http://schemas.microsoft.com/office/drawing/2014/main" id="{156DFF83-2AB3-A270-E3A3-A1760E9CEC19}"/>
                </a:ext>
              </a:extLst>
            </p:cNvPr>
            <p:cNvSpPr/>
            <p:nvPr/>
          </p:nvSpPr>
          <p:spPr>
            <a:xfrm rot="10800000">
              <a:off x="9332899" y="2411797"/>
              <a:ext cx="752168" cy="670350"/>
            </a:xfrm>
            <a:prstGeom prst="triangle">
              <a:avLst/>
            </a:prstGeom>
            <a:grpFill/>
            <a:ln w="38100">
              <a:solidFill>
                <a:srgbClr val="942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436CFCD-0AE2-4AFB-509F-98D2D3D73177}"/>
                </a:ext>
              </a:extLst>
            </p:cNvPr>
            <p:cNvSpPr txBox="1"/>
            <p:nvPr/>
          </p:nvSpPr>
          <p:spPr>
            <a:xfrm>
              <a:off x="9426694" y="2426544"/>
              <a:ext cx="570990" cy="369332"/>
            </a:xfrm>
            <a:prstGeom prst="rect">
              <a:avLst/>
            </a:prstGeom>
            <a:noFill/>
            <a:ln>
              <a:noFill/>
            </a:ln>
          </p:spPr>
          <p:txBody>
            <a:bodyPr wrap="none" rtlCol="0">
              <a:spAutoFit/>
            </a:bodyPr>
            <a:lstStyle/>
            <a:p>
              <a:r>
                <a:rPr lang="en-US" b="1" dirty="0">
                  <a:solidFill>
                    <a:schemeClr val="bg1"/>
                  </a:solidFill>
                </a:rPr>
                <a:t>HP1</a:t>
              </a:r>
            </a:p>
          </p:txBody>
        </p:sp>
      </p:grpSp>
      <p:sp>
        <p:nvSpPr>
          <p:cNvPr id="7" name="TextBox 6">
            <a:extLst>
              <a:ext uri="{FF2B5EF4-FFF2-40B4-BE49-F238E27FC236}">
                <a16:creationId xmlns:a16="http://schemas.microsoft.com/office/drawing/2014/main" id="{BA6C7043-04F6-A15B-7400-3D992C1744B9}"/>
              </a:ext>
            </a:extLst>
          </p:cNvPr>
          <p:cNvSpPr txBox="1"/>
          <p:nvPr/>
        </p:nvSpPr>
        <p:spPr>
          <a:xfrm>
            <a:off x="7923442" y="1682779"/>
            <a:ext cx="3625882" cy="461665"/>
          </a:xfrm>
          <a:prstGeom prst="rect">
            <a:avLst/>
          </a:prstGeom>
          <a:noFill/>
        </p:spPr>
        <p:txBody>
          <a:bodyPr wrap="square" rtlCol="0">
            <a:spAutoFit/>
          </a:bodyPr>
          <a:lstStyle/>
          <a:p>
            <a:pPr algn="ctr"/>
            <a:r>
              <a:rPr lang="en-US" sz="2400" b="1" dirty="0"/>
              <a:t>Heterochromatin Protein 1</a:t>
            </a:r>
          </a:p>
        </p:txBody>
      </p:sp>
      <p:grpSp>
        <p:nvGrpSpPr>
          <p:cNvPr id="8" name="Group 7">
            <a:extLst>
              <a:ext uri="{FF2B5EF4-FFF2-40B4-BE49-F238E27FC236}">
                <a16:creationId xmlns:a16="http://schemas.microsoft.com/office/drawing/2014/main" id="{A6BCFC3B-C270-8FD0-1021-AC940D3251A0}"/>
              </a:ext>
            </a:extLst>
          </p:cNvPr>
          <p:cNvGrpSpPr/>
          <p:nvPr/>
        </p:nvGrpSpPr>
        <p:grpSpPr>
          <a:xfrm>
            <a:off x="8174203" y="2411797"/>
            <a:ext cx="752168" cy="670350"/>
            <a:chOff x="9332899" y="2411797"/>
            <a:chExt cx="752168" cy="670350"/>
          </a:xfrm>
        </p:grpSpPr>
        <p:sp>
          <p:nvSpPr>
            <p:cNvPr id="9" name="Triangle 8">
              <a:extLst>
                <a:ext uri="{FF2B5EF4-FFF2-40B4-BE49-F238E27FC236}">
                  <a16:creationId xmlns:a16="http://schemas.microsoft.com/office/drawing/2014/main" id="{2B4848D0-E055-E691-7467-7B2F6C48379A}"/>
                </a:ext>
              </a:extLst>
            </p:cNvPr>
            <p:cNvSpPr/>
            <p:nvPr/>
          </p:nvSpPr>
          <p:spPr>
            <a:xfrm rot="10800000">
              <a:off x="9332899" y="2411797"/>
              <a:ext cx="752168" cy="670350"/>
            </a:xfrm>
            <a:prstGeom prst="triangle">
              <a:avLst/>
            </a:prstGeom>
            <a:solidFill>
              <a:srgbClr val="011893"/>
            </a:solidFill>
            <a:ln w="38100">
              <a:solidFill>
                <a:srgbClr val="521B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B567E9DD-F156-38C5-79F5-E0C3AB2D3DDE}"/>
                </a:ext>
              </a:extLst>
            </p:cNvPr>
            <p:cNvSpPr txBox="1"/>
            <p:nvPr/>
          </p:nvSpPr>
          <p:spPr>
            <a:xfrm>
              <a:off x="9426694" y="2426544"/>
              <a:ext cx="570990" cy="369332"/>
            </a:xfrm>
            <a:prstGeom prst="rect">
              <a:avLst/>
            </a:prstGeom>
            <a:noFill/>
            <a:ln>
              <a:noFill/>
            </a:ln>
          </p:spPr>
          <p:txBody>
            <a:bodyPr wrap="none" rtlCol="0">
              <a:spAutoFit/>
            </a:bodyPr>
            <a:lstStyle/>
            <a:p>
              <a:r>
                <a:rPr lang="en-US" b="1" dirty="0">
                  <a:solidFill>
                    <a:schemeClr val="bg1"/>
                  </a:solidFill>
                </a:rPr>
                <a:t>HP1</a:t>
              </a:r>
            </a:p>
          </p:txBody>
        </p:sp>
      </p:grpSp>
      <p:grpSp>
        <p:nvGrpSpPr>
          <p:cNvPr id="11" name="Group 10">
            <a:extLst>
              <a:ext uri="{FF2B5EF4-FFF2-40B4-BE49-F238E27FC236}">
                <a16:creationId xmlns:a16="http://schemas.microsoft.com/office/drawing/2014/main" id="{79851F58-F3BE-9DDA-1A13-0605907F4133}"/>
              </a:ext>
            </a:extLst>
          </p:cNvPr>
          <p:cNvGrpSpPr/>
          <p:nvPr/>
        </p:nvGrpSpPr>
        <p:grpSpPr>
          <a:xfrm>
            <a:off x="10491594" y="2420488"/>
            <a:ext cx="752168" cy="670350"/>
            <a:chOff x="9332899" y="2411797"/>
            <a:chExt cx="752168" cy="670350"/>
          </a:xfrm>
          <a:solidFill>
            <a:srgbClr val="942093"/>
          </a:solidFill>
        </p:grpSpPr>
        <p:sp>
          <p:nvSpPr>
            <p:cNvPr id="12" name="Triangle 11">
              <a:extLst>
                <a:ext uri="{FF2B5EF4-FFF2-40B4-BE49-F238E27FC236}">
                  <a16:creationId xmlns:a16="http://schemas.microsoft.com/office/drawing/2014/main" id="{6ADA2BBE-227B-7550-929A-C17AB3B1DBFD}"/>
                </a:ext>
              </a:extLst>
            </p:cNvPr>
            <p:cNvSpPr/>
            <p:nvPr/>
          </p:nvSpPr>
          <p:spPr>
            <a:xfrm rot="10800000">
              <a:off x="9332899" y="2411797"/>
              <a:ext cx="752168" cy="670350"/>
            </a:xfrm>
            <a:prstGeom prst="triangle">
              <a:avLst/>
            </a:prstGeom>
            <a:grpFill/>
            <a:ln w="38100">
              <a:solidFill>
                <a:srgbClr val="0118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3046CB69-568A-6EFA-9BE1-043D94B20B35}"/>
                </a:ext>
              </a:extLst>
            </p:cNvPr>
            <p:cNvSpPr txBox="1"/>
            <p:nvPr/>
          </p:nvSpPr>
          <p:spPr>
            <a:xfrm>
              <a:off x="9426694" y="2426544"/>
              <a:ext cx="570990" cy="369332"/>
            </a:xfrm>
            <a:prstGeom prst="rect">
              <a:avLst/>
            </a:prstGeom>
            <a:noFill/>
            <a:ln>
              <a:noFill/>
            </a:ln>
          </p:spPr>
          <p:txBody>
            <a:bodyPr wrap="none" rtlCol="0">
              <a:spAutoFit/>
            </a:bodyPr>
            <a:lstStyle/>
            <a:p>
              <a:r>
                <a:rPr lang="en-US" b="1" dirty="0">
                  <a:solidFill>
                    <a:schemeClr val="bg1"/>
                  </a:solidFill>
                </a:rPr>
                <a:t>HP1</a:t>
              </a:r>
            </a:p>
          </p:txBody>
        </p:sp>
      </p:grpSp>
      <p:sp>
        <p:nvSpPr>
          <p:cNvPr id="14" name="TextBox 13">
            <a:extLst>
              <a:ext uri="{FF2B5EF4-FFF2-40B4-BE49-F238E27FC236}">
                <a16:creationId xmlns:a16="http://schemas.microsoft.com/office/drawing/2014/main" id="{B91A5459-492F-E118-43E0-D9089A892B55}"/>
              </a:ext>
            </a:extLst>
          </p:cNvPr>
          <p:cNvSpPr txBox="1"/>
          <p:nvPr/>
        </p:nvSpPr>
        <p:spPr>
          <a:xfrm>
            <a:off x="3533559" y="4046463"/>
            <a:ext cx="1553735" cy="461665"/>
          </a:xfrm>
          <a:prstGeom prst="rect">
            <a:avLst/>
          </a:prstGeom>
          <a:noFill/>
        </p:spPr>
        <p:txBody>
          <a:bodyPr wrap="square" rtlCol="0">
            <a:spAutoFit/>
          </a:bodyPr>
          <a:lstStyle/>
          <a:p>
            <a:r>
              <a:rPr lang="en-US" sz="2400" b="1" dirty="0"/>
              <a:t>Chromatin</a:t>
            </a:r>
          </a:p>
        </p:txBody>
      </p:sp>
      <p:sp>
        <p:nvSpPr>
          <p:cNvPr id="16" name="TextBox 15">
            <a:extLst>
              <a:ext uri="{FF2B5EF4-FFF2-40B4-BE49-F238E27FC236}">
                <a16:creationId xmlns:a16="http://schemas.microsoft.com/office/drawing/2014/main" id="{E0E10A29-9FF0-8633-C34A-4FAC81238FC6}"/>
              </a:ext>
            </a:extLst>
          </p:cNvPr>
          <p:cNvSpPr txBox="1"/>
          <p:nvPr/>
        </p:nvSpPr>
        <p:spPr>
          <a:xfrm>
            <a:off x="2231198" y="106381"/>
            <a:ext cx="7729603" cy="884843"/>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600" b="1" dirty="0">
                <a:latin typeface="+mj-lt"/>
                <a:ea typeface="+mj-ea"/>
                <a:cs typeface="+mj-cs"/>
              </a:rPr>
              <a:t>Interest in HP1 cooperation</a:t>
            </a:r>
          </a:p>
        </p:txBody>
      </p:sp>
    </p:spTree>
    <p:extLst>
      <p:ext uri="{BB962C8B-B14F-4D97-AF65-F5344CB8AC3E}">
        <p14:creationId xmlns:p14="http://schemas.microsoft.com/office/powerpoint/2010/main" val="4109881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C3AF50-45D8-4144-B114-A385979F8C17}" type="slidenum">
              <a:rPr lang="en-US" smtClean="0"/>
              <a:t>4</a:t>
            </a:fld>
            <a:endParaRPr lang="en-US" dirty="0"/>
          </a:p>
        </p:txBody>
      </p:sp>
      <p:sp>
        <p:nvSpPr>
          <p:cNvPr id="4" name="Title 1"/>
          <p:cNvSpPr txBox="1">
            <a:spLocks/>
          </p:cNvSpPr>
          <p:nvPr/>
        </p:nvSpPr>
        <p:spPr>
          <a:xfrm>
            <a:off x="1408971" y="720247"/>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b="1" dirty="0">
                <a:solidFill>
                  <a:srgbClr val="4472C4"/>
                </a:solidFill>
                <a:latin typeface="+mn-lt"/>
              </a:rPr>
              <a:t>III.	  APPROVAL OF AGENDA</a:t>
            </a:r>
          </a:p>
        </p:txBody>
      </p:sp>
      <p:sp>
        <p:nvSpPr>
          <p:cNvPr id="6" name="Rectangle 5"/>
          <p:cNvSpPr/>
          <p:nvPr/>
        </p:nvSpPr>
        <p:spPr>
          <a:xfrm>
            <a:off x="4897546" y="3032580"/>
            <a:ext cx="5973788" cy="1077218"/>
          </a:xfrm>
          <a:prstGeom prst="rect">
            <a:avLst/>
          </a:prstGeom>
        </p:spPr>
        <p:txBody>
          <a:bodyPr wrap="square">
            <a:spAutoFit/>
          </a:bodyPr>
          <a:lstStyle/>
          <a:p>
            <a:r>
              <a:rPr lang="en-US" sz="3200" b="1" kern="1400" dirty="0">
                <a:solidFill>
                  <a:srgbClr val="000000"/>
                </a:solidFill>
              </a:rPr>
              <a:t>Commission Meeting Agenda </a:t>
            </a:r>
          </a:p>
          <a:p>
            <a:r>
              <a:rPr lang="en-US" sz="3200" b="1" kern="1400" dirty="0">
                <a:solidFill>
                  <a:srgbClr val="000000"/>
                </a:solidFill>
              </a:rPr>
              <a:t>of December 9, 2022</a:t>
            </a:r>
            <a:endParaRPr lang="en-US" sz="3200" dirty="0"/>
          </a:p>
        </p:txBody>
      </p:sp>
      <p:pic>
        <p:nvPicPr>
          <p:cNvPr id="3" name="Picture 2">
            <a:extLst>
              <a:ext uri="{FF2B5EF4-FFF2-40B4-BE49-F238E27FC236}">
                <a16:creationId xmlns:a16="http://schemas.microsoft.com/office/drawing/2014/main" id="{5E951EEE-1914-4387-943F-4BFEEE6D8CC2}"/>
              </a:ext>
            </a:extLst>
          </p:cNvPr>
          <p:cNvPicPr>
            <a:picLocks noChangeAspect="1"/>
          </p:cNvPicPr>
          <p:nvPr/>
        </p:nvPicPr>
        <p:blipFill>
          <a:blip r:embed="rId2"/>
          <a:stretch>
            <a:fillRect/>
          </a:stretch>
        </p:blipFill>
        <p:spPr>
          <a:xfrm>
            <a:off x="2245256" y="2041452"/>
            <a:ext cx="2652290" cy="3309837"/>
          </a:xfrm>
          <a:prstGeom prst="rect">
            <a:avLst/>
          </a:prstGeom>
        </p:spPr>
      </p:pic>
    </p:spTree>
    <p:extLst>
      <p:ext uri="{BB962C8B-B14F-4D97-AF65-F5344CB8AC3E}">
        <p14:creationId xmlns:p14="http://schemas.microsoft.com/office/powerpoint/2010/main" val="35455760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F5DCC369-CACE-8F4F-36CC-1CC7C5D69A87}"/>
              </a:ext>
            </a:extLst>
          </p:cNvPr>
          <p:cNvGrpSpPr/>
          <p:nvPr/>
        </p:nvGrpSpPr>
        <p:grpSpPr>
          <a:xfrm>
            <a:off x="267383" y="2320624"/>
            <a:ext cx="5637749" cy="2216857"/>
            <a:chOff x="1347179" y="1645350"/>
            <a:chExt cx="9079651" cy="3570270"/>
          </a:xfrm>
        </p:grpSpPr>
        <p:sp>
          <p:nvSpPr>
            <p:cNvPr id="25" name="TextBox 24">
              <a:extLst>
                <a:ext uri="{FF2B5EF4-FFF2-40B4-BE49-F238E27FC236}">
                  <a16:creationId xmlns:a16="http://schemas.microsoft.com/office/drawing/2014/main" id="{B8C72695-B359-7CCB-4F62-B10C9071A5A2}"/>
                </a:ext>
              </a:extLst>
            </p:cNvPr>
            <p:cNvSpPr txBox="1"/>
            <p:nvPr/>
          </p:nvSpPr>
          <p:spPr>
            <a:xfrm>
              <a:off x="1347179" y="4472104"/>
              <a:ext cx="3034278" cy="743516"/>
            </a:xfrm>
            <a:prstGeom prst="rect">
              <a:avLst/>
            </a:prstGeom>
            <a:noFill/>
          </p:spPr>
          <p:txBody>
            <a:bodyPr wrap="square" rtlCol="0">
              <a:spAutoFit/>
            </a:bodyPr>
            <a:lstStyle/>
            <a:p>
              <a:r>
                <a:rPr lang="en-US" sz="2400" b="1" dirty="0"/>
                <a:t>Chromosome</a:t>
              </a:r>
            </a:p>
          </p:txBody>
        </p:sp>
        <p:grpSp>
          <p:nvGrpSpPr>
            <p:cNvPr id="26" name="Group 25">
              <a:extLst>
                <a:ext uri="{FF2B5EF4-FFF2-40B4-BE49-F238E27FC236}">
                  <a16:creationId xmlns:a16="http://schemas.microsoft.com/office/drawing/2014/main" id="{9041FCCB-6D1D-0D70-CCC2-76857AADA0A4}"/>
                </a:ext>
              </a:extLst>
            </p:cNvPr>
            <p:cNvGrpSpPr/>
            <p:nvPr/>
          </p:nvGrpSpPr>
          <p:grpSpPr>
            <a:xfrm>
              <a:off x="5484292" y="1645350"/>
              <a:ext cx="4942538" cy="3559407"/>
              <a:chOff x="4330421" y="1930841"/>
              <a:chExt cx="4928602" cy="3534166"/>
            </a:xfrm>
          </p:grpSpPr>
          <p:pic>
            <p:nvPicPr>
              <p:cNvPr id="27" name="Picture 26" descr="A picture containing text, gear&#10;&#10;Description automatically generated">
                <a:extLst>
                  <a:ext uri="{FF2B5EF4-FFF2-40B4-BE49-F238E27FC236}">
                    <a16:creationId xmlns:a16="http://schemas.microsoft.com/office/drawing/2014/main" id="{9B855E40-8E27-B407-1DFE-374FB5A29EB3}"/>
                  </a:ext>
                </a:extLst>
              </p:cNvPr>
              <p:cNvPicPr>
                <a:picLocks noChangeAspect="1"/>
              </p:cNvPicPr>
              <p:nvPr/>
            </p:nvPicPr>
            <p:blipFill rotWithShape="1">
              <a:blip r:embed="rId3"/>
              <a:srcRect t="33241"/>
              <a:stretch/>
            </p:blipFill>
            <p:spPr>
              <a:xfrm rot="5400000">
                <a:off x="5630578" y="1276447"/>
                <a:ext cx="2137411" cy="4737725"/>
              </a:xfrm>
              <a:prstGeom prst="rect">
                <a:avLst/>
              </a:prstGeom>
            </p:spPr>
          </p:pic>
          <p:sp>
            <p:nvSpPr>
              <p:cNvPr id="28" name="TextBox 27">
                <a:extLst>
                  <a:ext uri="{FF2B5EF4-FFF2-40B4-BE49-F238E27FC236}">
                    <a16:creationId xmlns:a16="http://schemas.microsoft.com/office/drawing/2014/main" id="{9F260408-C412-FCFF-6902-CE43D6309945}"/>
                  </a:ext>
                </a:extLst>
              </p:cNvPr>
              <p:cNvSpPr txBox="1"/>
              <p:nvPr/>
            </p:nvSpPr>
            <p:spPr>
              <a:xfrm>
                <a:off x="4330421" y="1930841"/>
                <a:ext cx="4928602" cy="3534166"/>
              </a:xfrm>
              <a:prstGeom prst="rect">
                <a:avLst/>
              </a:prstGeom>
              <a:noFill/>
              <a:ln w="38100">
                <a:solidFill>
                  <a:srgbClr val="FF0000"/>
                </a:solidFill>
              </a:ln>
            </p:spPr>
            <p:txBody>
              <a:bodyPr wrap="square" rtlCol="0">
                <a:spAutoFit/>
              </a:bodyPr>
              <a:lstStyle/>
              <a:p>
                <a:endParaRPr lang="en-US" dirty="0"/>
              </a:p>
            </p:txBody>
          </p:sp>
        </p:grpSp>
        <p:grpSp>
          <p:nvGrpSpPr>
            <p:cNvPr id="30" name="Group 29">
              <a:extLst>
                <a:ext uri="{FF2B5EF4-FFF2-40B4-BE49-F238E27FC236}">
                  <a16:creationId xmlns:a16="http://schemas.microsoft.com/office/drawing/2014/main" id="{F503E92C-C40C-8745-1E28-DF5F27AA9070}"/>
                </a:ext>
              </a:extLst>
            </p:cNvPr>
            <p:cNvGrpSpPr/>
            <p:nvPr/>
          </p:nvGrpSpPr>
          <p:grpSpPr>
            <a:xfrm>
              <a:off x="2344385" y="1908080"/>
              <a:ext cx="1028245" cy="2516750"/>
              <a:chOff x="1185722" y="2170624"/>
              <a:chExt cx="1028245" cy="2516750"/>
            </a:xfrm>
          </p:grpSpPr>
          <p:pic>
            <p:nvPicPr>
              <p:cNvPr id="31" name="Picture 30" descr="Icon&#10;&#10;Description automatically generated">
                <a:extLst>
                  <a:ext uri="{FF2B5EF4-FFF2-40B4-BE49-F238E27FC236}">
                    <a16:creationId xmlns:a16="http://schemas.microsoft.com/office/drawing/2014/main" id="{2D885BE1-FFCF-2264-EB44-81FF0E5F0351}"/>
                  </a:ext>
                </a:extLst>
              </p:cNvPr>
              <p:cNvPicPr>
                <a:picLocks noChangeAspect="1"/>
              </p:cNvPicPr>
              <p:nvPr/>
            </p:nvPicPr>
            <p:blipFill>
              <a:blip r:embed="rId4"/>
              <a:stretch>
                <a:fillRect/>
              </a:stretch>
            </p:blipFill>
            <p:spPr>
              <a:xfrm>
                <a:off x="1185722" y="2170624"/>
                <a:ext cx="1028244" cy="2516750"/>
              </a:xfrm>
              <a:prstGeom prst="rect">
                <a:avLst/>
              </a:prstGeom>
            </p:spPr>
          </p:pic>
          <p:sp>
            <p:nvSpPr>
              <p:cNvPr id="32" name="TextBox 31">
                <a:extLst>
                  <a:ext uri="{FF2B5EF4-FFF2-40B4-BE49-F238E27FC236}">
                    <a16:creationId xmlns:a16="http://schemas.microsoft.com/office/drawing/2014/main" id="{76F6F13B-2347-8F37-8C2B-4357A1595B0F}"/>
                  </a:ext>
                </a:extLst>
              </p:cNvPr>
              <p:cNvSpPr txBox="1"/>
              <p:nvPr/>
            </p:nvSpPr>
            <p:spPr>
              <a:xfrm>
                <a:off x="1699845" y="3405524"/>
                <a:ext cx="514122" cy="523220"/>
              </a:xfrm>
              <a:prstGeom prst="rect">
                <a:avLst/>
              </a:prstGeom>
              <a:noFill/>
              <a:ln w="38100">
                <a:solidFill>
                  <a:srgbClr val="FF0000"/>
                </a:solidFill>
              </a:ln>
            </p:spPr>
            <p:txBody>
              <a:bodyPr wrap="square" rtlCol="0">
                <a:spAutoFit/>
              </a:bodyPr>
              <a:lstStyle/>
              <a:p>
                <a:endParaRPr lang="en-US" dirty="0"/>
              </a:p>
            </p:txBody>
          </p:sp>
        </p:grpSp>
        <p:sp>
          <p:nvSpPr>
            <p:cNvPr id="33" name="Freeform 32">
              <a:extLst>
                <a:ext uri="{FF2B5EF4-FFF2-40B4-BE49-F238E27FC236}">
                  <a16:creationId xmlns:a16="http://schemas.microsoft.com/office/drawing/2014/main" id="{7F7362EF-6910-3305-5B63-3C47B5CF0A9B}"/>
                </a:ext>
              </a:extLst>
            </p:cNvPr>
            <p:cNvSpPr/>
            <p:nvPr/>
          </p:nvSpPr>
          <p:spPr>
            <a:xfrm>
              <a:off x="3356026" y="1661975"/>
              <a:ext cx="2111297" cy="3546088"/>
            </a:xfrm>
            <a:custGeom>
              <a:avLst/>
              <a:gdLst>
                <a:gd name="connsiteX0" fmla="*/ 2111297 w 2111297"/>
                <a:gd name="connsiteY0" fmla="*/ 0 h 3546088"/>
                <a:gd name="connsiteX1" fmla="*/ 0 w 2111297"/>
                <a:gd name="connsiteY1" fmla="*/ 1709853 h 3546088"/>
                <a:gd name="connsiteX2" fmla="*/ 2103863 w 2111297"/>
                <a:gd name="connsiteY2" fmla="*/ 3546088 h 3546088"/>
                <a:gd name="connsiteX3" fmla="*/ 2111297 w 2111297"/>
                <a:gd name="connsiteY3" fmla="*/ 0 h 3546088"/>
              </a:gdLst>
              <a:ahLst/>
              <a:cxnLst>
                <a:cxn ang="0">
                  <a:pos x="connsiteX0" y="connsiteY0"/>
                </a:cxn>
                <a:cxn ang="0">
                  <a:pos x="connsiteX1" y="connsiteY1"/>
                </a:cxn>
                <a:cxn ang="0">
                  <a:pos x="connsiteX2" y="connsiteY2"/>
                </a:cxn>
                <a:cxn ang="0">
                  <a:pos x="connsiteX3" y="connsiteY3"/>
                </a:cxn>
              </a:cxnLst>
              <a:rect l="l" t="t" r="r" b="b"/>
              <a:pathLst>
                <a:path w="2111297" h="3546088">
                  <a:moveTo>
                    <a:pt x="2111297" y="0"/>
                  </a:moveTo>
                  <a:lnTo>
                    <a:pt x="0" y="1709853"/>
                  </a:lnTo>
                  <a:lnTo>
                    <a:pt x="2103863" y="3546088"/>
                  </a:lnTo>
                  <a:lnTo>
                    <a:pt x="2111297" y="0"/>
                  </a:lnTo>
                  <a:close/>
                </a:path>
              </a:pathLst>
            </a:custGeom>
            <a:gradFill flip="none" rotWithShape="1">
              <a:gsLst>
                <a:gs pos="0">
                  <a:schemeClr val="tx1">
                    <a:lumMod val="75000"/>
                    <a:lumOff val="25000"/>
                  </a:schemeClr>
                </a:gs>
                <a:gs pos="46000">
                  <a:schemeClr val="bg2">
                    <a:lumMod val="50000"/>
                  </a:schemeClr>
                </a:gs>
                <a:gs pos="100000">
                  <a:schemeClr val="tx1">
                    <a:lumMod val="50000"/>
                    <a:lumOff val="50000"/>
                    <a:tint val="23500"/>
                    <a:satMod val="160000"/>
                  </a:schemeClr>
                </a:gs>
              </a:gsLst>
              <a:lin ang="0" scaled="1"/>
              <a:tileRect/>
            </a:gra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40">
            <a:extLst>
              <a:ext uri="{FF2B5EF4-FFF2-40B4-BE49-F238E27FC236}">
                <a16:creationId xmlns:a16="http://schemas.microsoft.com/office/drawing/2014/main" id="{B3F62BD1-1B3E-6584-DAE2-407ED0781E10}"/>
              </a:ext>
            </a:extLst>
          </p:cNvPr>
          <p:cNvSpPr txBox="1"/>
          <p:nvPr/>
        </p:nvSpPr>
        <p:spPr>
          <a:xfrm>
            <a:off x="5158861" y="3136961"/>
            <a:ext cx="514122" cy="523220"/>
          </a:xfrm>
          <a:prstGeom prst="rect">
            <a:avLst/>
          </a:prstGeom>
          <a:noFill/>
          <a:ln w="38100">
            <a:solidFill>
              <a:srgbClr val="FF0000"/>
            </a:solidFill>
          </a:ln>
        </p:spPr>
        <p:txBody>
          <a:bodyPr wrap="square" rtlCol="0">
            <a:spAutoFit/>
          </a:bodyPr>
          <a:lstStyle/>
          <a:p>
            <a:endParaRPr lang="en-US" dirty="0"/>
          </a:p>
        </p:txBody>
      </p:sp>
      <p:sp>
        <p:nvSpPr>
          <p:cNvPr id="42" name="Freeform 41">
            <a:extLst>
              <a:ext uri="{FF2B5EF4-FFF2-40B4-BE49-F238E27FC236}">
                <a16:creationId xmlns:a16="http://schemas.microsoft.com/office/drawing/2014/main" id="{12D4AF2D-92AD-96CE-1DDB-A2FE2C1E461C}"/>
              </a:ext>
            </a:extLst>
          </p:cNvPr>
          <p:cNvSpPr/>
          <p:nvPr/>
        </p:nvSpPr>
        <p:spPr>
          <a:xfrm>
            <a:off x="5656379" y="1655956"/>
            <a:ext cx="2111297" cy="3546088"/>
          </a:xfrm>
          <a:custGeom>
            <a:avLst/>
            <a:gdLst>
              <a:gd name="connsiteX0" fmla="*/ 2111297 w 2111297"/>
              <a:gd name="connsiteY0" fmla="*/ 0 h 3546088"/>
              <a:gd name="connsiteX1" fmla="*/ 0 w 2111297"/>
              <a:gd name="connsiteY1" fmla="*/ 1709853 h 3546088"/>
              <a:gd name="connsiteX2" fmla="*/ 2103863 w 2111297"/>
              <a:gd name="connsiteY2" fmla="*/ 3546088 h 3546088"/>
              <a:gd name="connsiteX3" fmla="*/ 2111297 w 2111297"/>
              <a:gd name="connsiteY3" fmla="*/ 0 h 3546088"/>
            </a:gdLst>
            <a:ahLst/>
            <a:cxnLst>
              <a:cxn ang="0">
                <a:pos x="connsiteX0" y="connsiteY0"/>
              </a:cxn>
              <a:cxn ang="0">
                <a:pos x="connsiteX1" y="connsiteY1"/>
              </a:cxn>
              <a:cxn ang="0">
                <a:pos x="connsiteX2" y="connsiteY2"/>
              </a:cxn>
              <a:cxn ang="0">
                <a:pos x="connsiteX3" y="connsiteY3"/>
              </a:cxn>
            </a:cxnLst>
            <a:rect l="l" t="t" r="r" b="b"/>
            <a:pathLst>
              <a:path w="2111297" h="3546088">
                <a:moveTo>
                  <a:pt x="2111297" y="0"/>
                </a:moveTo>
                <a:lnTo>
                  <a:pt x="0" y="1709853"/>
                </a:lnTo>
                <a:lnTo>
                  <a:pt x="2103863" y="3546088"/>
                </a:lnTo>
                <a:lnTo>
                  <a:pt x="2111297" y="0"/>
                </a:lnTo>
                <a:close/>
              </a:path>
            </a:pathLst>
          </a:custGeom>
          <a:gradFill flip="none" rotWithShape="1">
            <a:gsLst>
              <a:gs pos="0">
                <a:schemeClr val="tx1">
                  <a:lumMod val="75000"/>
                  <a:lumOff val="25000"/>
                </a:schemeClr>
              </a:gs>
              <a:gs pos="46000">
                <a:schemeClr val="bg2">
                  <a:lumMod val="50000"/>
                </a:schemeClr>
              </a:gs>
              <a:gs pos="100000">
                <a:schemeClr val="tx1">
                  <a:lumMod val="50000"/>
                  <a:lumOff val="50000"/>
                  <a:tint val="23500"/>
                  <a:satMod val="160000"/>
                </a:schemeClr>
              </a:gs>
            </a:gsLst>
            <a:lin ang="0" scaled="1"/>
            <a:tileRect/>
          </a:gra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15FA2A8A-EC57-8EDF-6DCC-03F92BEA64F5}"/>
              </a:ext>
            </a:extLst>
          </p:cNvPr>
          <p:cNvSpPr txBox="1"/>
          <p:nvPr/>
        </p:nvSpPr>
        <p:spPr>
          <a:xfrm>
            <a:off x="7767676" y="1655956"/>
            <a:ext cx="3882614" cy="3559407"/>
          </a:xfrm>
          <a:prstGeom prst="rect">
            <a:avLst/>
          </a:prstGeom>
          <a:noFill/>
          <a:ln w="38100">
            <a:solidFill>
              <a:srgbClr val="FF0000"/>
            </a:solidFill>
          </a:ln>
        </p:spPr>
        <p:txBody>
          <a:bodyPr wrap="square" rtlCol="0">
            <a:spAutoFit/>
          </a:bodyPr>
          <a:lstStyle/>
          <a:p>
            <a:endParaRPr lang="en-US" dirty="0"/>
          </a:p>
        </p:txBody>
      </p:sp>
      <p:pic>
        <p:nvPicPr>
          <p:cNvPr id="45" name="Picture 44" descr="Icon&#10;&#10;Description automatically generated with medium confidence">
            <a:extLst>
              <a:ext uri="{FF2B5EF4-FFF2-40B4-BE49-F238E27FC236}">
                <a16:creationId xmlns:a16="http://schemas.microsoft.com/office/drawing/2014/main" id="{553AEF11-9834-2C63-0C3E-6891D0983341}"/>
              </a:ext>
            </a:extLst>
          </p:cNvPr>
          <p:cNvPicPr>
            <a:picLocks noChangeAspect="1"/>
          </p:cNvPicPr>
          <p:nvPr/>
        </p:nvPicPr>
        <p:blipFill>
          <a:blip r:embed="rId5"/>
          <a:stretch>
            <a:fillRect/>
          </a:stretch>
        </p:blipFill>
        <p:spPr>
          <a:xfrm>
            <a:off x="7897575" y="3055522"/>
            <a:ext cx="3625882" cy="714903"/>
          </a:xfrm>
          <a:prstGeom prst="rect">
            <a:avLst/>
          </a:prstGeom>
        </p:spPr>
      </p:pic>
      <p:sp>
        <p:nvSpPr>
          <p:cNvPr id="46" name="TextBox 45">
            <a:extLst>
              <a:ext uri="{FF2B5EF4-FFF2-40B4-BE49-F238E27FC236}">
                <a16:creationId xmlns:a16="http://schemas.microsoft.com/office/drawing/2014/main" id="{2F126A4B-C79C-CA49-9136-E4923F717403}"/>
              </a:ext>
            </a:extLst>
          </p:cNvPr>
          <p:cNvSpPr txBox="1"/>
          <p:nvPr/>
        </p:nvSpPr>
        <p:spPr>
          <a:xfrm>
            <a:off x="8499347" y="4075816"/>
            <a:ext cx="2419272" cy="830997"/>
          </a:xfrm>
          <a:prstGeom prst="rect">
            <a:avLst/>
          </a:prstGeom>
          <a:noFill/>
        </p:spPr>
        <p:txBody>
          <a:bodyPr wrap="square" rtlCol="0">
            <a:spAutoFit/>
          </a:bodyPr>
          <a:lstStyle/>
          <a:p>
            <a:pPr algn="ctr"/>
            <a:r>
              <a:rPr lang="en-US" sz="2400" b="1" dirty="0"/>
              <a:t>DNA wrapped around proteins</a:t>
            </a:r>
          </a:p>
        </p:txBody>
      </p:sp>
      <p:grpSp>
        <p:nvGrpSpPr>
          <p:cNvPr id="6" name="Group 5">
            <a:extLst>
              <a:ext uri="{FF2B5EF4-FFF2-40B4-BE49-F238E27FC236}">
                <a16:creationId xmlns:a16="http://schemas.microsoft.com/office/drawing/2014/main" id="{C49CB2BE-71F3-852F-CD3E-E42970DFA99B}"/>
              </a:ext>
            </a:extLst>
          </p:cNvPr>
          <p:cNvGrpSpPr/>
          <p:nvPr/>
        </p:nvGrpSpPr>
        <p:grpSpPr>
          <a:xfrm rot="18096229">
            <a:off x="9927784" y="2362964"/>
            <a:ext cx="752168" cy="670350"/>
            <a:chOff x="9332899" y="2411797"/>
            <a:chExt cx="752168" cy="670350"/>
          </a:xfrm>
          <a:solidFill>
            <a:srgbClr val="521B93"/>
          </a:solidFill>
        </p:grpSpPr>
        <p:sp>
          <p:nvSpPr>
            <p:cNvPr id="4" name="Triangle 3">
              <a:extLst>
                <a:ext uri="{FF2B5EF4-FFF2-40B4-BE49-F238E27FC236}">
                  <a16:creationId xmlns:a16="http://schemas.microsoft.com/office/drawing/2014/main" id="{156DFF83-2AB3-A270-E3A3-A1760E9CEC19}"/>
                </a:ext>
              </a:extLst>
            </p:cNvPr>
            <p:cNvSpPr/>
            <p:nvPr/>
          </p:nvSpPr>
          <p:spPr>
            <a:xfrm rot="10800000">
              <a:off x="9332899" y="2411797"/>
              <a:ext cx="752168" cy="670350"/>
            </a:xfrm>
            <a:prstGeom prst="triangle">
              <a:avLst/>
            </a:prstGeom>
            <a:grpFill/>
            <a:ln w="38100">
              <a:solidFill>
                <a:srgbClr val="942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436CFCD-0AE2-4AFB-509F-98D2D3D73177}"/>
                </a:ext>
              </a:extLst>
            </p:cNvPr>
            <p:cNvSpPr txBox="1"/>
            <p:nvPr/>
          </p:nvSpPr>
          <p:spPr>
            <a:xfrm>
              <a:off x="9426694" y="2426544"/>
              <a:ext cx="570990" cy="369332"/>
            </a:xfrm>
            <a:prstGeom prst="rect">
              <a:avLst/>
            </a:prstGeom>
            <a:noFill/>
            <a:ln>
              <a:noFill/>
            </a:ln>
          </p:spPr>
          <p:txBody>
            <a:bodyPr wrap="none" rtlCol="0">
              <a:spAutoFit/>
            </a:bodyPr>
            <a:lstStyle/>
            <a:p>
              <a:r>
                <a:rPr lang="en-US" b="1" dirty="0">
                  <a:solidFill>
                    <a:schemeClr val="bg1"/>
                  </a:solidFill>
                </a:rPr>
                <a:t>HP1</a:t>
              </a:r>
            </a:p>
          </p:txBody>
        </p:sp>
      </p:grpSp>
      <p:grpSp>
        <p:nvGrpSpPr>
          <p:cNvPr id="8" name="Group 7">
            <a:extLst>
              <a:ext uri="{FF2B5EF4-FFF2-40B4-BE49-F238E27FC236}">
                <a16:creationId xmlns:a16="http://schemas.microsoft.com/office/drawing/2014/main" id="{A6BCFC3B-C270-8FD0-1021-AC940D3251A0}"/>
              </a:ext>
            </a:extLst>
          </p:cNvPr>
          <p:cNvGrpSpPr/>
          <p:nvPr/>
        </p:nvGrpSpPr>
        <p:grpSpPr>
          <a:xfrm>
            <a:off x="8174203" y="2411797"/>
            <a:ext cx="752168" cy="670350"/>
            <a:chOff x="9332899" y="2411797"/>
            <a:chExt cx="752168" cy="670350"/>
          </a:xfrm>
        </p:grpSpPr>
        <p:sp>
          <p:nvSpPr>
            <p:cNvPr id="9" name="Triangle 8">
              <a:extLst>
                <a:ext uri="{FF2B5EF4-FFF2-40B4-BE49-F238E27FC236}">
                  <a16:creationId xmlns:a16="http://schemas.microsoft.com/office/drawing/2014/main" id="{2B4848D0-E055-E691-7467-7B2F6C48379A}"/>
                </a:ext>
              </a:extLst>
            </p:cNvPr>
            <p:cNvSpPr/>
            <p:nvPr/>
          </p:nvSpPr>
          <p:spPr>
            <a:xfrm rot="10800000">
              <a:off x="9332899" y="2411797"/>
              <a:ext cx="752168" cy="670350"/>
            </a:xfrm>
            <a:prstGeom prst="triangle">
              <a:avLst/>
            </a:prstGeom>
            <a:solidFill>
              <a:srgbClr val="011893"/>
            </a:solidFill>
            <a:ln w="38100">
              <a:solidFill>
                <a:srgbClr val="521B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B567E9DD-F156-38C5-79F5-E0C3AB2D3DDE}"/>
                </a:ext>
              </a:extLst>
            </p:cNvPr>
            <p:cNvSpPr txBox="1"/>
            <p:nvPr/>
          </p:nvSpPr>
          <p:spPr>
            <a:xfrm>
              <a:off x="9426694" y="2426544"/>
              <a:ext cx="570990" cy="369332"/>
            </a:xfrm>
            <a:prstGeom prst="rect">
              <a:avLst/>
            </a:prstGeom>
            <a:noFill/>
            <a:ln>
              <a:noFill/>
            </a:ln>
          </p:spPr>
          <p:txBody>
            <a:bodyPr wrap="none" rtlCol="0">
              <a:spAutoFit/>
            </a:bodyPr>
            <a:lstStyle/>
            <a:p>
              <a:r>
                <a:rPr lang="en-US" b="1" dirty="0">
                  <a:solidFill>
                    <a:schemeClr val="bg1"/>
                  </a:solidFill>
                </a:rPr>
                <a:t>HP1</a:t>
              </a:r>
            </a:p>
          </p:txBody>
        </p:sp>
      </p:grpSp>
      <p:grpSp>
        <p:nvGrpSpPr>
          <p:cNvPr id="11" name="Group 10">
            <a:extLst>
              <a:ext uri="{FF2B5EF4-FFF2-40B4-BE49-F238E27FC236}">
                <a16:creationId xmlns:a16="http://schemas.microsoft.com/office/drawing/2014/main" id="{79851F58-F3BE-9DDA-1A13-0605907F4133}"/>
              </a:ext>
            </a:extLst>
          </p:cNvPr>
          <p:cNvGrpSpPr/>
          <p:nvPr/>
        </p:nvGrpSpPr>
        <p:grpSpPr>
          <a:xfrm>
            <a:off x="10287272" y="2185458"/>
            <a:ext cx="752168" cy="670350"/>
            <a:chOff x="9332899" y="2411797"/>
            <a:chExt cx="752168" cy="670350"/>
          </a:xfrm>
          <a:solidFill>
            <a:srgbClr val="942093"/>
          </a:solidFill>
        </p:grpSpPr>
        <p:sp>
          <p:nvSpPr>
            <p:cNvPr id="12" name="Triangle 11">
              <a:extLst>
                <a:ext uri="{FF2B5EF4-FFF2-40B4-BE49-F238E27FC236}">
                  <a16:creationId xmlns:a16="http://schemas.microsoft.com/office/drawing/2014/main" id="{6ADA2BBE-227B-7550-929A-C17AB3B1DBFD}"/>
                </a:ext>
              </a:extLst>
            </p:cNvPr>
            <p:cNvSpPr/>
            <p:nvPr/>
          </p:nvSpPr>
          <p:spPr>
            <a:xfrm rot="10800000">
              <a:off x="9332899" y="2411797"/>
              <a:ext cx="752168" cy="670350"/>
            </a:xfrm>
            <a:prstGeom prst="triangle">
              <a:avLst/>
            </a:prstGeom>
            <a:grpFill/>
            <a:ln w="38100">
              <a:solidFill>
                <a:srgbClr val="0118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3046CB69-568A-6EFA-9BE1-043D94B20B35}"/>
                </a:ext>
              </a:extLst>
            </p:cNvPr>
            <p:cNvSpPr txBox="1"/>
            <p:nvPr/>
          </p:nvSpPr>
          <p:spPr>
            <a:xfrm>
              <a:off x="9426694" y="2426544"/>
              <a:ext cx="570990" cy="369332"/>
            </a:xfrm>
            <a:prstGeom prst="rect">
              <a:avLst/>
            </a:prstGeom>
            <a:noFill/>
            <a:ln>
              <a:noFill/>
            </a:ln>
          </p:spPr>
          <p:txBody>
            <a:bodyPr wrap="none" rtlCol="0">
              <a:spAutoFit/>
            </a:bodyPr>
            <a:lstStyle/>
            <a:p>
              <a:r>
                <a:rPr lang="en-US" b="1" dirty="0">
                  <a:solidFill>
                    <a:schemeClr val="bg1"/>
                  </a:solidFill>
                </a:rPr>
                <a:t>HP1</a:t>
              </a:r>
            </a:p>
          </p:txBody>
        </p:sp>
      </p:grpSp>
      <p:sp>
        <p:nvSpPr>
          <p:cNvPr id="2" name="Arc 1">
            <a:extLst>
              <a:ext uri="{FF2B5EF4-FFF2-40B4-BE49-F238E27FC236}">
                <a16:creationId xmlns:a16="http://schemas.microsoft.com/office/drawing/2014/main" id="{CDC45C9D-4AE1-940D-0DA0-69B2E4A6A84D}"/>
              </a:ext>
            </a:extLst>
          </p:cNvPr>
          <p:cNvSpPr/>
          <p:nvPr/>
        </p:nvSpPr>
        <p:spPr>
          <a:xfrm flipH="1" flipV="1">
            <a:off x="8538439" y="1729914"/>
            <a:ext cx="3218636" cy="1321922"/>
          </a:xfrm>
          <a:prstGeom prst="arc">
            <a:avLst>
              <a:gd name="adj1" fmla="val 12140686"/>
              <a:gd name="adj2" fmla="val 18421784"/>
            </a:avLst>
          </a:prstGeom>
          <a:no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2D3EAC51-36D1-B0DA-820F-7D20D5477527}"/>
              </a:ext>
            </a:extLst>
          </p:cNvPr>
          <p:cNvCxnSpPr>
            <a:cxnSpLocks/>
          </p:cNvCxnSpPr>
          <p:nvPr/>
        </p:nvCxnSpPr>
        <p:spPr>
          <a:xfrm flipH="1">
            <a:off x="11057303" y="2833428"/>
            <a:ext cx="256170" cy="20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70A9665-891F-2A13-6DA1-42A1ED4F43EE}"/>
              </a:ext>
            </a:extLst>
          </p:cNvPr>
          <p:cNvCxnSpPr>
            <a:cxnSpLocks/>
          </p:cNvCxnSpPr>
          <p:nvPr/>
        </p:nvCxnSpPr>
        <p:spPr>
          <a:xfrm flipV="1">
            <a:off x="11219725" y="2823422"/>
            <a:ext cx="92329" cy="2284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7FC217F-4AB0-7162-A8BE-A26880F77B47}"/>
              </a:ext>
            </a:extLst>
          </p:cNvPr>
          <p:cNvSpPr txBox="1"/>
          <p:nvPr/>
        </p:nvSpPr>
        <p:spPr>
          <a:xfrm>
            <a:off x="7923442" y="1682779"/>
            <a:ext cx="3625882" cy="461665"/>
          </a:xfrm>
          <a:prstGeom prst="rect">
            <a:avLst/>
          </a:prstGeom>
          <a:noFill/>
        </p:spPr>
        <p:txBody>
          <a:bodyPr wrap="square" rtlCol="0">
            <a:spAutoFit/>
          </a:bodyPr>
          <a:lstStyle/>
          <a:p>
            <a:pPr algn="ctr"/>
            <a:r>
              <a:rPr lang="en-US" sz="2400" b="1" dirty="0"/>
              <a:t>Heterochromatin Protein 1</a:t>
            </a:r>
          </a:p>
        </p:txBody>
      </p:sp>
      <p:sp>
        <p:nvSpPr>
          <p:cNvPr id="22" name="TextBox 21">
            <a:extLst>
              <a:ext uri="{FF2B5EF4-FFF2-40B4-BE49-F238E27FC236}">
                <a16:creationId xmlns:a16="http://schemas.microsoft.com/office/drawing/2014/main" id="{8FE94303-A560-C76A-D929-7C3FAB67F3D2}"/>
              </a:ext>
            </a:extLst>
          </p:cNvPr>
          <p:cNvSpPr txBox="1"/>
          <p:nvPr/>
        </p:nvSpPr>
        <p:spPr>
          <a:xfrm>
            <a:off x="3533559" y="4046463"/>
            <a:ext cx="1553735" cy="461665"/>
          </a:xfrm>
          <a:prstGeom prst="rect">
            <a:avLst/>
          </a:prstGeom>
          <a:noFill/>
        </p:spPr>
        <p:txBody>
          <a:bodyPr wrap="square" rtlCol="0">
            <a:spAutoFit/>
          </a:bodyPr>
          <a:lstStyle/>
          <a:p>
            <a:r>
              <a:rPr lang="en-US" sz="2400" b="1" dirty="0"/>
              <a:t>Chromatin</a:t>
            </a:r>
          </a:p>
        </p:txBody>
      </p:sp>
      <p:sp>
        <p:nvSpPr>
          <p:cNvPr id="24" name="TextBox 23">
            <a:extLst>
              <a:ext uri="{FF2B5EF4-FFF2-40B4-BE49-F238E27FC236}">
                <a16:creationId xmlns:a16="http://schemas.microsoft.com/office/drawing/2014/main" id="{060D6FBB-BD57-7874-BC49-73877227F7C3}"/>
              </a:ext>
            </a:extLst>
          </p:cNvPr>
          <p:cNvSpPr txBox="1"/>
          <p:nvPr/>
        </p:nvSpPr>
        <p:spPr>
          <a:xfrm>
            <a:off x="1555572" y="229615"/>
            <a:ext cx="9080856" cy="884843"/>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4600" b="1" dirty="0">
                <a:latin typeface="+mj-lt"/>
                <a:ea typeface="+mj-ea"/>
                <a:cs typeface="+mj-cs"/>
              </a:rPr>
              <a:t>Studying effects of pairwise HP1 loss</a:t>
            </a:r>
          </a:p>
        </p:txBody>
      </p:sp>
    </p:spTree>
    <p:extLst>
      <p:ext uri="{BB962C8B-B14F-4D97-AF65-F5344CB8AC3E}">
        <p14:creationId xmlns:p14="http://schemas.microsoft.com/office/powerpoint/2010/main" val="1068460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14BBA-61DC-AC4E-A5B6-7D5536DC8A81}"/>
              </a:ext>
            </a:extLst>
          </p:cNvPr>
          <p:cNvSpPr>
            <a:spLocks noGrp="1"/>
          </p:cNvSpPr>
          <p:nvPr>
            <p:ph type="title"/>
          </p:nvPr>
        </p:nvSpPr>
        <p:spPr>
          <a:xfrm>
            <a:off x="1375834" y="290985"/>
            <a:ext cx="9440332" cy="1325563"/>
          </a:xfrm>
        </p:spPr>
        <p:txBody>
          <a:bodyPr>
            <a:normAutofit/>
          </a:bodyPr>
          <a:lstStyle/>
          <a:p>
            <a:pPr algn="ctr"/>
            <a:r>
              <a:rPr lang="en-US" sz="4600" b="1" dirty="0"/>
              <a:t>Fruit flies as a model organism</a:t>
            </a:r>
          </a:p>
        </p:txBody>
      </p:sp>
      <p:pic>
        <p:nvPicPr>
          <p:cNvPr id="9" name="Picture 8">
            <a:extLst>
              <a:ext uri="{FF2B5EF4-FFF2-40B4-BE49-F238E27FC236}">
                <a16:creationId xmlns:a16="http://schemas.microsoft.com/office/drawing/2014/main" id="{E06A8CC2-4802-A64A-B6F6-115446D1FE00}"/>
              </a:ext>
            </a:extLst>
          </p:cNvPr>
          <p:cNvPicPr>
            <a:picLocks noChangeAspect="1"/>
          </p:cNvPicPr>
          <p:nvPr/>
        </p:nvPicPr>
        <p:blipFill>
          <a:blip r:embed="rId3"/>
          <a:stretch>
            <a:fillRect/>
          </a:stretch>
        </p:blipFill>
        <p:spPr>
          <a:xfrm>
            <a:off x="6722439" y="1877077"/>
            <a:ext cx="3877369" cy="3523733"/>
          </a:xfrm>
          <a:prstGeom prst="rect">
            <a:avLst/>
          </a:prstGeom>
          <a:ln>
            <a:solidFill>
              <a:schemeClr val="tx1"/>
            </a:solidFill>
          </a:ln>
        </p:spPr>
      </p:pic>
      <p:pic>
        <p:nvPicPr>
          <p:cNvPr id="5" name="Picture 4" descr="A close-up of a bug&#10;&#10;Description automatically generated">
            <a:extLst>
              <a:ext uri="{FF2B5EF4-FFF2-40B4-BE49-F238E27FC236}">
                <a16:creationId xmlns:a16="http://schemas.microsoft.com/office/drawing/2014/main" id="{F22FB341-CAB9-A42D-8E97-B59CFA79BD15}"/>
              </a:ext>
            </a:extLst>
          </p:cNvPr>
          <p:cNvPicPr>
            <a:picLocks noChangeAspect="1"/>
          </p:cNvPicPr>
          <p:nvPr/>
        </p:nvPicPr>
        <p:blipFill>
          <a:blip r:embed="rId4"/>
          <a:stretch>
            <a:fillRect/>
          </a:stretch>
        </p:blipFill>
        <p:spPr>
          <a:xfrm>
            <a:off x="1592192" y="1877077"/>
            <a:ext cx="3877370" cy="3735311"/>
          </a:xfrm>
          <a:prstGeom prst="rect">
            <a:avLst/>
          </a:prstGeom>
        </p:spPr>
      </p:pic>
    </p:spTree>
    <p:extLst>
      <p:ext uri="{BB962C8B-B14F-4D97-AF65-F5344CB8AC3E}">
        <p14:creationId xmlns:p14="http://schemas.microsoft.com/office/powerpoint/2010/main" val="33218003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B44780B-C241-6A4E-6B7F-AB3EF9753714}"/>
              </a:ext>
            </a:extLst>
          </p:cNvPr>
          <p:cNvSpPr>
            <a:spLocks noGrp="1"/>
          </p:cNvSpPr>
          <p:nvPr>
            <p:ph type="title"/>
          </p:nvPr>
        </p:nvSpPr>
        <p:spPr>
          <a:xfrm>
            <a:off x="1375834" y="290985"/>
            <a:ext cx="9440332" cy="1325563"/>
          </a:xfrm>
        </p:spPr>
        <p:txBody>
          <a:bodyPr>
            <a:normAutofit/>
          </a:bodyPr>
          <a:lstStyle/>
          <a:p>
            <a:pPr algn="ctr"/>
            <a:r>
              <a:rPr lang="en-US" sz="4600" b="1" dirty="0"/>
              <a:t>Visualizing HP1 in fly chromosomes</a:t>
            </a:r>
          </a:p>
        </p:txBody>
      </p:sp>
      <p:pic>
        <p:nvPicPr>
          <p:cNvPr id="10" name="Picture 9" descr="A picture containing night sky&#10;&#10;Description automatically generated">
            <a:extLst>
              <a:ext uri="{FF2B5EF4-FFF2-40B4-BE49-F238E27FC236}">
                <a16:creationId xmlns:a16="http://schemas.microsoft.com/office/drawing/2014/main" id="{1FB64F93-C781-4947-D5A8-EA050B830D3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143419" y="2137759"/>
            <a:ext cx="4418760" cy="4429256"/>
          </a:xfrm>
          <a:prstGeom prst="rect">
            <a:avLst/>
          </a:prstGeom>
        </p:spPr>
      </p:pic>
      <p:pic>
        <p:nvPicPr>
          <p:cNvPr id="12" name="Picture 11" descr="A picture containing green, worm&#10;&#10;Description automatically generated">
            <a:extLst>
              <a:ext uri="{FF2B5EF4-FFF2-40B4-BE49-F238E27FC236}">
                <a16:creationId xmlns:a16="http://schemas.microsoft.com/office/drawing/2014/main" id="{BCB99D20-0E8D-4711-0820-F6D7410B18A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6629821" y="2137759"/>
            <a:ext cx="4418760" cy="4429256"/>
          </a:xfrm>
          <a:prstGeom prst="rect">
            <a:avLst/>
          </a:prstGeom>
        </p:spPr>
      </p:pic>
      <p:sp>
        <p:nvSpPr>
          <p:cNvPr id="13" name="TextBox 12">
            <a:extLst>
              <a:ext uri="{FF2B5EF4-FFF2-40B4-BE49-F238E27FC236}">
                <a16:creationId xmlns:a16="http://schemas.microsoft.com/office/drawing/2014/main" id="{15287026-C389-7BF2-20E3-2EF4BF8006DA}"/>
              </a:ext>
            </a:extLst>
          </p:cNvPr>
          <p:cNvSpPr txBox="1"/>
          <p:nvPr/>
        </p:nvSpPr>
        <p:spPr>
          <a:xfrm>
            <a:off x="2143163" y="1609594"/>
            <a:ext cx="2419272" cy="523220"/>
          </a:xfrm>
          <a:prstGeom prst="rect">
            <a:avLst/>
          </a:prstGeom>
          <a:noFill/>
        </p:spPr>
        <p:txBody>
          <a:bodyPr wrap="square" rtlCol="0">
            <a:spAutoFit/>
          </a:bodyPr>
          <a:lstStyle/>
          <a:p>
            <a:pPr algn="ctr"/>
            <a:r>
              <a:rPr lang="en-US" sz="2800" b="1" dirty="0"/>
              <a:t>DNA</a:t>
            </a:r>
          </a:p>
        </p:txBody>
      </p:sp>
      <p:sp>
        <p:nvSpPr>
          <p:cNvPr id="14" name="TextBox 13">
            <a:extLst>
              <a:ext uri="{FF2B5EF4-FFF2-40B4-BE49-F238E27FC236}">
                <a16:creationId xmlns:a16="http://schemas.microsoft.com/office/drawing/2014/main" id="{C99B4D6C-9BA8-4D31-9F88-3D9CF19C4D5E}"/>
              </a:ext>
            </a:extLst>
          </p:cNvPr>
          <p:cNvSpPr txBox="1"/>
          <p:nvPr/>
        </p:nvSpPr>
        <p:spPr>
          <a:xfrm>
            <a:off x="7629567" y="1609594"/>
            <a:ext cx="2419272" cy="523220"/>
          </a:xfrm>
          <a:prstGeom prst="rect">
            <a:avLst/>
          </a:prstGeom>
          <a:noFill/>
        </p:spPr>
        <p:txBody>
          <a:bodyPr wrap="square" rtlCol="0">
            <a:spAutoFit/>
          </a:bodyPr>
          <a:lstStyle/>
          <a:p>
            <a:pPr algn="ctr"/>
            <a:r>
              <a:rPr lang="en-US" sz="2800" b="1" dirty="0"/>
              <a:t>HP1</a:t>
            </a:r>
          </a:p>
        </p:txBody>
      </p:sp>
    </p:spTree>
    <p:extLst>
      <p:ext uri="{BB962C8B-B14F-4D97-AF65-F5344CB8AC3E}">
        <p14:creationId xmlns:p14="http://schemas.microsoft.com/office/powerpoint/2010/main" val="1295498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6A3B53AE-CEBF-B587-BB6C-10BD0C8730AA}"/>
              </a:ext>
            </a:extLst>
          </p:cNvPr>
          <p:cNvPicPr>
            <a:picLocks noChangeAspect="1"/>
          </p:cNvPicPr>
          <p:nvPr/>
        </p:nvPicPr>
        <p:blipFill rotWithShape="1">
          <a:blip r:embed="rId3"/>
          <a:srcRect b="1455"/>
          <a:stretch/>
        </p:blipFill>
        <p:spPr>
          <a:xfrm>
            <a:off x="1098608" y="2864299"/>
            <a:ext cx="4215513" cy="2369261"/>
          </a:xfrm>
          <a:prstGeom prst="rect">
            <a:avLst/>
          </a:prstGeom>
        </p:spPr>
      </p:pic>
      <p:pic>
        <p:nvPicPr>
          <p:cNvPr id="6" name="Picture 5" descr="A picture containing text, person, preparing&#10;&#10;Description automatically generated">
            <a:extLst>
              <a:ext uri="{FF2B5EF4-FFF2-40B4-BE49-F238E27FC236}">
                <a16:creationId xmlns:a16="http://schemas.microsoft.com/office/drawing/2014/main" id="{33D2D639-2501-C58F-6419-BB0B1CEA42C0}"/>
              </a:ext>
            </a:extLst>
          </p:cNvPr>
          <p:cNvPicPr>
            <a:picLocks noChangeAspect="1"/>
          </p:cNvPicPr>
          <p:nvPr/>
        </p:nvPicPr>
        <p:blipFill>
          <a:blip r:embed="rId4"/>
          <a:stretch>
            <a:fillRect/>
          </a:stretch>
        </p:blipFill>
        <p:spPr>
          <a:xfrm>
            <a:off x="6877880" y="1584226"/>
            <a:ext cx="3697056" cy="4929409"/>
          </a:xfrm>
          <a:prstGeom prst="rect">
            <a:avLst/>
          </a:prstGeom>
        </p:spPr>
      </p:pic>
      <p:sp>
        <p:nvSpPr>
          <p:cNvPr id="2" name="Title 1">
            <a:extLst>
              <a:ext uri="{FF2B5EF4-FFF2-40B4-BE49-F238E27FC236}">
                <a16:creationId xmlns:a16="http://schemas.microsoft.com/office/drawing/2014/main" id="{62ED7F97-96E6-19F4-1AF3-8A8A96F48800}"/>
              </a:ext>
            </a:extLst>
          </p:cNvPr>
          <p:cNvSpPr>
            <a:spLocks noGrp="1"/>
          </p:cNvSpPr>
          <p:nvPr>
            <p:ph type="title"/>
          </p:nvPr>
        </p:nvSpPr>
        <p:spPr>
          <a:xfrm>
            <a:off x="1375834" y="290985"/>
            <a:ext cx="9440332" cy="1325563"/>
          </a:xfrm>
        </p:spPr>
        <p:txBody>
          <a:bodyPr>
            <a:normAutofit/>
          </a:bodyPr>
          <a:lstStyle/>
          <a:p>
            <a:pPr algn="ctr"/>
            <a:r>
              <a:rPr lang="en-US" sz="4600" b="1" dirty="0"/>
              <a:t>How EPSCoR makes a difference</a:t>
            </a:r>
          </a:p>
        </p:txBody>
      </p:sp>
    </p:spTree>
    <p:extLst>
      <p:ext uri="{BB962C8B-B14F-4D97-AF65-F5344CB8AC3E}">
        <p14:creationId xmlns:p14="http://schemas.microsoft.com/office/powerpoint/2010/main" val="20994537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14BBA-61DC-AC4E-A5B6-7D5536DC8A81}"/>
              </a:ext>
            </a:extLst>
          </p:cNvPr>
          <p:cNvSpPr>
            <a:spLocks noGrp="1"/>
          </p:cNvSpPr>
          <p:nvPr>
            <p:ph type="title"/>
          </p:nvPr>
        </p:nvSpPr>
        <p:spPr>
          <a:xfrm>
            <a:off x="4227092" y="254508"/>
            <a:ext cx="3685436" cy="768016"/>
          </a:xfrm>
        </p:spPr>
        <p:txBody>
          <a:bodyPr vert="horz" lIns="91440" tIns="45720" rIns="91440" bIns="45720" rtlCol="0" anchor="b">
            <a:normAutofit/>
          </a:bodyPr>
          <a:lstStyle/>
          <a:p>
            <a:pPr algn="ctr"/>
            <a:r>
              <a:rPr lang="en-US" sz="4600" b="1" dirty="0"/>
              <a:t>THANK YOU</a:t>
            </a:r>
          </a:p>
        </p:txBody>
      </p:sp>
      <p:sp>
        <p:nvSpPr>
          <p:cNvPr id="11" name="Content Placeholder 2">
            <a:extLst>
              <a:ext uri="{FF2B5EF4-FFF2-40B4-BE49-F238E27FC236}">
                <a16:creationId xmlns:a16="http://schemas.microsoft.com/office/drawing/2014/main" id="{FCB0D8DA-3E50-3C4C-B71F-749FDB2437A3}"/>
              </a:ext>
            </a:extLst>
          </p:cNvPr>
          <p:cNvSpPr>
            <a:spLocks noGrp="1"/>
          </p:cNvSpPr>
          <p:nvPr>
            <p:ph idx="1"/>
          </p:nvPr>
        </p:nvSpPr>
        <p:spPr>
          <a:xfrm>
            <a:off x="6069810" y="1258056"/>
            <a:ext cx="5614482" cy="5572240"/>
          </a:xfrm>
        </p:spPr>
        <p:txBody>
          <a:bodyPr numCol="2">
            <a:normAutofit fontScale="92500" lnSpcReduction="10000"/>
          </a:bodyPr>
          <a:lstStyle/>
          <a:p>
            <a:pPr marL="0" indent="0">
              <a:buNone/>
            </a:pPr>
            <a:r>
              <a:rPr lang="en-US" sz="2400" b="1" dirty="0"/>
              <a:t>Riddle Lab:</a:t>
            </a:r>
          </a:p>
          <a:p>
            <a:r>
              <a:rPr lang="en-US" sz="2400" dirty="0"/>
              <a:t>Dr. Nicole Riddle</a:t>
            </a:r>
          </a:p>
          <a:p>
            <a:r>
              <a:rPr lang="en-US" sz="2400" dirty="0"/>
              <a:t>Dr. </a:t>
            </a:r>
            <a:r>
              <a:rPr lang="en-US" sz="2400" dirty="0" err="1"/>
              <a:t>Annesha</a:t>
            </a:r>
            <a:r>
              <a:rPr lang="en-US" sz="2400" dirty="0"/>
              <a:t> King</a:t>
            </a:r>
          </a:p>
          <a:p>
            <a:r>
              <a:rPr lang="en-US" sz="2400" dirty="0"/>
              <a:t>Heidi Johnson</a:t>
            </a:r>
          </a:p>
          <a:p>
            <a:r>
              <a:rPr lang="en-US" sz="2400" dirty="0"/>
              <a:t>Caitlin Bryan</a:t>
            </a:r>
          </a:p>
          <a:p>
            <a:r>
              <a:rPr lang="en-US" sz="2400" dirty="0"/>
              <a:t>James </a:t>
            </a:r>
            <a:r>
              <a:rPr lang="en-US" sz="2400" dirty="0" err="1"/>
              <a:t>Walts</a:t>
            </a:r>
            <a:endParaRPr lang="en-US" sz="2400" dirty="0"/>
          </a:p>
          <a:p>
            <a:r>
              <a:rPr lang="en-US" sz="2400" dirty="0"/>
              <a:t>Ami Dave</a:t>
            </a:r>
          </a:p>
          <a:p>
            <a:r>
              <a:rPr lang="en-US" sz="2400" dirty="0"/>
              <a:t>Rachel Ferris</a:t>
            </a:r>
          </a:p>
          <a:p>
            <a:r>
              <a:rPr lang="en-US" sz="2400" dirty="0"/>
              <a:t>Anabel </a:t>
            </a:r>
            <a:r>
              <a:rPr lang="en-US" sz="2400" dirty="0" err="1"/>
              <a:t>Byars</a:t>
            </a:r>
            <a:endParaRPr lang="en-US" sz="2400" dirty="0"/>
          </a:p>
          <a:p>
            <a:r>
              <a:rPr lang="en-US" sz="2400" dirty="0"/>
              <a:t>Taylor Green</a:t>
            </a:r>
          </a:p>
          <a:p>
            <a:r>
              <a:rPr lang="en-US" sz="2400" dirty="0"/>
              <a:t>Andrea Torres</a:t>
            </a:r>
          </a:p>
          <a:p>
            <a:r>
              <a:rPr lang="en-US" sz="2400" dirty="0"/>
              <a:t>Juliana Boyett</a:t>
            </a:r>
          </a:p>
          <a:p>
            <a:r>
              <a:rPr lang="en-US" sz="2400" dirty="0"/>
              <a:t>Kenneth Ho</a:t>
            </a:r>
          </a:p>
          <a:p>
            <a:pPr marL="0" indent="0">
              <a:buNone/>
            </a:pPr>
            <a:endParaRPr lang="en-US" sz="2400" b="1" dirty="0"/>
          </a:p>
          <a:p>
            <a:pPr marL="0" indent="0">
              <a:buNone/>
            </a:pPr>
            <a:r>
              <a:rPr lang="en-US" sz="2400" b="1" dirty="0"/>
              <a:t>Special thanks:</a:t>
            </a:r>
          </a:p>
          <a:p>
            <a:r>
              <a:rPr lang="en-US" sz="2400" dirty="0"/>
              <a:t>Dr. Jack </a:t>
            </a:r>
            <a:r>
              <a:rPr lang="en-US" sz="2400" dirty="0" err="1"/>
              <a:t>Schoelz</a:t>
            </a:r>
            <a:endParaRPr lang="en-US" sz="2400" dirty="0"/>
          </a:p>
          <a:p>
            <a:r>
              <a:rPr lang="en-US" sz="2400" dirty="0"/>
              <a:t>Mina Momeni</a:t>
            </a:r>
          </a:p>
          <a:p>
            <a:r>
              <a:rPr lang="en-US" sz="2400" dirty="0"/>
              <a:t>Katie </a:t>
            </a:r>
            <a:r>
              <a:rPr lang="en-US" sz="2400" dirty="0" err="1"/>
              <a:t>Varden</a:t>
            </a:r>
            <a:endParaRPr lang="en-US" sz="2400" dirty="0"/>
          </a:p>
          <a:p>
            <a:r>
              <a:rPr lang="en-US" sz="2400" dirty="0"/>
              <a:t>Louis Watanabe</a:t>
            </a:r>
          </a:p>
          <a:p>
            <a:r>
              <a:rPr lang="en-US" sz="2400" dirty="0" err="1"/>
              <a:t>Simra</a:t>
            </a:r>
            <a:r>
              <a:rPr lang="en-US" sz="2400" dirty="0"/>
              <a:t> Syed</a:t>
            </a:r>
          </a:p>
          <a:p>
            <a:r>
              <a:rPr lang="en-US" sz="2400" dirty="0"/>
              <a:t>Hamna Syed</a:t>
            </a:r>
          </a:p>
          <a:p>
            <a:endParaRPr lang="en-US" sz="2400" b="1" dirty="0"/>
          </a:p>
          <a:p>
            <a:pPr marL="0" indent="0">
              <a:buNone/>
            </a:pPr>
            <a:r>
              <a:rPr lang="en-US" sz="2400" b="1" dirty="0"/>
              <a:t>Committee Members:</a:t>
            </a:r>
          </a:p>
          <a:p>
            <a:r>
              <a:rPr lang="en-US" sz="2400" dirty="0"/>
              <a:t>Dr. Nicole Riddle</a:t>
            </a:r>
          </a:p>
          <a:p>
            <a:r>
              <a:rPr lang="en-US" sz="2400" dirty="0"/>
              <a:t>Dr. Melissa Harris</a:t>
            </a:r>
          </a:p>
          <a:p>
            <a:r>
              <a:rPr lang="en-US" sz="2400" dirty="0"/>
              <a:t>Dr. Farah </a:t>
            </a:r>
            <a:r>
              <a:rPr lang="en-US" sz="2400" dirty="0" err="1"/>
              <a:t>Lubin</a:t>
            </a:r>
            <a:endParaRPr lang="en-US" sz="2400" dirty="0"/>
          </a:p>
          <a:p>
            <a:endParaRPr lang="en-US" sz="2400" dirty="0"/>
          </a:p>
          <a:p>
            <a:pPr marL="0" indent="0">
              <a:buNone/>
            </a:pPr>
            <a:r>
              <a:rPr lang="en-US" sz="1500" dirty="0"/>
              <a:t>All figures created with </a:t>
            </a:r>
            <a:r>
              <a:rPr lang="en-US" sz="1500" dirty="0" err="1"/>
              <a:t>Biorender</a:t>
            </a:r>
            <a:endParaRPr lang="en-US" sz="1500" dirty="0"/>
          </a:p>
        </p:txBody>
      </p:sp>
      <p:pic>
        <p:nvPicPr>
          <p:cNvPr id="1026" name="Picture 2" descr="NSF 4-Color Bitmap Logo">
            <a:extLst>
              <a:ext uri="{FF2B5EF4-FFF2-40B4-BE49-F238E27FC236}">
                <a16:creationId xmlns:a16="http://schemas.microsoft.com/office/drawing/2014/main" id="{5D21E168-500D-FA47-90D3-D714C70C42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685" y="4293179"/>
            <a:ext cx="1762932" cy="17629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preview">
            <a:extLst>
              <a:ext uri="{FF2B5EF4-FFF2-40B4-BE49-F238E27FC236}">
                <a16:creationId xmlns:a16="http://schemas.microsoft.com/office/drawing/2014/main" id="{CE8A8B2C-DF73-F145-834D-2BF4D9EB364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648" t="29147" r="10539" b="19380"/>
          <a:stretch/>
        </p:blipFill>
        <p:spPr bwMode="auto">
          <a:xfrm>
            <a:off x="668104" y="4181165"/>
            <a:ext cx="1963022" cy="19869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10;&#10;Description automatically generated">
            <a:extLst>
              <a:ext uri="{FF2B5EF4-FFF2-40B4-BE49-F238E27FC236}">
                <a16:creationId xmlns:a16="http://schemas.microsoft.com/office/drawing/2014/main" id="{9C3BB452-AFF5-0F3F-E0F7-BFA8C75B94A5}"/>
              </a:ext>
            </a:extLst>
          </p:cNvPr>
          <p:cNvPicPr>
            <a:picLocks noChangeAspect="1"/>
          </p:cNvPicPr>
          <p:nvPr/>
        </p:nvPicPr>
        <p:blipFill rotWithShape="1">
          <a:blip r:embed="rId5"/>
          <a:srcRect b="1455"/>
          <a:stretch/>
        </p:blipFill>
        <p:spPr>
          <a:xfrm>
            <a:off x="668104" y="1417214"/>
            <a:ext cx="4215513" cy="2369261"/>
          </a:xfrm>
          <a:prstGeom prst="rect">
            <a:avLst/>
          </a:prstGeom>
        </p:spPr>
      </p:pic>
    </p:spTree>
    <p:extLst>
      <p:ext uri="{BB962C8B-B14F-4D97-AF65-F5344CB8AC3E}">
        <p14:creationId xmlns:p14="http://schemas.microsoft.com/office/powerpoint/2010/main" val="40311284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70CA63-757A-4A32-93CF-E3D74C04D056}"/>
              </a:ext>
            </a:extLst>
          </p:cNvPr>
          <p:cNvSpPr/>
          <p:nvPr/>
        </p:nvSpPr>
        <p:spPr>
          <a:xfrm>
            <a:off x="2255195" y="586591"/>
            <a:ext cx="7681607" cy="1738938"/>
          </a:xfrm>
          <a:prstGeom prst="rect">
            <a:avLst/>
          </a:prstGeom>
        </p:spPr>
        <p:txBody>
          <a:bodyPr wrap="square">
            <a:spAutoFit/>
          </a:bodyPr>
          <a:lstStyle/>
          <a:p>
            <a:pPr algn="ctr" defTabSz="914400"/>
            <a:r>
              <a:rPr lang="en-US" sz="3200" b="1" kern="1400" dirty="0">
                <a:solidFill>
                  <a:srgbClr val="4472C4"/>
                </a:solidFill>
                <a:latin typeface="Calibri"/>
              </a:rPr>
              <a:t>Twelfth Quadrennial Review of the Alabama Commission on Higher Education</a:t>
            </a:r>
          </a:p>
          <a:p>
            <a:pPr algn="ctr" defTabSz="914400"/>
            <a:r>
              <a:rPr lang="en-US" sz="1600" kern="1400" dirty="0">
                <a:solidFill>
                  <a:srgbClr val="4472C4"/>
                </a:solidFill>
                <a:latin typeface="Calibri"/>
              </a:rPr>
              <a:t>	</a:t>
            </a:r>
          </a:p>
          <a:p>
            <a:pPr algn="ctr" defTabSz="914400"/>
            <a:r>
              <a:rPr lang="en-US" sz="2800" i="1" kern="1400" dirty="0">
                <a:solidFill>
                  <a:srgbClr val="4472C4"/>
                </a:solidFill>
                <a:latin typeface="Calibri"/>
              </a:rPr>
              <a:t>Staff Presenter:  Ms. Dalis Lampkins</a:t>
            </a:r>
            <a:endParaRPr lang="en-US" sz="2800" dirty="0">
              <a:solidFill>
                <a:srgbClr val="4472C4"/>
              </a:solidFill>
              <a:latin typeface="Calibri"/>
            </a:endParaRPr>
          </a:p>
        </p:txBody>
      </p:sp>
      <p:pic>
        <p:nvPicPr>
          <p:cNvPr id="1026" name="Picture 2" descr="See the source image">
            <a:extLst>
              <a:ext uri="{FF2B5EF4-FFF2-40B4-BE49-F238E27FC236}">
                <a16:creationId xmlns:a16="http://schemas.microsoft.com/office/drawing/2014/main" id="{20625143-F1DB-4E60-A35D-FB2820CE284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2352" b="16054"/>
          <a:stretch/>
        </p:blipFill>
        <p:spPr bwMode="auto">
          <a:xfrm>
            <a:off x="3390087" y="2723744"/>
            <a:ext cx="5411821" cy="2500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9282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626339-2CA4-BEE4-DE26-DAA78ABD31BB}"/>
              </a:ext>
            </a:extLst>
          </p:cNvPr>
          <p:cNvSpPr>
            <a:spLocks noGrp="1"/>
          </p:cNvSpPr>
          <p:nvPr>
            <p:ph idx="1"/>
          </p:nvPr>
        </p:nvSpPr>
        <p:spPr>
          <a:xfrm>
            <a:off x="609599" y="1590473"/>
            <a:ext cx="10972800" cy="4525963"/>
          </a:xfrm>
        </p:spPr>
        <p:txBody>
          <a:bodyPr vert="horz" lIns="91440" tIns="45720" rIns="91440" bIns="45720" rtlCol="0" anchor="t">
            <a:normAutofit fontScale="92500" lnSpcReduction="10000"/>
          </a:bodyPr>
          <a:lstStyle/>
          <a:p>
            <a:r>
              <a:rPr lang="en-US" dirty="0">
                <a:solidFill>
                  <a:schemeClr val="tx1">
                    <a:lumMod val="65000"/>
                    <a:lumOff val="35000"/>
                  </a:schemeClr>
                </a:solidFill>
                <a:ea typeface="+mn-lt"/>
                <a:cs typeface="+mn-lt"/>
              </a:rPr>
              <a:t>During the last year of each gubernatorial term, the commission shall conduct a survey of members of the education community, the Legislature, the Executive Branch of the state and business and industry to evaluate the effectiveness of the work of the commission.</a:t>
            </a:r>
          </a:p>
          <a:p>
            <a:pPr marL="0" indent="0">
              <a:buNone/>
            </a:pPr>
            <a:endParaRPr lang="en-US" dirty="0">
              <a:solidFill>
                <a:schemeClr val="tx1">
                  <a:lumMod val="65000"/>
                  <a:lumOff val="35000"/>
                </a:schemeClr>
              </a:solidFill>
              <a:ea typeface="+mn-lt"/>
              <a:cs typeface="+mn-lt"/>
            </a:endParaRPr>
          </a:p>
          <a:p>
            <a:r>
              <a:rPr lang="en-US" dirty="0">
                <a:solidFill>
                  <a:schemeClr val="tx1">
                    <a:lumMod val="65000"/>
                    <a:lumOff val="35000"/>
                  </a:schemeClr>
                </a:solidFill>
                <a:ea typeface="+mn-lt"/>
                <a:cs typeface="+mn-lt"/>
              </a:rPr>
              <a:t>A report detailing the results of the survey and any recommended changes, shall be submitted to the Governor, the Legislature, the presidents and governing boards of the public institutions of higher education of this state, and the public.</a:t>
            </a:r>
            <a:endParaRPr lang="en-US" dirty="0">
              <a:solidFill>
                <a:schemeClr val="tx1">
                  <a:lumMod val="65000"/>
                  <a:lumOff val="35000"/>
                </a:schemeClr>
              </a:solidFill>
              <a:cs typeface="Calibri"/>
            </a:endParaRPr>
          </a:p>
        </p:txBody>
      </p:sp>
      <p:sp>
        <p:nvSpPr>
          <p:cNvPr id="5" name="Title 1">
            <a:extLst>
              <a:ext uri="{FF2B5EF4-FFF2-40B4-BE49-F238E27FC236}">
                <a16:creationId xmlns:a16="http://schemas.microsoft.com/office/drawing/2014/main" id="{4D34FAE5-DE08-4879-9EBE-207C8704C481}"/>
              </a:ext>
            </a:extLst>
          </p:cNvPr>
          <p:cNvSpPr txBox="1">
            <a:spLocks noGrp="1"/>
          </p:cNvSpPr>
          <p:nvPr>
            <p:ph type="title"/>
          </p:nvPr>
        </p:nvSpPr>
        <p:spPr>
          <a:xfrm>
            <a:off x="1914727" y="381643"/>
            <a:ext cx="8362545" cy="90240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dirty="0">
                <a:solidFill>
                  <a:srgbClr val="4472C4"/>
                </a:solidFill>
                <a:cs typeface="Calibri"/>
              </a:rPr>
              <a:t>Code of Alabama, 1975, Section 16-5-12</a:t>
            </a:r>
            <a:endParaRPr lang="en-US" sz="3800" b="1" dirty="0">
              <a:solidFill>
                <a:srgbClr val="4472C4"/>
              </a:solidFill>
            </a:endParaRPr>
          </a:p>
        </p:txBody>
      </p:sp>
    </p:spTree>
    <p:extLst>
      <p:ext uri="{BB962C8B-B14F-4D97-AF65-F5344CB8AC3E}">
        <p14:creationId xmlns:p14="http://schemas.microsoft.com/office/powerpoint/2010/main" val="6844487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52B7C-98BF-C29A-DFFE-C3EBC2BE5614}"/>
              </a:ext>
            </a:extLst>
          </p:cNvPr>
          <p:cNvSpPr>
            <a:spLocks noGrp="1"/>
          </p:cNvSpPr>
          <p:nvPr>
            <p:ph type="title"/>
          </p:nvPr>
        </p:nvSpPr>
        <p:spPr>
          <a:xfrm>
            <a:off x="1981200" y="9832"/>
            <a:ext cx="8229600" cy="1143000"/>
          </a:xfrm>
        </p:spPr>
        <p:txBody>
          <a:bodyPr>
            <a:normAutofit/>
          </a:bodyPr>
          <a:lstStyle/>
          <a:p>
            <a:r>
              <a:rPr lang="en-US" sz="3800" b="1" dirty="0">
                <a:solidFill>
                  <a:srgbClr val="4472C4"/>
                </a:solidFill>
                <a:cs typeface="Calibri"/>
              </a:rPr>
              <a:t>Survey Respondents</a:t>
            </a:r>
            <a:endParaRPr lang="en-US" sz="3800" b="1" dirty="0">
              <a:solidFill>
                <a:srgbClr val="4472C4"/>
              </a:solidFill>
            </a:endParaRPr>
          </a:p>
        </p:txBody>
      </p:sp>
      <p:pic>
        <p:nvPicPr>
          <p:cNvPr id="3" name="Picture 3">
            <a:extLst>
              <a:ext uri="{FF2B5EF4-FFF2-40B4-BE49-F238E27FC236}">
                <a16:creationId xmlns:a16="http://schemas.microsoft.com/office/drawing/2014/main" id="{A7A128E3-BD0A-C46B-BB9A-93D669F60AEC}"/>
              </a:ext>
            </a:extLst>
          </p:cNvPr>
          <p:cNvPicPr>
            <a:picLocks noChangeAspect="1"/>
          </p:cNvPicPr>
          <p:nvPr/>
        </p:nvPicPr>
        <p:blipFill>
          <a:blip r:embed="rId3"/>
          <a:stretch>
            <a:fillRect/>
          </a:stretch>
        </p:blipFill>
        <p:spPr>
          <a:xfrm>
            <a:off x="2133600" y="1152833"/>
            <a:ext cx="7924800" cy="5386893"/>
          </a:xfrm>
          <a:prstGeom prst="rect">
            <a:avLst/>
          </a:prstGeom>
        </p:spPr>
      </p:pic>
    </p:spTree>
    <p:extLst>
      <p:ext uri="{BB962C8B-B14F-4D97-AF65-F5344CB8AC3E}">
        <p14:creationId xmlns:p14="http://schemas.microsoft.com/office/powerpoint/2010/main" val="6856676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34F01-DFD8-AF2F-5DBD-8385C37EA322}"/>
              </a:ext>
            </a:extLst>
          </p:cNvPr>
          <p:cNvSpPr>
            <a:spLocks noGrp="1"/>
          </p:cNvSpPr>
          <p:nvPr>
            <p:ph type="title"/>
          </p:nvPr>
        </p:nvSpPr>
        <p:spPr>
          <a:xfrm>
            <a:off x="1790700" y="28831"/>
            <a:ext cx="8610600" cy="1143000"/>
          </a:xfrm>
        </p:spPr>
        <p:txBody>
          <a:bodyPr>
            <a:noAutofit/>
          </a:bodyPr>
          <a:lstStyle/>
          <a:p>
            <a:r>
              <a:rPr lang="en-US" sz="3200" b="1" dirty="0">
                <a:solidFill>
                  <a:srgbClr val="4472C4"/>
                </a:solidFill>
                <a:cs typeface="Calibri"/>
              </a:rPr>
              <a:t>Rate Importance of Commission Responsibilities</a:t>
            </a:r>
            <a:br>
              <a:rPr lang="en-US" sz="3200" b="1" dirty="0">
                <a:solidFill>
                  <a:srgbClr val="0070C0"/>
                </a:solidFill>
                <a:cs typeface="Calibri"/>
              </a:rPr>
            </a:br>
            <a:r>
              <a:rPr lang="en-US" sz="2800" b="1" dirty="0">
                <a:solidFill>
                  <a:schemeClr val="bg1">
                    <a:lumMod val="50000"/>
                  </a:schemeClr>
                </a:solidFill>
                <a:cs typeface="Calibri"/>
              </a:rPr>
              <a:t>(with 10 being most important)</a:t>
            </a:r>
            <a:endParaRPr lang="en-US" sz="2800" b="1" dirty="0">
              <a:solidFill>
                <a:schemeClr val="bg1">
                  <a:lumMod val="50000"/>
                </a:schemeClr>
              </a:solidFill>
            </a:endParaRPr>
          </a:p>
        </p:txBody>
      </p:sp>
      <p:pic>
        <p:nvPicPr>
          <p:cNvPr id="5" name="Picture 4">
            <a:extLst>
              <a:ext uri="{FF2B5EF4-FFF2-40B4-BE49-F238E27FC236}">
                <a16:creationId xmlns:a16="http://schemas.microsoft.com/office/drawing/2014/main" id="{397F43CD-31C9-4F8E-BDC8-B784FB7BFD4D}"/>
              </a:ext>
            </a:extLst>
          </p:cNvPr>
          <p:cNvPicPr>
            <a:picLocks noChangeAspect="1"/>
          </p:cNvPicPr>
          <p:nvPr/>
        </p:nvPicPr>
        <p:blipFill>
          <a:blip r:embed="rId2"/>
          <a:stretch>
            <a:fillRect/>
          </a:stretch>
        </p:blipFill>
        <p:spPr>
          <a:xfrm>
            <a:off x="2004149" y="1171831"/>
            <a:ext cx="8183702" cy="5565545"/>
          </a:xfrm>
          <a:prstGeom prst="rect">
            <a:avLst/>
          </a:prstGeom>
        </p:spPr>
      </p:pic>
    </p:spTree>
    <p:extLst>
      <p:ext uri="{BB962C8B-B14F-4D97-AF65-F5344CB8AC3E}">
        <p14:creationId xmlns:p14="http://schemas.microsoft.com/office/powerpoint/2010/main" val="42423368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1D2B5-ECBA-BD24-9723-508060B6B235}"/>
              </a:ext>
            </a:extLst>
          </p:cNvPr>
          <p:cNvSpPr>
            <a:spLocks noGrp="1"/>
          </p:cNvSpPr>
          <p:nvPr>
            <p:ph type="title"/>
          </p:nvPr>
        </p:nvSpPr>
        <p:spPr>
          <a:xfrm>
            <a:off x="1943100" y="76200"/>
            <a:ext cx="8305800" cy="990600"/>
          </a:xfrm>
        </p:spPr>
        <p:txBody>
          <a:bodyPr>
            <a:normAutofit/>
          </a:bodyPr>
          <a:lstStyle/>
          <a:p>
            <a:r>
              <a:rPr lang="en-US" sz="3000" b="1" dirty="0">
                <a:solidFill>
                  <a:srgbClr val="4472C4"/>
                </a:solidFill>
                <a:cs typeface="Calibri"/>
              </a:rPr>
              <a:t>Rate Commission's Effectiveness by Responsibility</a:t>
            </a:r>
            <a:br>
              <a:rPr lang="en-US" sz="3000" b="1" dirty="0">
                <a:solidFill>
                  <a:srgbClr val="0070C0"/>
                </a:solidFill>
                <a:cs typeface="Calibri"/>
              </a:rPr>
            </a:br>
            <a:r>
              <a:rPr lang="en-US" sz="2800" b="1" dirty="0">
                <a:solidFill>
                  <a:schemeClr val="bg1">
                    <a:lumMod val="50000"/>
                  </a:schemeClr>
                </a:solidFill>
                <a:cs typeface="Calibri"/>
              </a:rPr>
              <a:t>(on a scale of 1 to 4)</a:t>
            </a:r>
            <a:endParaRPr lang="en-US" sz="2800" b="1" dirty="0">
              <a:solidFill>
                <a:srgbClr val="0070C0"/>
              </a:solidFill>
            </a:endParaRPr>
          </a:p>
        </p:txBody>
      </p:sp>
      <p:pic>
        <p:nvPicPr>
          <p:cNvPr id="4" name="Picture 3">
            <a:extLst>
              <a:ext uri="{FF2B5EF4-FFF2-40B4-BE49-F238E27FC236}">
                <a16:creationId xmlns:a16="http://schemas.microsoft.com/office/drawing/2014/main" id="{4446E38C-3328-486D-9CC1-0E1AA1C951EC}"/>
              </a:ext>
            </a:extLst>
          </p:cNvPr>
          <p:cNvPicPr>
            <a:picLocks noChangeAspect="1"/>
          </p:cNvPicPr>
          <p:nvPr/>
        </p:nvPicPr>
        <p:blipFill>
          <a:blip r:embed="rId2"/>
          <a:stretch>
            <a:fillRect/>
          </a:stretch>
        </p:blipFill>
        <p:spPr>
          <a:xfrm>
            <a:off x="2438400" y="1109184"/>
            <a:ext cx="7315200" cy="5748816"/>
          </a:xfrm>
          <a:prstGeom prst="rect">
            <a:avLst/>
          </a:prstGeom>
        </p:spPr>
      </p:pic>
    </p:spTree>
    <p:extLst>
      <p:ext uri="{BB962C8B-B14F-4D97-AF65-F5344CB8AC3E}">
        <p14:creationId xmlns:p14="http://schemas.microsoft.com/office/powerpoint/2010/main" val="3301383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noGrp="1"/>
          </p:cNvSpPr>
          <p:nvPr>
            <p:ph type="title"/>
          </p:nvPr>
        </p:nvSpPr>
        <p:spPr>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b="1" dirty="0">
                <a:solidFill>
                  <a:srgbClr val="4472C4"/>
                </a:solidFill>
                <a:latin typeface="+mn-lt"/>
              </a:rPr>
              <a:t>IV.	  CONSIDERATION OF MINUTES</a:t>
            </a:r>
          </a:p>
        </p:txBody>
      </p:sp>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5</a:t>
            </a:fld>
            <a:endParaRPr lang="en-US">
              <a:solidFill>
                <a:srgbClr val="46464A">
                  <a:lumMod val="60000"/>
                  <a:lumOff val="40000"/>
                </a:srgbClr>
              </a:solidFill>
            </a:endParaRPr>
          </a:p>
        </p:txBody>
      </p:sp>
      <p:sp>
        <p:nvSpPr>
          <p:cNvPr id="6" name="Rectangle 5"/>
          <p:cNvSpPr/>
          <p:nvPr/>
        </p:nvSpPr>
        <p:spPr>
          <a:xfrm>
            <a:off x="4806208" y="2890391"/>
            <a:ext cx="5585481" cy="1077218"/>
          </a:xfrm>
          <a:prstGeom prst="rect">
            <a:avLst/>
          </a:prstGeom>
        </p:spPr>
        <p:txBody>
          <a:bodyPr wrap="square">
            <a:spAutoFit/>
          </a:bodyPr>
          <a:lstStyle/>
          <a:p>
            <a:r>
              <a:rPr lang="en-US" sz="3200" b="1" kern="1400" dirty="0">
                <a:solidFill>
                  <a:srgbClr val="000000"/>
                </a:solidFill>
              </a:rPr>
              <a:t>Commission Meeting Minutes of September 9, 2022</a:t>
            </a:r>
            <a:endParaRPr lang="en-US" sz="3200" dirty="0"/>
          </a:p>
        </p:txBody>
      </p:sp>
      <p:pic>
        <p:nvPicPr>
          <p:cNvPr id="2" name="Picture 1">
            <a:extLst>
              <a:ext uri="{FF2B5EF4-FFF2-40B4-BE49-F238E27FC236}">
                <a16:creationId xmlns:a16="http://schemas.microsoft.com/office/drawing/2014/main" id="{3FE46DBF-97A3-4563-9CDA-3E89AE78D0E6}"/>
              </a:ext>
            </a:extLst>
          </p:cNvPr>
          <p:cNvPicPr>
            <a:picLocks noChangeAspect="1"/>
          </p:cNvPicPr>
          <p:nvPr/>
        </p:nvPicPr>
        <p:blipFill>
          <a:blip r:embed="rId2"/>
          <a:stretch>
            <a:fillRect/>
          </a:stretch>
        </p:blipFill>
        <p:spPr>
          <a:xfrm>
            <a:off x="1618083" y="1956391"/>
            <a:ext cx="3188125" cy="3188125"/>
          </a:xfrm>
          <a:prstGeom prst="rect">
            <a:avLst/>
          </a:prstGeom>
        </p:spPr>
      </p:pic>
    </p:spTree>
    <p:extLst>
      <p:ext uri="{BB962C8B-B14F-4D97-AF65-F5344CB8AC3E}">
        <p14:creationId xmlns:p14="http://schemas.microsoft.com/office/powerpoint/2010/main" val="31651410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8AF86449-0DBC-4C08-8BD3-ACBE850A4B5E}"/>
              </a:ext>
            </a:extLst>
          </p:cNvPr>
          <p:cNvSpPr/>
          <p:nvPr/>
        </p:nvSpPr>
        <p:spPr>
          <a:xfrm>
            <a:off x="1908984" y="1876103"/>
            <a:ext cx="3657600" cy="1143000"/>
          </a:xfrm>
          <a:prstGeom prst="homePlate">
            <a:avLst/>
          </a:prstGeom>
          <a:solidFill>
            <a:srgbClr val="4F81BD">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9" name="Arrow: Pentagon 8">
            <a:extLst>
              <a:ext uri="{FF2B5EF4-FFF2-40B4-BE49-F238E27FC236}">
                <a16:creationId xmlns:a16="http://schemas.microsoft.com/office/drawing/2014/main" id="{F53E6B46-9372-4505-B9FD-050692A11912}"/>
              </a:ext>
            </a:extLst>
          </p:cNvPr>
          <p:cNvSpPr/>
          <p:nvPr/>
        </p:nvSpPr>
        <p:spPr>
          <a:xfrm>
            <a:off x="1908984" y="4879707"/>
            <a:ext cx="3657600" cy="1143000"/>
          </a:xfrm>
          <a:prstGeom prst="homePlate">
            <a:avLst/>
          </a:prstGeom>
          <a:solidFill>
            <a:srgbClr val="4F81BD">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2" name="Title 1">
            <a:extLst>
              <a:ext uri="{FF2B5EF4-FFF2-40B4-BE49-F238E27FC236}">
                <a16:creationId xmlns:a16="http://schemas.microsoft.com/office/drawing/2014/main" id="{5FDFE0A7-951D-8969-92CD-B8BCE5B502EC}"/>
              </a:ext>
            </a:extLst>
          </p:cNvPr>
          <p:cNvSpPr>
            <a:spLocks noGrp="1"/>
          </p:cNvSpPr>
          <p:nvPr>
            <p:ph type="title"/>
          </p:nvPr>
        </p:nvSpPr>
        <p:spPr>
          <a:xfrm>
            <a:off x="1981200" y="29121"/>
            <a:ext cx="8229600" cy="1143000"/>
          </a:xfrm>
        </p:spPr>
        <p:txBody>
          <a:bodyPr>
            <a:noAutofit/>
          </a:bodyPr>
          <a:lstStyle/>
          <a:p>
            <a:r>
              <a:rPr lang="en-US" sz="3600" b="1" dirty="0">
                <a:solidFill>
                  <a:srgbClr val="4472C4"/>
                </a:solidFill>
                <a:cs typeface="Calibri"/>
              </a:rPr>
              <a:t>Commission's Authority and Effectiveness</a:t>
            </a:r>
            <a:endParaRPr lang="en-US" sz="3600" b="1" dirty="0">
              <a:solidFill>
                <a:srgbClr val="4472C4"/>
              </a:solidFill>
            </a:endParaRPr>
          </a:p>
        </p:txBody>
      </p:sp>
      <p:sp>
        <p:nvSpPr>
          <p:cNvPr id="3" name="Text Placeholder 2">
            <a:extLst>
              <a:ext uri="{FF2B5EF4-FFF2-40B4-BE49-F238E27FC236}">
                <a16:creationId xmlns:a16="http://schemas.microsoft.com/office/drawing/2014/main" id="{7CD1F5D7-CE03-A759-B615-40C9D48314A0}"/>
              </a:ext>
            </a:extLst>
          </p:cNvPr>
          <p:cNvSpPr>
            <a:spLocks noGrp="1"/>
          </p:cNvSpPr>
          <p:nvPr>
            <p:ph type="body" idx="1"/>
          </p:nvPr>
        </p:nvSpPr>
        <p:spPr>
          <a:xfrm>
            <a:off x="1908984" y="2110516"/>
            <a:ext cx="3044016" cy="639762"/>
          </a:xfrm>
        </p:spPr>
        <p:txBody>
          <a:bodyPr vert="horz" lIns="91440" tIns="45720" rIns="91440" bIns="45720" rtlCol="0" anchor="b">
            <a:noAutofit/>
          </a:bodyPr>
          <a:lstStyle/>
          <a:p>
            <a:pPr algn="ctr"/>
            <a:r>
              <a:rPr lang="en-US" sz="3200" i="1" dirty="0">
                <a:solidFill>
                  <a:srgbClr val="0070C0"/>
                </a:solidFill>
                <a:ea typeface="+mn-lt"/>
                <a:cs typeface="+mn-lt"/>
              </a:rPr>
              <a:t>Authority</a:t>
            </a:r>
            <a:endParaRPr lang="en-US" sz="3200" dirty="0">
              <a:solidFill>
                <a:srgbClr val="0070C0"/>
              </a:solidFill>
              <a:cs typeface="Calibri"/>
            </a:endParaRPr>
          </a:p>
        </p:txBody>
      </p:sp>
      <p:pic>
        <p:nvPicPr>
          <p:cNvPr id="7" name="Picture 7">
            <a:extLst>
              <a:ext uri="{FF2B5EF4-FFF2-40B4-BE49-F238E27FC236}">
                <a16:creationId xmlns:a16="http://schemas.microsoft.com/office/drawing/2014/main" id="{E0BA67CB-16C3-A1AC-F31C-7D40FF2865B9}"/>
              </a:ext>
            </a:extLst>
          </p:cNvPr>
          <p:cNvPicPr>
            <a:picLocks noGrp="1" noChangeAspect="1"/>
          </p:cNvPicPr>
          <p:nvPr>
            <p:ph sz="half" idx="2"/>
          </p:nvPr>
        </p:nvPicPr>
        <p:blipFill>
          <a:blip r:embed="rId2"/>
          <a:stretch>
            <a:fillRect/>
          </a:stretch>
        </p:blipFill>
        <p:spPr>
          <a:xfrm>
            <a:off x="5646767" y="1157082"/>
            <a:ext cx="4994050" cy="2566004"/>
          </a:xfrm>
        </p:spPr>
      </p:pic>
      <p:sp>
        <p:nvSpPr>
          <p:cNvPr id="5" name="Text Placeholder 4">
            <a:extLst>
              <a:ext uri="{FF2B5EF4-FFF2-40B4-BE49-F238E27FC236}">
                <a16:creationId xmlns:a16="http://schemas.microsoft.com/office/drawing/2014/main" id="{0DB70951-9337-F3F5-7350-D01218FD135F}"/>
              </a:ext>
            </a:extLst>
          </p:cNvPr>
          <p:cNvSpPr>
            <a:spLocks noGrp="1"/>
          </p:cNvSpPr>
          <p:nvPr>
            <p:ph type="body" sz="quarter" idx="3"/>
          </p:nvPr>
        </p:nvSpPr>
        <p:spPr>
          <a:xfrm>
            <a:off x="1904068" y="5131326"/>
            <a:ext cx="3044016" cy="639762"/>
          </a:xfrm>
        </p:spPr>
        <p:txBody>
          <a:bodyPr>
            <a:normAutofit/>
          </a:bodyPr>
          <a:lstStyle/>
          <a:p>
            <a:pPr algn="ctr"/>
            <a:r>
              <a:rPr lang="en-US" sz="3200" i="1" dirty="0">
                <a:solidFill>
                  <a:srgbClr val="0070C0"/>
                </a:solidFill>
                <a:cs typeface="Calibri"/>
              </a:rPr>
              <a:t>Effectiveness</a:t>
            </a:r>
          </a:p>
        </p:txBody>
      </p:sp>
      <p:pic>
        <p:nvPicPr>
          <p:cNvPr id="8" name="Picture 8" descr="Graphical user interface, application&#10;&#10;Description automatically generated">
            <a:extLst>
              <a:ext uri="{FF2B5EF4-FFF2-40B4-BE49-F238E27FC236}">
                <a16:creationId xmlns:a16="http://schemas.microsoft.com/office/drawing/2014/main" id="{78B4111A-1B10-0217-87C6-73EE1C6F4F4E}"/>
              </a:ext>
            </a:extLst>
          </p:cNvPr>
          <p:cNvPicPr>
            <a:picLocks noGrp="1" noChangeAspect="1"/>
          </p:cNvPicPr>
          <p:nvPr>
            <p:ph sz="quarter" idx="4"/>
          </p:nvPr>
        </p:nvPicPr>
        <p:blipFill>
          <a:blip r:embed="rId3"/>
          <a:stretch>
            <a:fillRect/>
          </a:stretch>
        </p:blipFill>
        <p:spPr>
          <a:xfrm>
            <a:off x="5703581" y="4125125"/>
            <a:ext cx="4937236" cy="2692576"/>
          </a:xfrm>
        </p:spPr>
      </p:pic>
    </p:spTree>
    <p:extLst>
      <p:ext uri="{BB962C8B-B14F-4D97-AF65-F5344CB8AC3E}">
        <p14:creationId xmlns:p14="http://schemas.microsoft.com/office/powerpoint/2010/main" val="9663005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74D7D-C671-1D5B-0EDD-B5F05F98C478}"/>
              </a:ext>
            </a:extLst>
          </p:cNvPr>
          <p:cNvSpPr>
            <a:spLocks noGrp="1"/>
          </p:cNvSpPr>
          <p:nvPr>
            <p:ph type="title"/>
          </p:nvPr>
        </p:nvSpPr>
        <p:spPr>
          <a:xfrm>
            <a:off x="3162300" y="152400"/>
            <a:ext cx="5867400" cy="1143000"/>
          </a:xfrm>
        </p:spPr>
        <p:txBody>
          <a:bodyPr>
            <a:noAutofit/>
          </a:bodyPr>
          <a:lstStyle/>
          <a:p>
            <a:r>
              <a:rPr lang="en-US" sz="3200" b="1" dirty="0">
                <a:solidFill>
                  <a:srgbClr val="4472C4"/>
                </a:solidFill>
                <a:cs typeface="Calibri"/>
              </a:rPr>
              <a:t>Impediments to Commission's Ability to Provide Leadership</a:t>
            </a:r>
            <a:endParaRPr lang="en-US" sz="3200" b="1" dirty="0">
              <a:solidFill>
                <a:srgbClr val="4472C4"/>
              </a:solidFill>
            </a:endParaRPr>
          </a:p>
        </p:txBody>
      </p:sp>
      <p:pic>
        <p:nvPicPr>
          <p:cNvPr id="7" name="Picture 6">
            <a:extLst>
              <a:ext uri="{FF2B5EF4-FFF2-40B4-BE49-F238E27FC236}">
                <a16:creationId xmlns:a16="http://schemas.microsoft.com/office/drawing/2014/main" id="{32F3CC75-E3F5-42F5-815B-99B0D47F41F7}"/>
              </a:ext>
            </a:extLst>
          </p:cNvPr>
          <p:cNvPicPr>
            <a:picLocks noChangeAspect="1"/>
          </p:cNvPicPr>
          <p:nvPr/>
        </p:nvPicPr>
        <p:blipFill>
          <a:blip r:embed="rId2"/>
          <a:stretch>
            <a:fillRect/>
          </a:stretch>
        </p:blipFill>
        <p:spPr>
          <a:xfrm>
            <a:off x="2438544" y="1498059"/>
            <a:ext cx="7314912" cy="4910645"/>
          </a:xfrm>
          <a:prstGeom prst="rect">
            <a:avLst/>
          </a:prstGeom>
        </p:spPr>
      </p:pic>
    </p:spTree>
    <p:extLst>
      <p:ext uri="{BB962C8B-B14F-4D97-AF65-F5344CB8AC3E}">
        <p14:creationId xmlns:p14="http://schemas.microsoft.com/office/powerpoint/2010/main" val="37562453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874B4-6FCC-5D10-863B-30D566BAB936}"/>
              </a:ext>
            </a:extLst>
          </p:cNvPr>
          <p:cNvSpPr>
            <a:spLocks noGrp="1"/>
          </p:cNvSpPr>
          <p:nvPr>
            <p:ph type="title"/>
          </p:nvPr>
        </p:nvSpPr>
        <p:spPr>
          <a:xfrm>
            <a:off x="1981200" y="76200"/>
            <a:ext cx="8229600" cy="1143000"/>
          </a:xfrm>
        </p:spPr>
        <p:txBody>
          <a:bodyPr>
            <a:normAutofit/>
          </a:bodyPr>
          <a:lstStyle/>
          <a:p>
            <a:r>
              <a:rPr lang="en-US" sz="3600" b="1" dirty="0">
                <a:solidFill>
                  <a:srgbClr val="4472C4"/>
                </a:solidFill>
                <a:cs typeface="Calibri"/>
              </a:rPr>
              <a:t>Commission Staff's Effectiveness</a:t>
            </a:r>
            <a:br>
              <a:rPr lang="en-US" sz="3600" b="1" dirty="0">
                <a:solidFill>
                  <a:srgbClr val="0070C0"/>
                </a:solidFill>
                <a:cs typeface="Calibri"/>
              </a:rPr>
            </a:br>
            <a:r>
              <a:rPr lang="en-US" sz="3100" b="1" dirty="0">
                <a:solidFill>
                  <a:schemeClr val="bg1">
                    <a:lumMod val="50000"/>
                  </a:schemeClr>
                </a:solidFill>
                <a:cs typeface="Calibri"/>
              </a:rPr>
              <a:t>(on a scale of 1 to 4)</a:t>
            </a:r>
            <a:endParaRPr lang="en-US" sz="3100" b="1" dirty="0">
              <a:solidFill>
                <a:srgbClr val="0070C0"/>
              </a:solidFill>
            </a:endParaRPr>
          </a:p>
        </p:txBody>
      </p:sp>
      <p:pic>
        <p:nvPicPr>
          <p:cNvPr id="6" name="Picture 5">
            <a:extLst>
              <a:ext uri="{FF2B5EF4-FFF2-40B4-BE49-F238E27FC236}">
                <a16:creationId xmlns:a16="http://schemas.microsoft.com/office/drawing/2014/main" id="{ED5CB91C-688D-434A-8676-22C780DCF939}"/>
              </a:ext>
            </a:extLst>
          </p:cNvPr>
          <p:cNvPicPr>
            <a:picLocks noChangeAspect="1"/>
          </p:cNvPicPr>
          <p:nvPr/>
        </p:nvPicPr>
        <p:blipFill>
          <a:blip r:embed="rId2"/>
          <a:stretch>
            <a:fillRect/>
          </a:stretch>
        </p:blipFill>
        <p:spPr>
          <a:xfrm>
            <a:off x="1838325" y="1447800"/>
            <a:ext cx="8515350" cy="4895850"/>
          </a:xfrm>
          <a:prstGeom prst="rect">
            <a:avLst/>
          </a:prstGeom>
        </p:spPr>
      </p:pic>
    </p:spTree>
    <p:extLst>
      <p:ext uri="{BB962C8B-B14F-4D97-AF65-F5344CB8AC3E}">
        <p14:creationId xmlns:p14="http://schemas.microsoft.com/office/powerpoint/2010/main" val="5091482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0E721-8AFC-F302-9A4D-D74613B20813}"/>
              </a:ext>
            </a:extLst>
          </p:cNvPr>
          <p:cNvSpPr>
            <a:spLocks noGrp="1"/>
          </p:cNvSpPr>
          <p:nvPr>
            <p:ph type="title"/>
          </p:nvPr>
        </p:nvSpPr>
        <p:spPr>
          <a:xfrm>
            <a:off x="1638300" y="152400"/>
            <a:ext cx="8915400" cy="983646"/>
          </a:xfrm>
        </p:spPr>
        <p:txBody>
          <a:bodyPr>
            <a:noAutofit/>
          </a:bodyPr>
          <a:lstStyle/>
          <a:p>
            <a:r>
              <a:rPr lang="en-US" sz="3200" b="1" dirty="0">
                <a:solidFill>
                  <a:srgbClr val="0070C0"/>
                </a:solidFill>
                <a:cs typeface="Calibri"/>
              </a:rPr>
              <a:t>Significant Issues Facing Alabama Higher Education</a:t>
            </a:r>
            <a:br>
              <a:rPr lang="en-US" sz="3600" b="1" dirty="0">
                <a:solidFill>
                  <a:srgbClr val="0070C0"/>
                </a:solidFill>
                <a:cs typeface="Calibri"/>
              </a:rPr>
            </a:br>
            <a:r>
              <a:rPr lang="en-US" sz="2800" b="1" dirty="0">
                <a:solidFill>
                  <a:schemeClr val="bg1">
                    <a:lumMod val="50000"/>
                  </a:schemeClr>
                </a:solidFill>
                <a:cs typeface="Calibri"/>
              </a:rPr>
              <a:t>(on a scale of 1 to 5)</a:t>
            </a:r>
            <a:endParaRPr lang="en-US" sz="2800" b="1" dirty="0">
              <a:solidFill>
                <a:srgbClr val="0070C0"/>
              </a:solidFill>
            </a:endParaRPr>
          </a:p>
        </p:txBody>
      </p:sp>
      <p:pic>
        <p:nvPicPr>
          <p:cNvPr id="3" name="Picture 2">
            <a:extLst>
              <a:ext uri="{FF2B5EF4-FFF2-40B4-BE49-F238E27FC236}">
                <a16:creationId xmlns:a16="http://schemas.microsoft.com/office/drawing/2014/main" id="{385412F4-72EA-4F8A-BAAE-1D4D62037A94}"/>
              </a:ext>
            </a:extLst>
          </p:cNvPr>
          <p:cNvPicPr>
            <a:picLocks noChangeAspect="1"/>
          </p:cNvPicPr>
          <p:nvPr/>
        </p:nvPicPr>
        <p:blipFill>
          <a:blip r:embed="rId2"/>
          <a:stretch>
            <a:fillRect/>
          </a:stretch>
        </p:blipFill>
        <p:spPr>
          <a:xfrm>
            <a:off x="2209801" y="1295400"/>
            <a:ext cx="7496175" cy="5181600"/>
          </a:xfrm>
          <a:prstGeom prst="rect">
            <a:avLst/>
          </a:prstGeom>
        </p:spPr>
      </p:pic>
    </p:spTree>
    <p:extLst>
      <p:ext uri="{BB962C8B-B14F-4D97-AF65-F5344CB8AC3E}">
        <p14:creationId xmlns:p14="http://schemas.microsoft.com/office/powerpoint/2010/main" val="35267309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17562-97D3-4C1F-FA3B-C9CF4AC99C9A}"/>
              </a:ext>
            </a:extLst>
          </p:cNvPr>
          <p:cNvSpPr>
            <a:spLocks noGrp="1"/>
          </p:cNvSpPr>
          <p:nvPr>
            <p:ph type="title"/>
          </p:nvPr>
        </p:nvSpPr>
        <p:spPr>
          <a:xfrm>
            <a:off x="1981200" y="0"/>
            <a:ext cx="8229600" cy="1143000"/>
          </a:xfrm>
        </p:spPr>
        <p:txBody>
          <a:bodyPr>
            <a:normAutofit/>
          </a:bodyPr>
          <a:lstStyle/>
          <a:p>
            <a:r>
              <a:rPr lang="en-US" sz="3800" b="1" dirty="0">
                <a:solidFill>
                  <a:srgbClr val="4472C4"/>
                </a:solidFill>
                <a:cs typeface="Calibri"/>
              </a:rPr>
              <a:t>Conclusions</a:t>
            </a:r>
            <a:endParaRPr lang="en-US" sz="3800" b="1" dirty="0">
              <a:solidFill>
                <a:srgbClr val="4472C4"/>
              </a:solidFill>
            </a:endParaRPr>
          </a:p>
        </p:txBody>
      </p:sp>
      <p:sp>
        <p:nvSpPr>
          <p:cNvPr id="3" name="Content Placeholder 2">
            <a:extLst>
              <a:ext uri="{FF2B5EF4-FFF2-40B4-BE49-F238E27FC236}">
                <a16:creationId xmlns:a16="http://schemas.microsoft.com/office/drawing/2014/main" id="{79807063-DA45-4834-94B6-8106C6B6B078}"/>
              </a:ext>
            </a:extLst>
          </p:cNvPr>
          <p:cNvSpPr>
            <a:spLocks noGrp="1"/>
          </p:cNvSpPr>
          <p:nvPr>
            <p:ph idx="1"/>
          </p:nvPr>
        </p:nvSpPr>
        <p:spPr>
          <a:xfrm>
            <a:off x="833336" y="1011677"/>
            <a:ext cx="10525327" cy="5486399"/>
          </a:xfrm>
        </p:spPr>
        <p:txBody>
          <a:bodyPr vert="horz" lIns="91440" tIns="45720" rIns="91440" bIns="45720" rtlCol="0" anchor="t">
            <a:noAutofit/>
          </a:bodyPr>
          <a:lstStyle/>
          <a:p>
            <a:pPr>
              <a:spcBef>
                <a:spcPts val="1200"/>
              </a:spcBef>
            </a:pPr>
            <a:r>
              <a:rPr lang="en-US" sz="2600" dirty="0">
                <a:solidFill>
                  <a:schemeClr val="tx1">
                    <a:lumMod val="65000"/>
                    <a:lumOff val="35000"/>
                  </a:schemeClr>
                </a:solidFill>
                <a:ea typeface="+mn-lt"/>
                <a:cs typeface="+mn-lt"/>
              </a:rPr>
              <a:t>Overall, survey results mirror prior quadrennial reviews.</a:t>
            </a:r>
          </a:p>
          <a:p>
            <a:pPr>
              <a:spcBef>
                <a:spcPts val="1200"/>
              </a:spcBef>
            </a:pPr>
            <a:r>
              <a:rPr lang="en-US" sz="2600" dirty="0">
                <a:solidFill>
                  <a:schemeClr val="tx1">
                    <a:lumMod val="65000"/>
                    <a:lumOff val="35000"/>
                  </a:schemeClr>
                </a:solidFill>
                <a:ea typeface="+mn-lt"/>
                <a:cs typeface="+mn-lt"/>
              </a:rPr>
              <a:t>Almost 9 out of 10 (86%) respondents feel the Commission is meeting its statutory obligations as the state’s coordinating board for higher education. </a:t>
            </a:r>
          </a:p>
          <a:p>
            <a:pPr>
              <a:spcBef>
                <a:spcPts val="1200"/>
              </a:spcBef>
            </a:pPr>
            <a:r>
              <a:rPr lang="en-US" sz="2600" dirty="0">
                <a:solidFill>
                  <a:schemeClr val="tx1">
                    <a:lumMod val="65000"/>
                    <a:lumOff val="35000"/>
                  </a:schemeClr>
                </a:solidFill>
                <a:ea typeface="+mn-lt"/>
                <a:cs typeface="+mn-lt"/>
              </a:rPr>
              <a:t>There was greater satisfaction related to </a:t>
            </a:r>
            <a:r>
              <a:rPr lang="en-US" sz="2600" i="1" dirty="0">
                <a:solidFill>
                  <a:schemeClr val="tx1">
                    <a:lumMod val="65000"/>
                    <a:lumOff val="35000"/>
                  </a:schemeClr>
                </a:solidFill>
                <a:ea typeface="+mn-lt"/>
                <a:cs typeface="+mn-lt"/>
              </a:rPr>
              <a:t>Reviewing and approving/disapproving proposals for new programs or units of instruction for public institutions </a:t>
            </a:r>
            <a:r>
              <a:rPr lang="en-US" sz="2600" dirty="0">
                <a:solidFill>
                  <a:schemeClr val="tx1">
                    <a:lumMod val="65000"/>
                    <a:lumOff val="35000"/>
                  </a:schemeClr>
                </a:solidFill>
                <a:ea typeface="+mn-lt"/>
                <a:cs typeface="+mn-lt"/>
              </a:rPr>
              <a:t>and </a:t>
            </a:r>
            <a:r>
              <a:rPr lang="en-US" sz="2600" i="1" dirty="0">
                <a:solidFill>
                  <a:schemeClr val="tx1">
                    <a:lumMod val="65000"/>
                    <a:lumOff val="35000"/>
                  </a:schemeClr>
                </a:solidFill>
                <a:ea typeface="+mn-lt"/>
                <a:cs typeface="+mn-lt"/>
              </a:rPr>
              <a:t>Administering the Statewide Student Database</a:t>
            </a:r>
            <a:r>
              <a:rPr lang="en-US" sz="2600" dirty="0">
                <a:solidFill>
                  <a:schemeClr val="tx1">
                    <a:lumMod val="65000"/>
                    <a:lumOff val="35000"/>
                  </a:schemeClr>
                </a:solidFill>
                <a:ea typeface="+mn-lt"/>
                <a:cs typeface="+mn-lt"/>
              </a:rPr>
              <a:t>. </a:t>
            </a:r>
          </a:p>
          <a:p>
            <a:pPr>
              <a:spcBef>
                <a:spcPts val="1200"/>
              </a:spcBef>
            </a:pPr>
            <a:r>
              <a:rPr lang="en-US" sz="2600" dirty="0">
                <a:solidFill>
                  <a:schemeClr val="tx1">
                    <a:lumMod val="65000"/>
                    <a:lumOff val="35000"/>
                  </a:schemeClr>
                </a:solidFill>
                <a:ea typeface="+mn-lt"/>
                <a:cs typeface="+mn-lt"/>
              </a:rPr>
              <a:t>Recent work to streamline ACHE’s procedures, and a reduction and clarification of ACHE policy may have contributed to improved satisfaction. </a:t>
            </a:r>
          </a:p>
          <a:p>
            <a:pPr>
              <a:spcBef>
                <a:spcPts val="1200"/>
              </a:spcBef>
            </a:pPr>
            <a:r>
              <a:rPr lang="en-US" sz="2600" dirty="0">
                <a:solidFill>
                  <a:schemeClr val="tx1">
                    <a:lumMod val="65000"/>
                    <a:lumOff val="35000"/>
                  </a:schemeClr>
                </a:solidFill>
                <a:ea typeface="+mn-lt"/>
                <a:cs typeface="+mn-lt"/>
              </a:rPr>
              <a:t>Advocacy for institutional budget increases and need-based financial aid could also be a contributing factor. </a:t>
            </a:r>
            <a:endParaRPr lang="en-US" sz="2600" dirty="0">
              <a:solidFill>
                <a:schemeClr val="tx1">
                  <a:lumMod val="65000"/>
                  <a:lumOff val="35000"/>
                </a:schemeClr>
              </a:solidFill>
              <a:cs typeface="Calibri"/>
            </a:endParaRPr>
          </a:p>
        </p:txBody>
      </p:sp>
    </p:spTree>
    <p:extLst>
      <p:ext uri="{BB962C8B-B14F-4D97-AF65-F5344CB8AC3E}">
        <p14:creationId xmlns:p14="http://schemas.microsoft.com/office/powerpoint/2010/main" val="7185399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73F0A-557A-C113-E666-BBA0B1EEEB9A}"/>
              </a:ext>
            </a:extLst>
          </p:cNvPr>
          <p:cNvSpPr>
            <a:spLocks noGrp="1"/>
          </p:cNvSpPr>
          <p:nvPr>
            <p:ph type="title"/>
          </p:nvPr>
        </p:nvSpPr>
        <p:spPr>
          <a:xfrm>
            <a:off x="1998406" y="2458"/>
            <a:ext cx="8229600" cy="1143000"/>
          </a:xfrm>
        </p:spPr>
        <p:txBody>
          <a:bodyPr>
            <a:normAutofit/>
          </a:bodyPr>
          <a:lstStyle/>
          <a:p>
            <a:r>
              <a:rPr lang="en-US" sz="3600" b="1" dirty="0">
                <a:solidFill>
                  <a:srgbClr val="4472C4"/>
                </a:solidFill>
                <a:cs typeface="Calibri"/>
              </a:rPr>
              <a:t>Recommendations</a:t>
            </a:r>
            <a:endParaRPr lang="en-US" sz="3600" b="1" dirty="0">
              <a:solidFill>
                <a:srgbClr val="4472C4"/>
              </a:solidFill>
            </a:endParaRPr>
          </a:p>
        </p:txBody>
      </p:sp>
      <p:sp>
        <p:nvSpPr>
          <p:cNvPr id="3" name="Content Placeholder 2">
            <a:extLst>
              <a:ext uri="{FF2B5EF4-FFF2-40B4-BE49-F238E27FC236}">
                <a16:creationId xmlns:a16="http://schemas.microsoft.com/office/drawing/2014/main" id="{84B4FF1A-090A-1275-11BC-AEE0334B0244}"/>
              </a:ext>
            </a:extLst>
          </p:cNvPr>
          <p:cNvSpPr>
            <a:spLocks noGrp="1"/>
          </p:cNvSpPr>
          <p:nvPr>
            <p:ph idx="1"/>
          </p:nvPr>
        </p:nvSpPr>
        <p:spPr>
          <a:xfrm>
            <a:off x="945204" y="1145458"/>
            <a:ext cx="10301592" cy="5077837"/>
          </a:xfrm>
        </p:spPr>
        <p:txBody>
          <a:bodyPr vert="horz" lIns="91440" tIns="45720" rIns="91440" bIns="45720" rtlCol="0" anchor="t">
            <a:noAutofit/>
          </a:bodyPr>
          <a:lstStyle/>
          <a:p>
            <a:pPr marL="280988" lvl="1" indent="-227013">
              <a:spcBef>
                <a:spcPts val="1200"/>
              </a:spcBef>
              <a:buFont typeface="Arial" panose="020B0604020202020204" pitchFamily="34" charset="0"/>
              <a:buChar char="•"/>
            </a:pPr>
            <a:r>
              <a:rPr lang="en-US" dirty="0">
                <a:solidFill>
                  <a:schemeClr val="tx1">
                    <a:lumMod val="65000"/>
                    <a:lumOff val="35000"/>
                  </a:schemeClr>
                </a:solidFill>
                <a:ea typeface="+mn-lt"/>
                <a:cs typeface="+mn-lt"/>
              </a:rPr>
              <a:t>Continue focus on advocacy and coordination of higher education, including affordability and expanded student aid programs. </a:t>
            </a:r>
          </a:p>
          <a:p>
            <a:pPr marL="280988" lvl="1" indent="-227013">
              <a:spcBef>
                <a:spcPts val="1200"/>
              </a:spcBef>
              <a:buFont typeface="Arial" panose="020B0604020202020204" pitchFamily="34" charset="0"/>
              <a:buChar char="•"/>
            </a:pPr>
            <a:r>
              <a:rPr lang="en-US" dirty="0">
                <a:solidFill>
                  <a:schemeClr val="tx1">
                    <a:lumMod val="65000"/>
                    <a:lumOff val="35000"/>
                  </a:schemeClr>
                </a:solidFill>
                <a:ea typeface="+mn-lt"/>
                <a:cs typeface="+mn-lt"/>
              </a:rPr>
              <a:t>Expand services to campuses including professional development. </a:t>
            </a:r>
          </a:p>
          <a:p>
            <a:pPr marL="280988" lvl="1" indent="-227013">
              <a:spcBef>
                <a:spcPts val="1200"/>
              </a:spcBef>
              <a:buFont typeface="Arial" panose="020B0604020202020204" pitchFamily="34" charset="0"/>
              <a:buChar char="•"/>
            </a:pPr>
            <a:r>
              <a:rPr lang="en-US" dirty="0">
                <a:solidFill>
                  <a:schemeClr val="tx1">
                    <a:lumMod val="65000"/>
                    <a:lumOff val="35000"/>
                  </a:schemeClr>
                </a:solidFill>
                <a:ea typeface="+mn-lt"/>
                <a:cs typeface="+mn-lt"/>
              </a:rPr>
              <a:t>Continue to provide valuable data through the Statewide Student Database and work to provide even more objective analyses and reports on important measures. </a:t>
            </a:r>
            <a:endParaRPr lang="en-US" dirty="0">
              <a:solidFill>
                <a:schemeClr val="tx1">
                  <a:lumMod val="65000"/>
                  <a:lumOff val="35000"/>
                </a:schemeClr>
              </a:solidFill>
              <a:cs typeface="Calibri"/>
            </a:endParaRPr>
          </a:p>
          <a:p>
            <a:pPr marL="280988" lvl="1" indent="-227013">
              <a:spcBef>
                <a:spcPts val="1200"/>
              </a:spcBef>
              <a:buFont typeface="Arial" panose="020B0604020202020204" pitchFamily="34" charset="0"/>
              <a:buChar char="•"/>
            </a:pPr>
            <a:r>
              <a:rPr lang="en-US" dirty="0">
                <a:solidFill>
                  <a:schemeClr val="tx1">
                    <a:lumMod val="65000"/>
                    <a:lumOff val="35000"/>
                  </a:schemeClr>
                </a:solidFill>
                <a:ea typeface="+mn-lt"/>
                <a:cs typeface="+mn-lt"/>
              </a:rPr>
              <a:t>Continue to coordinate with statewide education and non-education agencies (i.e. workforce, ATLAS, etc.). </a:t>
            </a:r>
            <a:endParaRPr lang="en-US" dirty="0">
              <a:solidFill>
                <a:schemeClr val="tx1">
                  <a:lumMod val="65000"/>
                  <a:lumOff val="35000"/>
                </a:schemeClr>
              </a:solidFill>
              <a:cs typeface="Calibri"/>
            </a:endParaRPr>
          </a:p>
          <a:p>
            <a:pPr marL="280988" lvl="1" indent="-227013">
              <a:spcBef>
                <a:spcPts val="1200"/>
              </a:spcBef>
              <a:buFont typeface="Arial" panose="020B0604020202020204" pitchFamily="34" charset="0"/>
              <a:buChar char="•"/>
            </a:pPr>
            <a:r>
              <a:rPr lang="en-US" dirty="0">
                <a:solidFill>
                  <a:schemeClr val="tx1">
                    <a:lumMod val="65000"/>
                    <a:lumOff val="35000"/>
                  </a:schemeClr>
                </a:solidFill>
                <a:cs typeface="Calibri"/>
              </a:rPr>
              <a:t> </a:t>
            </a:r>
            <a:r>
              <a:rPr lang="en-US" dirty="0">
                <a:solidFill>
                  <a:schemeClr val="tx1">
                    <a:lumMod val="65000"/>
                    <a:lumOff val="35000"/>
                  </a:schemeClr>
                </a:solidFill>
                <a:ea typeface="+mn-lt"/>
                <a:cs typeface="+mn-lt"/>
              </a:rPr>
              <a:t>Continue to investigate and promote cost-saving measures for students (i.e. FAFSA completions, textbook costs, etc.). </a:t>
            </a:r>
            <a:endParaRPr lang="en-US" dirty="0">
              <a:solidFill>
                <a:schemeClr val="tx1">
                  <a:lumMod val="65000"/>
                  <a:lumOff val="35000"/>
                </a:schemeClr>
              </a:solidFill>
              <a:cs typeface="Calibri"/>
            </a:endParaRPr>
          </a:p>
        </p:txBody>
      </p:sp>
    </p:spTree>
    <p:extLst>
      <p:ext uri="{BB962C8B-B14F-4D97-AF65-F5344CB8AC3E}">
        <p14:creationId xmlns:p14="http://schemas.microsoft.com/office/powerpoint/2010/main" val="7269282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A8A57-BCD3-4E1D-A641-3F05BA1F70A7}"/>
              </a:ext>
            </a:extLst>
          </p:cNvPr>
          <p:cNvSpPr>
            <a:spLocks noGrp="1"/>
          </p:cNvSpPr>
          <p:nvPr>
            <p:ph type="title"/>
          </p:nvPr>
        </p:nvSpPr>
        <p:spPr>
          <a:xfrm>
            <a:off x="697149" y="272374"/>
            <a:ext cx="10972800" cy="2166668"/>
          </a:xfrm>
        </p:spPr>
        <p:txBody>
          <a:bodyPr>
            <a:normAutofit/>
          </a:bodyPr>
          <a:lstStyle/>
          <a:p>
            <a:r>
              <a:rPr lang="en-US" sz="3600" b="1" kern="1400" dirty="0">
                <a:solidFill>
                  <a:srgbClr val="4472C4"/>
                </a:solidFill>
              </a:rPr>
              <a:t>Administrative Procedures</a:t>
            </a:r>
            <a:br>
              <a:rPr lang="en-US" sz="3600" b="1" kern="1400" dirty="0">
                <a:solidFill>
                  <a:srgbClr val="4472C4"/>
                </a:solidFill>
              </a:rPr>
            </a:br>
            <a:r>
              <a:rPr lang="en-US" sz="3600" i="1" kern="1400" dirty="0">
                <a:solidFill>
                  <a:srgbClr val="4472C4"/>
                </a:solidFill>
              </a:rPr>
              <a:t>Staff Presenter:  Dr. Robin McGill</a:t>
            </a:r>
            <a:endParaRPr lang="en-US" dirty="0"/>
          </a:p>
        </p:txBody>
      </p:sp>
      <p:pic>
        <p:nvPicPr>
          <p:cNvPr id="7" name="Picture 6">
            <a:extLst>
              <a:ext uri="{FF2B5EF4-FFF2-40B4-BE49-F238E27FC236}">
                <a16:creationId xmlns:a16="http://schemas.microsoft.com/office/drawing/2014/main" id="{10A77CEF-CF46-4D27-8480-15CCF2D87B55}"/>
              </a:ext>
            </a:extLst>
          </p:cNvPr>
          <p:cNvPicPr>
            <a:picLocks noChangeAspect="1"/>
          </p:cNvPicPr>
          <p:nvPr/>
        </p:nvPicPr>
        <p:blipFill>
          <a:blip r:embed="rId2"/>
          <a:stretch>
            <a:fillRect/>
          </a:stretch>
        </p:blipFill>
        <p:spPr>
          <a:xfrm>
            <a:off x="4331848" y="2341766"/>
            <a:ext cx="3703401" cy="3703401"/>
          </a:xfrm>
          <a:prstGeom prst="rect">
            <a:avLst/>
          </a:prstGeom>
        </p:spPr>
      </p:pic>
    </p:spTree>
    <p:extLst>
      <p:ext uri="{BB962C8B-B14F-4D97-AF65-F5344CB8AC3E}">
        <p14:creationId xmlns:p14="http://schemas.microsoft.com/office/powerpoint/2010/main" val="40511774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2490DE6-A3CF-40D6-A113-6A60BCC5954C}"/>
              </a:ext>
            </a:extLst>
          </p:cNvPr>
          <p:cNvSpPr txBox="1"/>
          <p:nvPr/>
        </p:nvSpPr>
        <p:spPr>
          <a:xfrm>
            <a:off x="5842274" y="4567"/>
            <a:ext cx="6192410" cy="7797006"/>
          </a:xfrm>
          <a:prstGeom prst="rect">
            <a:avLst/>
          </a:prstGeom>
          <a:noFill/>
        </p:spPr>
        <p:txBody>
          <a:bodyPr wrap="square" rtlCol="0">
            <a:spAutoFit/>
          </a:bodyPr>
          <a:lstStyle/>
          <a:p>
            <a:pPr algn="ctr"/>
            <a:r>
              <a:rPr lang="en-US" sz="2800" dirty="0">
                <a:solidFill>
                  <a:srgbClr val="0070C0"/>
                </a:solidFill>
              </a:rPr>
              <a:t>Administrative Code for Program Review (Chapter 300-2-1)</a:t>
            </a:r>
          </a:p>
          <a:p>
            <a:pPr algn="ctr"/>
            <a:endParaRPr lang="en-US" sz="1600" dirty="0"/>
          </a:p>
          <a:p>
            <a:pPr marL="342900" indent="-342900">
              <a:spcAft>
                <a:spcPts val="1600"/>
              </a:spcAft>
              <a:buFont typeface="Arial" panose="020B0604020202020204" pitchFamily="34" charset="0"/>
              <a:buChar char="•"/>
            </a:pPr>
            <a:r>
              <a:rPr lang="en-US" sz="2400" dirty="0"/>
              <a:t>Includes regulations related to ACHE’s authority under </a:t>
            </a:r>
            <a:r>
              <a:rPr lang="en-US" sz="2400" i="1" dirty="0"/>
              <a:t>Code of Alabama 1975     </a:t>
            </a:r>
            <a:r>
              <a:rPr lang="en-US" sz="2400" dirty="0"/>
              <a:t>§16-5-8 “Review, coordination, establishment, etc. of programs”</a:t>
            </a:r>
          </a:p>
          <a:p>
            <a:pPr marL="342900" indent="-342900">
              <a:spcAft>
                <a:spcPts val="1600"/>
              </a:spcAft>
              <a:buFont typeface="Arial" panose="020B0604020202020204" pitchFamily="34" charset="0"/>
              <a:buChar char="•"/>
            </a:pPr>
            <a:r>
              <a:rPr lang="en-US" sz="2400" dirty="0"/>
              <a:t>Governs Commission business around program approval, post-implementation reporting, extensions/alterations, off-campus</a:t>
            </a:r>
          </a:p>
          <a:p>
            <a:pPr marL="342900" indent="-342900">
              <a:spcAft>
                <a:spcPts val="1600"/>
              </a:spcAft>
              <a:buFont typeface="Arial" panose="020B0604020202020204" pitchFamily="34" charset="0"/>
              <a:buChar char="•"/>
            </a:pPr>
            <a:r>
              <a:rPr lang="en-US" sz="2400" dirty="0"/>
              <a:t>Last major revisions occurred before 2000</a:t>
            </a:r>
          </a:p>
          <a:p>
            <a:pPr marL="342900" indent="-342900">
              <a:spcAft>
                <a:spcPts val="1600"/>
              </a:spcAft>
              <a:buFont typeface="Arial" panose="020B0604020202020204" pitchFamily="34" charset="0"/>
              <a:buChar char="•"/>
            </a:pPr>
            <a:r>
              <a:rPr lang="en-US" sz="2400" dirty="0"/>
              <a:t>Since June, 8 open forum sessions held with campus stakeholders</a:t>
            </a:r>
          </a:p>
          <a:p>
            <a:pPr marL="342900" indent="-342900">
              <a:spcAft>
                <a:spcPts val="1600"/>
              </a:spcAft>
              <a:buFont typeface="Arial" panose="020B0604020202020204" pitchFamily="34" charset="0"/>
              <a:buChar char="•"/>
            </a:pPr>
            <a:r>
              <a:rPr lang="en-US" sz="2400" dirty="0"/>
              <a:t>Identified opportunities to streamline regulations, align with accreditation standards, and reflect current practice</a:t>
            </a:r>
          </a:p>
          <a:p>
            <a:pPr marL="342900" indent="-342900">
              <a:buFont typeface="Arial" panose="020B0604020202020204" pitchFamily="34" charset="0"/>
              <a:buChar char="•"/>
            </a:pPr>
            <a:endParaRPr lang="en-US" sz="2400" i="1" dirty="0"/>
          </a:p>
          <a:p>
            <a:pPr marL="342900" indent="-342900">
              <a:buFont typeface="Arial" panose="020B0604020202020204" pitchFamily="34" charset="0"/>
              <a:buChar char="•"/>
            </a:pPr>
            <a:endParaRPr lang="en-US" sz="2400" dirty="0"/>
          </a:p>
        </p:txBody>
      </p:sp>
      <p:pic>
        <p:nvPicPr>
          <p:cNvPr id="2" name="Picture 1">
            <a:extLst>
              <a:ext uri="{FF2B5EF4-FFF2-40B4-BE49-F238E27FC236}">
                <a16:creationId xmlns:a16="http://schemas.microsoft.com/office/drawing/2014/main" id="{67D934AC-B0A9-4B54-8BB4-ED4F275D297E}"/>
              </a:ext>
            </a:extLst>
          </p:cNvPr>
          <p:cNvPicPr>
            <a:picLocks noChangeAspect="1"/>
          </p:cNvPicPr>
          <p:nvPr/>
        </p:nvPicPr>
        <p:blipFill rotWithShape="1">
          <a:blip r:embed="rId2"/>
          <a:srcRect l="2458" t="3442" r="2852" b="5090"/>
          <a:stretch/>
        </p:blipFill>
        <p:spPr>
          <a:xfrm>
            <a:off x="432620" y="142219"/>
            <a:ext cx="4945626" cy="65735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955410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2490DE6-A3CF-40D6-A113-6A60BCC5954C}"/>
              </a:ext>
            </a:extLst>
          </p:cNvPr>
          <p:cNvSpPr txBox="1"/>
          <p:nvPr/>
        </p:nvSpPr>
        <p:spPr>
          <a:xfrm>
            <a:off x="5842274" y="4567"/>
            <a:ext cx="6192410" cy="4893647"/>
          </a:xfrm>
          <a:prstGeom prst="rect">
            <a:avLst/>
          </a:prstGeom>
          <a:noFill/>
        </p:spPr>
        <p:txBody>
          <a:bodyPr wrap="square" rtlCol="0">
            <a:spAutoFit/>
          </a:bodyPr>
          <a:lstStyle/>
          <a:p>
            <a:pPr algn="ctr"/>
            <a:r>
              <a:rPr lang="en-US" sz="2800" dirty="0">
                <a:solidFill>
                  <a:srgbClr val="0070C0"/>
                </a:solidFill>
              </a:rPr>
              <a:t>Administrative Code for Program Review (Chapter 300-2-1)</a:t>
            </a:r>
          </a:p>
          <a:p>
            <a:pPr algn="ctr"/>
            <a:endParaRPr lang="en-US" sz="1600" dirty="0"/>
          </a:p>
          <a:p>
            <a:pPr marL="285750" indent="-285750">
              <a:buFont typeface="Arial" panose="020B0604020202020204" pitchFamily="34" charset="0"/>
              <a:buChar char="•"/>
            </a:pPr>
            <a:r>
              <a:rPr lang="en-US" sz="2400" dirty="0"/>
              <a:t>Two new sections under discussion</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ACHE staff would like to engage the Academic Affairs Committee in these revisions.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Proposed timeline: </a:t>
            </a:r>
          </a:p>
          <a:p>
            <a:pPr marL="800100" lvl="1" indent="-342900">
              <a:buFont typeface="Wingdings" panose="05000000000000000000" pitchFamily="2" charset="2"/>
              <a:buChar char="Ø"/>
            </a:pPr>
            <a:r>
              <a:rPr lang="en-US" sz="2400" dirty="0"/>
              <a:t>Preliminary approval at March 2023 mtg</a:t>
            </a:r>
          </a:p>
          <a:p>
            <a:pPr marL="800100" lvl="1" indent="-342900">
              <a:buFont typeface="Wingdings" panose="05000000000000000000" pitchFamily="2" charset="2"/>
              <a:buChar char="Ø"/>
            </a:pPr>
            <a:r>
              <a:rPr lang="en-US" sz="2400" dirty="0"/>
              <a:t>Final approval at June 2023 mtg</a:t>
            </a:r>
          </a:p>
          <a:p>
            <a:pPr marL="342900" indent="-342900">
              <a:buFont typeface="Arial" panose="020B0604020202020204" pitchFamily="34" charset="0"/>
              <a:buChar char="•"/>
            </a:pPr>
            <a:endParaRPr lang="en-US" sz="2400" i="1" dirty="0"/>
          </a:p>
          <a:p>
            <a:pPr marL="342900" indent="-342900">
              <a:buFont typeface="Arial" panose="020B0604020202020204" pitchFamily="34" charset="0"/>
              <a:buChar char="•"/>
            </a:pPr>
            <a:endParaRPr lang="en-US" sz="2400" dirty="0"/>
          </a:p>
        </p:txBody>
      </p:sp>
      <p:pic>
        <p:nvPicPr>
          <p:cNvPr id="2" name="Picture 1">
            <a:extLst>
              <a:ext uri="{FF2B5EF4-FFF2-40B4-BE49-F238E27FC236}">
                <a16:creationId xmlns:a16="http://schemas.microsoft.com/office/drawing/2014/main" id="{67D934AC-B0A9-4B54-8BB4-ED4F275D297E}"/>
              </a:ext>
            </a:extLst>
          </p:cNvPr>
          <p:cNvPicPr>
            <a:picLocks noChangeAspect="1"/>
          </p:cNvPicPr>
          <p:nvPr/>
        </p:nvPicPr>
        <p:blipFill rotWithShape="1">
          <a:blip r:embed="rId2"/>
          <a:srcRect l="2458" t="3442" r="2852" b="5090"/>
          <a:stretch/>
        </p:blipFill>
        <p:spPr>
          <a:xfrm>
            <a:off x="432620" y="142219"/>
            <a:ext cx="4945626" cy="6573561"/>
          </a:xfrm>
          <a:prstGeom prst="rect">
            <a:avLst/>
          </a:prstGeom>
          <a:ln>
            <a:noFill/>
          </a:ln>
          <a:effectLst>
            <a:outerShdw blurRad="292100" dist="139700" dir="2700000" algn="tl" rotWithShape="0">
              <a:srgbClr val="333333">
                <a:alpha val="65000"/>
              </a:srgbClr>
            </a:outerShdw>
          </a:effectLst>
        </p:spPr>
      </p:pic>
      <p:grpSp>
        <p:nvGrpSpPr>
          <p:cNvPr id="6" name="Group 5">
            <a:extLst>
              <a:ext uri="{FF2B5EF4-FFF2-40B4-BE49-F238E27FC236}">
                <a16:creationId xmlns:a16="http://schemas.microsoft.com/office/drawing/2014/main" id="{E2FB1C46-D877-4605-90AD-B6CF4BDC66D3}"/>
              </a:ext>
            </a:extLst>
          </p:cNvPr>
          <p:cNvGrpSpPr/>
          <p:nvPr/>
        </p:nvGrpSpPr>
        <p:grpSpPr>
          <a:xfrm>
            <a:off x="982978" y="5133435"/>
            <a:ext cx="8366761" cy="1373637"/>
            <a:chOff x="754379" y="5144865"/>
            <a:chExt cx="8184100" cy="1373637"/>
          </a:xfrm>
        </p:grpSpPr>
        <p:pic>
          <p:nvPicPr>
            <p:cNvPr id="3" name="Picture 2">
              <a:extLst>
                <a:ext uri="{FF2B5EF4-FFF2-40B4-BE49-F238E27FC236}">
                  <a16:creationId xmlns:a16="http://schemas.microsoft.com/office/drawing/2014/main" id="{F4B15C6D-00CD-4470-96F3-B859390BA83A}"/>
                </a:ext>
              </a:extLst>
            </p:cNvPr>
            <p:cNvPicPr>
              <a:picLocks noChangeAspect="1"/>
            </p:cNvPicPr>
            <p:nvPr/>
          </p:nvPicPr>
          <p:blipFill rotWithShape="1">
            <a:blip r:embed="rId3"/>
            <a:srcRect l="1212" t="7882" r="2916" b="29749"/>
            <a:stretch/>
          </p:blipFill>
          <p:spPr>
            <a:xfrm>
              <a:off x="1295865" y="5144865"/>
              <a:ext cx="7642614" cy="1373637"/>
            </a:xfrm>
            <a:prstGeom prst="rect">
              <a:avLst/>
            </a:prstGeom>
            <a:ln w="28575">
              <a:solidFill>
                <a:schemeClr val="bg1">
                  <a:lumMod val="65000"/>
                </a:schemeClr>
              </a:solidFill>
            </a:ln>
          </p:spPr>
        </p:pic>
        <p:sp>
          <p:nvSpPr>
            <p:cNvPr id="5" name="Right Triangle 4">
              <a:extLst>
                <a:ext uri="{FF2B5EF4-FFF2-40B4-BE49-F238E27FC236}">
                  <a16:creationId xmlns:a16="http://schemas.microsoft.com/office/drawing/2014/main" id="{559C1470-E762-4A15-AB8E-2BBF25E9DA6A}"/>
                </a:ext>
              </a:extLst>
            </p:cNvPr>
            <p:cNvSpPr/>
            <p:nvPr/>
          </p:nvSpPr>
          <p:spPr>
            <a:xfrm flipH="1">
              <a:off x="754379" y="5144865"/>
              <a:ext cx="518625" cy="935895"/>
            </a:xfrm>
            <a:prstGeom prst="rtTriangl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55007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2"/>
          <p:cNvSpPr txBox="1">
            <a:spLocks noChangeArrowheads="1"/>
          </p:cNvSpPr>
          <p:nvPr/>
        </p:nvSpPr>
        <p:spPr>
          <a:xfrm>
            <a:off x="1591959" y="953494"/>
            <a:ext cx="8539692" cy="1365222"/>
          </a:xfrm>
          <a:prstGeom prst="rect">
            <a:avLst/>
          </a:prstGeom>
        </p:spPr>
        <p:txBody>
          <a:bodyPr vert="horz" anchor="b">
            <a:noAutofit/>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1" i="0" u="none" strike="noStrike" kern="1200" cap="all" spc="0" normalizeH="0" baseline="0" noProof="0" dirty="0">
                <a:ln>
                  <a:noFill/>
                </a:ln>
                <a:solidFill>
                  <a:srgbClr val="4472C4"/>
                </a:solidFill>
                <a:effectLst/>
                <a:uLnTx/>
                <a:uFillTx/>
                <a:latin typeface="+mn-lt"/>
              </a:rPr>
              <a:t>VIII.   Decision</a:t>
            </a:r>
            <a:r>
              <a:rPr kumimoji="0" lang="en-US" b="1" i="0" u="none" strike="noStrike" kern="1200" cap="all" spc="300" normalizeH="0" baseline="0" noProof="0" dirty="0">
                <a:ln>
                  <a:noFill/>
                </a:ln>
                <a:solidFill>
                  <a:srgbClr val="4472C4"/>
                </a:solidFill>
                <a:effectLst/>
                <a:uLnTx/>
                <a:uFillTx/>
                <a:latin typeface="+mn-lt"/>
              </a:rPr>
              <a:t> </a:t>
            </a:r>
            <a:r>
              <a:rPr kumimoji="0" lang="en-US" b="1" i="0" u="none" strike="noStrike" kern="1200" cap="all" spc="0" normalizeH="0" baseline="0" noProof="0" dirty="0">
                <a:ln>
                  <a:noFill/>
                </a:ln>
                <a:solidFill>
                  <a:srgbClr val="4472C4"/>
                </a:solidFill>
                <a:effectLst/>
                <a:uLnTx/>
                <a:uFillTx/>
                <a:latin typeface="+mn-lt"/>
              </a:rPr>
              <a:t>ITEMS</a:t>
            </a:r>
            <a:br>
              <a:rPr kumimoji="0" lang="en-US" b="1" i="0" u="none" strike="noStrike" kern="1200" cap="all" spc="0" normalizeH="0" baseline="0" noProof="0" dirty="0">
                <a:ln>
                  <a:noFill/>
                </a:ln>
                <a:solidFill>
                  <a:srgbClr val="0070C0"/>
                </a:solidFill>
                <a:effectLst/>
                <a:uLnTx/>
                <a:uFillTx/>
                <a:latin typeface="+mn-lt"/>
              </a:rPr>
            </a:br>
            <a:r>
              <a:rPr kumimoji="0" lang="en-US" b="1" i="0" u="none" strike="noStrike" kern="1200" cap="all" spc="0" normalizeH="0" baseline="0" noProof="0" dirty="0">
                <a:ln>
                  <a:noFill/>
                </a:ln>
                <a:solidFill>
                  <a:srgbClr val="00B0F0"/>
                </a:solidFill>
                <a:effectLst/>
                <a:uLnTx/>
                <a:uFillTx/>
                <a:latin typeface="Tw Cen MT"/>
                <a:ea typeface="+mj-ea"/>
                <a:cs typeface="+mj-cs"/>
              </a:rPr>
              <a:t> </a:t>
            </a:r>
            <a:endParaRPr kumimoji="0" lang="en-US" b="0" i="0" u="none" strike="noStrike" kern="1200" cap="all" spc="0" normalizeH="0" baseline="0" noProof="0" dirty="0">
              <a:ln>
                <a:noFill/>
              </a:ln>
              <a:solidFill>
                <a:srgbClr val="4F271C"/>
              </a:solidFill>
              <a:effectLst/>
              <a:uLnTx/>
              <a:uFillTx/>
              <a:latin typeface="Tw Cen MT"/>
              <a:ea typeface="+mj-ea"/>
              <a:cs typeface="+mj-cs"/>
            </a:endParaRPr>
          </a:p>
        </p:txBody>
      </p:sp>
      <p:sp>
        <p:nvSpPr>
          <p:cNvPr id="4" name="Slide Number Placeholder 5">
            <a:extLst>
              <a:ext uri="{FF2B5EF4-FFF2-40B4-BE49-F238E27FC236}">
                <a16:creationId xmlns:a16="http://schemas.microsoft.com/office/drawing/2014/main" id="{864C885F-C126-4493-B9AA-D3DA3D9C1B1E}"/>
              </a:ext>
            </a:extLst>
          </p:cNvPr>
          <p:cNvSpPr>
            <a:spLocks noGrp="1"/>
          </p:cNvSpPr>
          <p:nvPr>
            <p:ph type="sldNum" sz="quarter" idx="12"/>
          </p:nvPr>
        </p:nvSpPr>
        <p:spPr>
          <a:xfrm>
            <a:off x="8610600" y="6366289"/>
            <a:ext cx="2743200" cy="365125"/>
          </a:xfrm>
        </p:spPr>
        <p:txBody>
          <a:bodyPr/>
          <a:lstStyle/>
          <a:p>
            <a:fld id="{15C3AF50-45D8-4144-B114-A385979F8C17}" type="slidenum">
              <a:rPr lang="en-US" smtClean="0"/>
              <a:t>59</a:t>
            </a:fld>
            <a:endParaRPr lang="en-US" dirty="0"/>
          </a:p>
        </p:txBody>
      </p:sp>
      <p:pic>
        <p:nvPicPr>
          <p:cNvPr id="8194" name="Picture 2" descr="See the source image">
            <a:extLst>
              <a:ext uri="{FF2B5EF4-FFF2-40B4-BE49-F238E27FC236}">
                <a16:creationId xmlns:a16="http://schemas.microsoft.com/office/drawing/2014/main" id="{AEDDD4B3-42D8-4802-B57C-ACA62E7FC9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8111" y="2000663"/>
            <a:ext cx="4715159" cy="3143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041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5C3AF50-45D8-4144-B114-A385979F8C17}" type="slidenum">
              <a:rPr lang="en-US" smtClean="0"/>
              <a:t>6</a:t>
            </a:fld>
            <a:endParaRPr lang="en-US" dirty="0"/>
          </a:p>
        </p:txBody>
      </p:sp>
      <p:sp>
        <p:nvSpPr>
          <p:cNvPr id="5" name="Title 1"/>
          <p:cNvSpPr txBox="1">
            <a:spLocks/>
          </p:cNvSpPr>
          <p:nvPr/>
        </p:nvSpPr>
        <p:spPr>
          <a:xfrm>
            <a:off x="1120159" y="923233"/>
            <a:ext cx="9144000" cy="11104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4472C4"/>
                </a:solidFill>
                <a:latin typeface="+mn-lt"/>
              </a:rPr>
              <a:t>V.   CHAIRMAN’S REPORT</a:t>
            </a:r>
            <a:r>
              <a:rPr lang="en-US" b="1" spc="300" dirty="0">
                <a:solidFill>
                  <a:srgbClr val="4472C4"/>
                </a:solidFill>
                <a:latin typeface="+mn-lt"/>
              </a:rPr>
              <a:t>  </a:t>
            </a:r>
            <a:endParaRPr lang="en-US" b="1" dirty="0">
              <a:solidFill>
                <a:srgbClr val="4472C4"/>
              </a:solidFill>
              <a:latin typeface="+mn-lt"/>
            </a:endParaRPr>
          </a:p>
        </p:txBody>
      </p:sp>
      <p:pic>
        <p:nvPicPr>
          <p:cNvPr id="4098" name="Picture 2" descr="See the source image">
            <a:extLst>
              <a:ext uri="{FF2B5EF4-FFF2-40B4-BE49-F238E27FC236}">
                <a16:creationId xmlns:a16="http://schemas.microsoft.com/office/drawing/2014/main" id="{F0B503F0-C87A-4FA7-99AA-31CBEB45E77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80708" y="2400085"/>
            <a:ext cx="3814089" cy="3062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1942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8ADC37-C12F-47A4-A3AF-78D61C8EA091}"/>
              </a:ext>
            </a:extLst>
          </p:cNvPr>
          <p:cNvSpPr txBox="1"/>
          <p:nvPr/>
        </p:nvSpPr>
        <p:spPr>
          <a:xfrm>
            <a:off x="1776975" y="634167"/>
            <a:ext cx="8323785"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4472C4"/>
                </a:solidFill>
                <a:effectLst/>
                <a:uLnTx/>
                <a:uFillTx/>
                <a:latin typeface="Calibri" panose="020F0502020204030204"/>
                <a:ea typeface="+mn-ea"/>
                <a:cs typeface="+mn-cs"/>
              </a:rPr>
              <a:t>2021-22 State Plan Update</a:t>
            </a:r>
          </a:p>
          <a:p>
            <a:pPr lvl="0" algn="ctr" defTabSz="914400"/>
            <a:r>
              <a:rPr lang="en-US" sz="3200" i="1" kern="1400" dirty="0">
                <a:solidFill>
                  <a:srgbClr val="4472C4"/>
                </a:solidFill>
              </a:rPr>
              <a:t>Staff Presenter:  Mrs. Margaret Gunter</a:t>
            </a:r>
            <a:endPar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17D43A71-9E21-42F7-B65A-D97F01FB57E8}"/>
              </a:ext>
            </a:extLst>
          </p:cNvPr>
          <p:cNvSpPr txBox="1">
            <a:spLocks/>
          </p:cNvSpPr>
          <p:nvPr/>
        </p:nvSpPr>
        <p:spPr>
          <a:xfrm>
            <a:off x="482976" y="195702"/>
            <a:ext cx="10911785" cy="60442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j-ea"/>
                <a:cs typeface="Arial" panose="020B0604020202020204" pitchFamily="34" charset="0"/>
              </a:rPr>
              <a:t>A. Annual Report: Alabama Commission on Higher Education</a:t>
            </a:r>
          </a:p>
        </p:txBody>
      </p:sp>
      <p:pic>
        <p:nvPicPr>
          <p:cNvPr id="14" name="Picture 13">
            <a:extLst>
              <a:ext uri="{FF2B5EF4-FFF2-40B4-BE49-F238E27FC236}">
                <a16:creationId xmlns:a16="http://schemas.microsoft.com/office/drawing/2014/main" id="{E44C3D05-E204-4B89-B308-6153FDF01EB5}"/>
              </a:ext>
            </a:extLst>
          </p:cNvPr>
          <p:cNvPicPr>
            <a:picLocks noChangeAspect="1"/>
          </p:cNvPicPr>
          <p:nvPr/>
        </p:nvPicPr>
        <p:blipFill>
          <a:blip r:embed="rId2"/>
          <a:stretch>
            <a:fillRect/>
          </a:stretch>
        </p:blipFill>
        <p:spPr>
          <a:xfrm>
            <a:off x="6715495" y="1933184"/>
            <a:ext cx="3851763" cy="4616002"/>
          </a:xfrm>
          <a:prstGeom prst="rect">
            <a:avLst/>
          </a:prstGeom>
        </p:spPr>
      </p:pic>
      <p:pic>
        <p:nvPicPr>
          <p:cNvPr id="3" name="Picture 2">
            <a:extLst>
              <a:ext uri="{FF2B5EF4-FFF2-40B4-BE49-F238E27FC236}">
                <a16:creationId xmlns:a16="http://schemas.microsoft.com/office/drawing/2014/main" id="{3BFD0793-84FD-4063-9D0A-8F28A58EE034}"/>
              </a:ext>
            </a:extLst>
          </p:cNvPr>
          <p:cNvPicPr>
            <a:picLocks noChangeAspect="1"/>
          </p:cNvPicPr>
          <p:nvPr/>
        </p:nvPicPr>
        <p:blipFill>
          <a:blip r:embed="rId3"/>
          <a:stretch>
            <a:fillRect/>
          </a:stretch>
        </p:blipFill>
        <p:spPr>
          <a:xfrm>
            <a:off x="1550365" y="1945532"/>
            <a:ext cx="3516746" cy="4591307"/>
          </a:xfrm>
          <a:prstGeom prst="rect">
            <a:avLst/>
          </a:prstGeom>
        </p:spPr>
      </p:pic>
    </p:spTree>
    <p:extLst>
      <p:ext uri="{BB962C8B-B14F-4D97-AF65-F5344CB8AC3E}">
        <p14:creationId xmlns:p14="http://schemas.microsoft.com/office/powerpoint/2010/main" val="5577135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EE75A-A16A-4833-B4C6-701BE097C8F7}"/>
              </a:ext>
            </a:extLst>
          </p:cNvPr>
          <p:cNvSpPr txBox="1">
            <a:spLocks/>
          </p:cNvSpPr>
          <p:nvPr/>
        </p:nvSpPr>
        <p:spPr>
          <a:xfrm>
            <a:off x="2181876" y="292166"/>
            <a:ext cx="7668459" cy="60442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j-ea"/>
                <a:cs typeface="Arial" panose="020B0604020202020204" pitchFamily="34" charset="0"/>
              </a:rPr>
              <a:t>Highlights from 2021-22 </a:t>
            </a:r>
          </a:p>
        </p:txBody>
      </p:sp>
      <p:sp>
        <p:nvSpPr>
          <p:cNvPr id="3" name="Rectangle 2">
            <a:extLst>
              <a:ext uri="{FF2B5EF4-FFF2-40B4-BE49-F238E27FC236}">
                <a16:creationId xmlns:a16="http://schemas.microsoft.com/office/drawing/2014/main" id="{689C3045-91C2-4EDD-B4E4-E7DAFE043D52}"/>
              </a:ext>
            </a:extLst>
          </p:cNvPr>
          <p:cNvSpPr/>
          <p:nvPr/>
        </p:nvSpPr>
        <p:spPr>
          <a:xfrm>
            <a:off x="2298386" y="1021988"/>
            <a:ext cx="8567882" cy="1692771"/>
          </a:xfrm>
          <a:prstGeom prst="rect">
            <a:avLst/>
          </a:prstGeom>
        </p:spPr>
        <p:txBody>
          <a:bodyPr wrap="square">
            <a:spAutoFit/>
          </a:bodyPr>
          <a:lstStyle/>
          <a:p>
            <a:pPr marL="285750" indent="-285750" defTabSz="914400">
              <a:spcAft>
                <a:spcPts val="1200"/>
              </a:spcAft>
              <a:buFont typeface="Arial" panose="020B0604020202020204" pitchFamily="34" charset="0"/>
              <a:buChar char="•"/>
              <a:defRPr/>
            </a:pPr>
            <a:r>
              <a:rPr kumimoji="0" lang="en-US" sz="2800" b="1" i="0" u="none" strike="noStrike" kern="1200" cap="none" spc="0" normalizeH="0" baseline="0" noProof="0" dirty="0">
                <a:ln>
                  <a:noFill/>
                </a:ln>
                <a:effectLst/>
                <a:uLnTx/>
                <a:uFillTx/>
                <a:latin typeface="Calibri" panose="020F0502020204030204"/>
                <a:ea typeface="+mj-ea"/>
                <a:cs typeface="Arial" panose="020B0604020202020204" pitchFamily="34" charset="0"/>
              </a:rPr>
              <a:t>Historic State Support for Public Education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$8.2 billion</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Increases in student aid programs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Funding for deferred maintenance at state’s HBCUs.</a:t>
            </a:r>
          </a:p>
        </p:txBody>
      </p:sp>
      <p:pic>
        <p:nvPicPr>
          <p:cNvPr id="7" name="Picture 6">
            <a:extLst>
              <a:ext uri="{FF2B5EF4-FFF2-40B4-BE49-F238E27FC236}">
                <a16:creationId xmlns:a16="http://schemas.microsoft.com/office/drawing/2014/main" id="{A5BD6CAA-64FD-48B7-8121-C439A45439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0107" y="3429000"/>
            <a:ext cx="2132687" cy="2962028"/>
          </a:xfrm>
          <a:prstGeom prst="rect">
            <a:avLst/>
          </a:prstGeom>
        </p:spPr>
      </p:pic>
      <p:pic>
        <p:nvPicPr>
          <p:cNvPr id="9" name="Picture 8">
            <a:extLst>
              <a:ext uri="{FF2B5EF4-FFF2-40B4-BE49-F238E27FC236}">
                <a16:creationId xmlns:a16="http://schemas.microsoft.com/office/drawing/2014/main" id="{25BB52EB-FE7C-4CF0-AC5D-54AAEB706F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7642" y="3453949"/>
            <a:ext cx="3702076" cy="2809671"/>
          </a:xfrm>
          <a:prstGeom prst="rect">
            <a:avLst/>
          </a:prstGeom>
        </p:spPr>
      </p:pic>
    </p:spTree>
    <p:extLst>
      <p:ext uri="{BB962C8B-B14F-4D97-AF65-F5344CB8AC3E}">
        <p14:creationId xmlns:p14="http://schemas.microsoft.com/office/powerpoint/2010/main" val="26514822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5EB23-E0DF-4356-8BC3-B8897B307B01}"/>
              </a:ext>
            </a:extLst>
          </p:cNvPr>
          <p:cNvSpPr>
            <a:spLocks noGrp="1"/>
          </p:cNvSpPr>
          <p:nvPr>
            <p:ph type="title"/>
          </p:nvPr>
        </p:nvSpPr>
        <p:spPr>
          <a:xfrm>
            <a:off x="838200" y="365125"/>
            <a:ext cx="10515600" cy="641639"/>
          </a:xfrm>
        </p:spPr>
        <p:txBody>
          <a:bodyPr/>
          <a:lstStyle/>
          <a:p>
            <a:pPr algn="ctr"/>
            <a:r>
              <a:rPr lang="en-US" sz="3200" b="1" dirty="0">
                <a:solidFill>
                  <a:srgbClr val="4472C4"/>
                </a:solidFill>
                <a:latin typeface="Calibri" panose="020F0502020204030204"/>
                <a:cs typeface="Arial" panose="020B0604020202020204" pitchFamily="34" charset="0"/>
              </a:rPr>
              <a:t>ACHE Highlights </a:t>
            </a:r>
            <a:r>
              <a:rPr lang="en-US" sz="3600" b="1" dirty="0">
                <a:solidFill>
                  <a:srgbClr val="4472C4"/>
                </a:solidFill>
                <a:latin typeface="Calibri" panose="020F0502020204030204"/>
                <a:cs typeface="Arial" panose="020B0604020202020204" pitchFamily="34" charset="0"/>
              </a:rPr>
              <a:t>2021-2022</a:t>
            </a:r>
          </a:p>
        </p:txBody>
      </p:sp>
      <p:sp>
        <p:nvSpPr>
          <p:cNvPr id="3" name="Content Placeholder 2">
            <a:extLst>
              <a:ext uri="{FF2B5EF4-FFF2-40B4-BE49-F238E27FC236}">
                <a16:creationId xmlns:a16="http://schemas.microsoft.com/office/drawing/2014/main" id="{3C5B406F-315E-4B22-8D20-72ACBD89EBBF}"/>
              </a:ext>
            </a:extLst>
          </p:cNvPr>
          <p:cNvSpPr>
            <a:spLocks noGrp="1"/>
          </p:cNvSpPr>
          <p:nvPr>
            <p:ph idx="1"/>
          </p:nvPr>
        </p:nvSpPr>
        <p:spPr>
          <a:xfrm>
            <a:off x="838200" y="1596448"/>
            <a:ext cx="7742382" cy="3853007"/>
          </a:xfrm>
        </p:spPr>
        <p:txBody>
          <a:bodyPr>
            <a:normAutofit/>
          </a:bodyPr>
          <a:lstStyle/>
          <a:p>
            <a:pPr>
              <a:spcBef>
                <a:spcPts val="1500"/>
              </a:spcBef>
            </a:pPr>
            <a:r>
              <a:rPr lang="en-US" sz="3200" dirty="0"/>
              <a:t>49 New Programs of Study Approved</a:t>
            </a:r>
          </a:p>
          <a:p>
            <a:pPr>
              <a:spcBef>
                <a:spcPts val="1500"/>
              </a:spcBef>
            </a:pPr>
            <a:r>
              <a:rPr lang="en-US" sz="3200" dirty="0"/>
              <a:t>Alabama Statewide Student Database -- 14,800,688 Student Records</a:t>
            </a:r>
          </a:p>
          <a:p>
            <a:pPr>
              <a:spcBef>
                <a:spcPts val="1500"/>
              </a:spcBef>
            </a:pPr>
            <a:r>
              <a:rPr lang="en-US" sz="3200" dirty="0"/>
              <a:t>ACHE Website Designed with Interactive Report Features</a:t>
            </a:r>
          </a:p>
          <a:p>
            <a:pPr>
              <a:spcBef>
                <a:spcPts val="1500"/>
              </a:spcBef>
            </a:pPr>
            <a:r>
              <a:rPr lang="en-US" sz="3200" dirty="0"/>
              <a:t>Students Benefitted Through Financial Assistance Programs Administered by ACHE</a:t>
            </a:r>
          </a:p>
          <a:p>
            <a:endParaRPr lang="en-US" dirty="0"/>
          </a:p>
        </p:txBody>
      </p:sp>
      <p:pic>
        <p:nvPicPr>
          <p:cNvPr id="5" name="Picture 4">
            <a:extLst>
              <a:ext uri="{FF2B5EF4-FFF2-40B4-BE49-F238E27FC236}">
                <a16:creationId xmlns:a16="http://schemas.microsoft.com/office/drawing/2014/main" id="{A8E38CDC-3DF9-4C1E-A9F9-6CEDEA67AEEF}"/>
              </a:ext>
            </a:extLst>
          </p:cNvPr>
          <p:cNvPicPr>
            <a:picLocks noChangeAspect="1"/>
          </p:cNvPicPr>
          <p:nvPr/>
        </p:nvPicPr>
        <p:blipFill>
          <a:blip r:embed="rId2"/>
          <a:stretch>
            <a:fillRect/>
          </a:stretch>
        </p:blipFill>
        <p:spPr>
          <a:xfrm>
            <a:off x="9052429" y="2154742"/>
            <a:ext cx="2682408" cy="2736417"/>
          </a:xfrm>
          <a:prstGeom prst="rect">
            <a:avLst/>
          </a:prstGeom>
        </p:spPr>
      </p:pic>
    </p:spTree>
    <p:extLst>
      <p:ext uri="{BB962C8B-B14F-4D97-AF65-F5344CB8AC3E}">
        <p14:creationId xmlns:p14="http://schemas.microsoft.com/office/powerpoint/2010/main" val="8031367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9B2CB7-C65A-4C51-A48E-6BBCE4EDBD4B}"/>
              </a:ext>
            </a:extLst>
          </p:cNvPr>
          <p:cNvSpPr txBox="1"/>
          <p:nvPr/>
        </p:nvSpPr>
        <p:spPr>
          <a:xfrm>
            <a:off x="0" y="171450"/>
            <a:ext cx="1219199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Priority One: Improving Access </a:t>
            </a:r>
            <a:endParaRPr kumimoji="0" lang="en-US" sz="3200" b="0" i="0" u="none" strike="noStrike" kern="1200" cap="none" spc="0" normalizeH="0" baseline="0" noProof="0" dirty="0">
              <a:ln>
                <a:noFill/>
              </a:ln>
              <a:solidFill>
                <a:srgbClr val="4472C4"/>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Arrow: Down 4">
            <a:extLst>
              <a:ext uri="{FF2B5EF4-FFF2-40B4-BE49-F238E27FC236}">
                <a16:creationId xmlns:a16="http://schemas.microsoft.com/office/drawing/2014/main" id="{2D65E432-3220-42B8-AE69-478626B1003D}"/>
              </a:ext>
            </a:extLst>
          </p:cNvPr>
          <p:cNvSpPr/>
          <p:nvPr/>
        </p:nvSpPr>
        <p:spPr>
          <a:xfrm rot="5400000">
            <a:off x="6968192" y="440924"/>
            <a:ext cx="1046440" cy="3733800"/>
          </a:xfrm>
          <a:prstGeom prst="down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07A6005-C759-4186-9BEE-87483327EE9A}"/>
              </a:ext>
            </a:extLst>
          </p:cNvPr>
          <p:cNvSpPr txBox="1"/>
          <p:nvPr/>
        </p:nvSpPr>
        <p:spPr>
          <a:xfrm>
            <a:off x="5691187" y="2153935"/>
            <a:ext cx="3733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Public H.S. Graduates better prepared for college</a:t>
            </a:r>
          </a:p>
        </p:txBody>
      </p:sp>
      <p:sp>
        <p:nvSpPr>
          <p:cNvPr id="9" name="Arrow: Down 8">
            <a:extLst>
              <a:ext uri="{FF2B5EF4-FFF2-40B4-BE49-F238E27FC236}">
                <a16:creationId xmlns:a16="http://schemas.microsoft.com/office/drawing/2014/main" id="{AC825D27-2781-4896-89B9-E2F032AD3965}"/>
              </a:ext>
            </a:extLst>
          </p:cNvPr>
          <p:cNvSpPr/>
          <p:nvPr/>
        </p:nvSpPr>
        <p:spPr>
          <a:xfrm rot="16200000">
            <a:off x="4285910" y="4125959"/>
            <a:ext cx="953183" cy="2666998"/>
          </a:xfrm>
          <a:prstGeom prst="down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63658014-4D9F-4D56-922B-15850E89EF00}"/>
              </a:ext>
            </a:extLst>
          </p:cNvPr>
          <p:cNvSpPr txBox="1"/>
          <p:nvPr/>
        </p:nvSpPr>
        <p:spPr>
          <a:xfrm rot="21581254">
            <a:off x="3538448" y="5305570"/>
            <a:ext cx="244810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Significant Increase in State Aid</a:t>
            </a:r>
          </a:p>
        </p:txBody>
      </p:sp>
      <p:pic>
        <p:nvPicPr>
          <p:cNvPr id="2051" name="Picture 3">
            <a:extLst>
              <a:ext uri="{FF2B5EF4-FFF2-40B4-BE49-F238E27FC236}">
                <a16:creationId xmlns:a16="http://schemas.microsoft.com/office/drawing/2014/main" id="{E50CCC99-6B5D-4F4A-8A2C-DA8311EAE9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627" y="1150886"/>
            <a:ext cx="4887912" cy="3154677"/>
          </a:xfrm>
          <a:prstGeom prst="rect">
            <a:avLst/>
          </a:prstGeom>
          <a:noFill/>
          <a:ln w="25400" algn="ctr">
            <a:solidFill>
              <a:srgbClr val="05908D"/>
            </a:solidFill>
            <a:miter lim="800000"/>
            <a:headEnd/>
            <a:tailEnd/>
          </a:ln>
          <a:effectLst/>
          <a:extLst>
            <a:ext uri="{909E8E84-426E-40DD-AFC4-6F175D3DCCD1}">
              <a14:hiddenFill xmlns:a14="http://schemas.microsoft.com/office/drawing/2010/main">
                <a:solidFill>
                  <a:srgbClr val="676A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2" name="Picture 4">
            <a:extLst>
              <a:ext uri="{FF2B5EF4-FFF2-40B4-BE49-F238E27FC236}">
                <a16:creationId xmlns:a16="http://schemas.microsoft.com/office/drawing/2014/main" id="{1A77606E-DCB9-4F5F-84C3-EDC76680EA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9401" y="3397758"/>
            <a:ext cx="5475287" cy="2914650"/>
          </a:xfrm>
          <a:prstGeom prst="rect">
            <a:avLst/>
          </a:prstGeom>
          <a:noFill/>
          <a:ln w="25400" algn="ctr">
            <a:solidFill>
              <a:srgbClr val="05908D"/>
            </a:solidFill>
            <a:miter lim="800000"/>
            <a:headEnd/>
            <a:tailEnd/>
          </a:ln>
          <a:effectLst/>
          <a:extLst>
            <a:ext uri="{909E8E84-426E-40DD-AFC4-6F175D3DCCD1}">
              <a14:hiddenFill xmlns:a14="http://schemas.microsoft.com/office/drawing/2010/main">
                <a:solidFill>
                  <a:srgbClr val="676A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7315745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010F28-A8E0-4E72-9810-7FA2ABE577F7}"/>
              </a:ext>
            </a:extLst>
          </p:cNvPr>
          <p:cNvSpPr txBox="1"/>
          <p:nvPr/>
        </p:nvSpPr>
        <p:spPr>
          <a:xfrm>
            <a:off x="-1" y="125790"/>
            <a:ext cx="1213529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Priority Two: Enhancing Student Success</a:t>
            </a:r>
            <a:endParaRPr kumimoji="0" lang="en-US" sz="3200" b="0" i="0" u="none" strike="noStrike" kern="1200" cap="none" spc="0" normalizeH="0" baseline="0" noProof="0" dirty="0">
              <a:ln>
                <a:noFill/>
              </a:ln>
              <a:solidFill>
                <a:srgbClr val="4472C4"/>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Arrow: Down 3">
            <a:extLst>
              <a:ext uri="{FF2B5EF4-FFF2-40B4-BE49-F238E27FC236}">
                <a16:creationId xmlns:a16="http://schemas.microsoft.com/office/drawing/2014/main" id="{5E7D2276-72CE-4E1C-809B-4C6994889868}"/>
              </a:ext>
            </a:extLst>
          </p:cNvPr>
          <p:cNvSpPr/>
          <p:nvPr/>
        </p:nvSpPr>
        <p:spPr>
          <a:xfrm rot="5400000">
            <a:off x="6949516" y="190526"/>
            <a:ext cx="1190623" cy="3202312"/>
          </a:xfrm>
          <a:prstGeom prst="down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4D145A3-CB53-4D16-9CC9-0C5480523F13}"/>
              </a:ext>
            </a:extLst>
          </p:cNvPr>
          <p:cNvSpPr txBox="1"/>
          <p:nvPr/>
        </p:nvSpPr>
        <p:spPr>
          <a:xfrm>
            <a:off x="6587727" y="1637793"/>
            <a:ext cx="203009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Increase in transfers</a:t>
            </a:r>
          </a:p>
        </p:txBody>
      </p:sp>
      <p:sp>
        <p:nvSpPr>
          <p:cNvPr id="11" name="Arrow: Down 10">
            <a:extLst>
              <a:ext uri="{FF2B5EF4-FFF2-40B4-BE49-F238E27FC236}">
                <a16:creationId xmlns:a16="http://schemas.microsoft.com/office/drawing/2014/main" id="{5A65EB77-56DD-48A2-B65E-7760A0AA7A7F}"/>
              </a:ext>
            </a:extLst>
          </p:cNvPr>
          <p:cNvSpPr/>
          <p:nvPr/>
        </p:nvSpPr>
        <p:spPr>
          <a:xfrm rot="16200000">
            <a:off x="4168653" y="4107064"/>
            <a:ext cx="1189034" cy="2665665"/>
          </a:xfrm>
          <a:prstGeom prst="down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E2CD73A-F4CA-4516-AAA5-FA3B4D493329}"/>
              </a:ext>
            </a:extLst>
          </p:cNvPr>
          <p:cNvSpPr txBox="1"/>
          <p:nvPr/>
        </p:nvSpPr>
        <p:spPr>
          <a:xfrm>
            <a:off x="3495675" y="5286007"/>
            <a:ext cx="244799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Increase in Reverse Transfers</a:t>
            </a:r>
          </a:p>
        </p:txBody>
      </p:sp>
      <p:pic>
        <p:nvPicPr>
          <p:cNvPr id="3076" name="Picture 4">
            <a:extLst>
              <a:ext uri="{FF2B5EF4-FFF2-40B4-BE49-F238E27FC236}">
                <a16:creationId xmlns:a16="http://schemas.microsoft.com/office/drawing/2014/main" id="{F09BC581-0A2A-4C1F-91D9-61CB3A283D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174" y="987564"/>
            <a:ext cx="5395913" cy="3127236"/>
          </a:xfrm>
          <a:prstGeom prst="rect">
            <a:avLst/>
          </a:prstGeom>
          <a:noFill/>
          <a:ln w="25400" algn="ctr">
            <a:solidFill>
              <a:srgbClr val="05908D"/>
            </a:solidFill>
            <a:miter lim="800000"/>
            <a:headEnd/>
            <a:tailEnd/>
          </a:ln>
          <a:effectLst/>
          <a:extLst>
            <a:ext uri="{909E8E84-426E-40DD-AFC4-6F175D3DCCD1}">
              <a14:hiddenFill xmlns:a14="http://schemas.microsoft.com/office/drawing/2010/main">
                <a:solidFill>
                  <a:srgbClr val="676A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7" name="Picture 5">
            <a:extLst>
              <a:ext uri="{FF2B5EF4-FFF2-40B4-BE49-F238E27FC236}">
                <a16:creationId xmlns:a16="http://schemas.microsoft.com/office/drawing/2014/main" id="{A23D4A11-DD71-4853-A97D-E8E34F4333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7727" y="3238501"/>
            <a:ext cx="5116513" cy="2934352"/>
          </a:xfrm>
          <a:prstGeom prst="rect">
            <a:avLst/>
          </a:prstGeom>
          <a:noFill/>
          <a:ln w="25400" algn="ctr">
            <a:solidFill>
              <a:srgbClr val="05908D"/>
            </a:solidFill>
            <a:miter lim="800000"/>
            <a:headEnd/>
            <a:tailEnd/>
          </a:ln>
          <a:effectLst/>
          <a:extLst>
            <a:ext uri="{909E8E84-426E-40DD-AFC4-6F175D3DCCD1}">
              <a14:hiddenFill xmlns:a14="http://schemas.microsoft.com/office/drawing/2010/main">
                <a:solidFill>
                  <a:srgbClr val="676A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7690801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699C3D-D1B8-4BB9-BA1A-437CB13557DA}"/>
              </a:ext>
            </a:extLst>
          </p:cNvPr>
          <p:cNvSpPr txBox="1"/>
          <p:nvPr/>
        </p:nvSpPr>
        <p:spPr>
          <a:xfrm>
            <a:off x="0" y="115609"/>
            <a:ext cx="12192000"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Priority Three: Enhancing STEM Progress</a:t>
            </a:r>
            <a:endParaRPr kumimoji="0" lang="en-US" sz="3200" b="0" i="0" u="none" strike="noStrike" kern="1200" cap="none" spc="0" normalizeH="0" baseline="0" noProof="0" dirty="0">
              <a:ln>
                <a:noFill/>
              </a:ln>
              <a:solidFill>
                <a:srgbClr val="4472C4"/>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Arrow: Down 6">
            <a:extLst>
              <a:ext uri="{FF2B5EF4-FFF2-40B4-BE49-F238E27FC236}">
                <a16:creationId xmlns:a16="http://schemas.microsoft.com/office/drawing/2014/main" id="{C8CC652B-FD73-42D4-AA6E-C51CB12AE2F8}"/>
              </a:ext>
            </a:extLst>
          </p:cNvPr>
          <p:cNvSpPr/>
          <p:nvPr/>
        </p:nvSpPr>
        <p:spPr>
          <a:xfrm rot="5400000">
            <a:off x="6831523" y="243770"/>
            <a:ext cx="1148223" cy="2434371"/>
          </a:xfrm>
          <a:prstGeom prst="down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0D089F9-B349-4015-8FFA-6538BC09BDF0}"/>
              </a:ext>
            </a:extLst>
          </p:cNvPr>
          <p:cNvSpPr txBox="1"/>
          <p:nvPr/>
        </p:nvSpPr>
        <p:spPr>
          <a:xfrm>
            <a:off x="6338152" y="1337085"/>
            <a:ext cx="228466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STEM Enrollment Increased</a:t>
            </a:r>
          </a:p>
        </p:txBody>
      </p:sp>
      <p:sp>
        <p:nvSpPr>
          <p:cNvPr id="10" name="Arrow: Down 9">
            <a:extLst>
              <a:ext uri="{FF2B5EF4-FFF2-40B4-BE49-F238E27FC236}">
                <a16:creationId xmlns:a16="http://schemas.microsoft.com/office/drawing/2014/main" id="{79C0EEFE-D4C0-425B-B5C0-95B7F0D012CB}"/>
              </a:ext>
            </a:extLst>
          </p:cNvPr>
          <p:cNvSpPr/>
          <p:nvPr/>
        </p:nvSpPr>
        <p:spPr>
          <a:xfrm rot="16200000">
            <a:off x="4408687" y="4430094"/>
            <a:ext cx="1249083" cy="2609848"/>
          </a:xfrm>
          <a:prstGeom prst="down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15F13ED-5AA3-434A-8FFF-BA2F75423A95}"/>
              </a:ext>
            </a:extLst>
          </p:cNvPr>
          <p:cNvSpPr txBox="1"/>
          <p:nvPr/>
        </p:nvSpPr>
        <p:spPr>
          <a:xfrm>
            <a:off x="3848150" y="5622512"/>
            <a:ext cx="249000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STEM Graduates Increased</a:t>
            </a:r>
          </a:p>
        </p:txBody>
      </p:sp>
      <p:pic>
        <p:nvPicPr>
          <p:cNvPr id="4098" name="Picture 2">
            <a:extLst>
              <a:ext uri="{FF2B5EF4-FFF2-40B4-BE49-F238E27FC236}">
                <a16:creationId xmlns:a16="http://schemas.microsoft.com/office/drawing/2014/main" id="{EC5973FB-1F63-48E9-959B-8B52EDBAA8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118" y="981713"/>
            <a:ext cx="5401339" cy="3250088"/>
          </a:xfrm>
          <a:prstGeom prst="rect">
            <a:avLst/>
          </a:prstGeom>
          <a:noFill/>
          <a:ln w="25400" algn="ctr">
            <a:solidFill>
              <a:srgbClr val="05908D"/>
            </a:solidFill>
            <a:miter lim="800000"/>
            <a:headEnd/>
            <a:tailEnd/>
          </a:ln>
          <a:effectLst/>
          <a:extLst>
            <a:ext uri="{909E8E84-426E-40DD-AFC4-6F175D3DCCD1}">
              <a14:hiddenFill xmlns:a14="http://schemas.microsoft.com/office/drawing/2010/main">
                <a:solidFill>
                  <a:srgbClr val="676A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099" name="Picture 3">
            <a:extLst>
              <a:ext uri="{FF2B5EF4-FFF2-40B4-BE49-F238E27FC236}">
                <a16:creationId xmlns:a16="http://schemas.microsoft.com/office/drawing/2014/main" id="{14A21230-C855-4D8B-8B52-0CED6694CA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2640" y="3745531"/>
            <a:ext cx="5019242" cy="2729889"/>
          </a:xfrm>
          <a:prstGeom prst="rect">
            <a:avLst/>
          </a:prstGeom>
          <a:noFill/>
          <a:ln w="25400" algn="ctr">
            <a:solidFill>
              <a:srgbClr val="05908D"/>
            </a:solidFill>
            <a:miter lim="800000"/>
            <a:headEnd/>
            <a:tailEnd/>
          </a:ln>
          <a:effectLst/>
          <a:extLst>
            <a:ext uri="{909E8E84-426E-40DD-AFC4-6F175D3DCCD1}">
              <a14:hiddenFill xmlns:a14="http://schemas.microsoft.com/office/drawing/2010/main">
                <a:solidFill>
                  <a:srgbClr val="676A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2" name="TextBox 11">
            <a:extLst>
              <a:ext uri="{FF2B5EF4-FFF2-40B4-BE49-F238E27FC236}">
                <a16:creationId xmlns:a16="http://schemas.microsoft.com/office/drawing/2014/main" id="{8A8E2E76-6007-4EAD-91DE-7A9ABA0E1485}"/>
              </a:ext>
            </a:extLst>
          </p:cNvPr>
          <p:cNvSpPr txBox="1"/>
          <p:nvPr/>
        </p:nvSpPr>
        <p:spPr>
          <a:xfrm>
            <a:off x="7728136" y="6232602"/>
            <a:ext cx="2911289"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black"/>
                </a:solidFill>
                <a:effectLst/>
                <a:uLnTx/>
                <a:uFillTx/>
                <a:latin typeface="Calibri" panose="020F0502020204030204"/>
                <a:ea typeface="+mn-ea"/>
                <a:cs typeface="+mn-cs"/>
              </a:rPr>
              <a:t>Source: Alabama Statewide Student Database</a:t>
            </a:r>
          </a:p>
        </p:txBody>
      </p:sp>
    </p:spTree>
    <p:extLst>
      <p:ext uri="{BB962C8B-B14F-4D97-AF65-F5344CB8AC3E}">
        <p14:creationId xmlns:p14="http://schemas.microsoft.com/office/powerpoint/2010/main" val="11893721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E3FD44-1685-4508-A488-9A3D95A38AF3}"/>
              </a:ext>
            </a:extLst>
          </p:cNvPr>
          <p:cNvSpPr txBox="1"/>
          <p:nvPr/>
        </p:nvSpPr>
        <p:spPr>
          <a:xfrm>
            <a:off x="719847" y="252404"/>
            <a:ext cx="10752306"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916238" algn="l"/>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Priority Four: Developing Alabama’s Economy and Workforce</a:t>
            </a:r>
            <a:endParaRPr kumimoji="0" lang="en-US" sz="3200" b="0" i="0" u="none" strike="noStrike" kern="1200" cap="none" spc="0" normalizeH="0" baseline="0" noProof="0" dirty="0">
              <a:ln>
                <a:noFill/>
              </a:ln>
              <a:solidFill>
                <a:srgbClr val="4472C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22" name="Picture 2">
            <a:extLst>
              <a:ext uri="{FF2B5EF4-FFF2-40B4-BE49-F238E27FC236}">
                <a16:creationId xmlns:a16="http://schemas.microsoft.com/office/drawing/2014/main" id="{79D62AE8-6175-4EF7-A3D3-A1F59A44DD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536" y="1225766"/>
            <a:ext cx="7886801" cy="4832134"/>
          </a:xfrm>
          <a:prstGeom prst="rect">
            <a:avLst/>
          </a:prstGeom>
          <a:noFill/>
          <a:ln w="25400" algn="ctr">
            <a:solidFill>
              <a:srgbClr val="05908D"/>
            </a:solidFill>
            <a:miter lim="800000"/>
            <a:headEnd/>
            <a:tailEnd/>
          </a:ln>
          <a:effectLst/>
          <a:extLst>
            <a:ext uri="{909E8E84-426E-40DD-AFC4-6F175D3DCCD1}">
              <a14:hiddenFill xmlns:a14="http://schemas.microsoft.com/office/drawing/2010/main">
                <a:solidFill>
                  <a:srgbClr val="676A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Arrow: Down 4">
            <a:extLst>
              <a:ext uri="{FF2B5EF4-FFF2-40B4-BE49-F238E27FC236}">
                <a16:creationId xmlns:a16="http://schemas.microsoft.com/office/drawing/2014/main" id="{52DFAB7C-3184-4883-8DFD-4470A30A8512}"/>
              </a:ext>
            </a:extLst>
          </p:cNvPr>
          <p:cNvSpPr/>
          <p:nvPr/>
        </p:nvSpPr>
        <p:spPr>
          <a:xfrm rot="5400000">
            <a:off x="9568958" y="1832783"/>
            <a:ext cx="1220442" cy="2755528"/>
          </a:xfrm>
          <a:prstGeom prst="down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D175DC8-D750-4F5E-8A9E-5F1652992B70}"/>
              </a:ext>
            </a:extLst>
          </p:cNvPr>
          <p:cNvSpPr txBox="1"/>
          <p:nvPr/>
        </p:nvSpPr>
        <p:spPr>
          <a:xfrm>
            <a:off x="8988387" y="2979909"/>
            <a:ext cx="258607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Monitor Alabama’s employment based on degree levels</a:t>
            </a:r>
          </a:p>
        </p:txBody>
      </p:sp>
    </p:spTree>
    <p:extLst>
      <p:ext uri="{BB962C8B-B14F-4D97-AF65-F5344CB8AC3E}">
        <p14:creationId xmlns:p14="http://schemas.microsoft.com/office/powerpoint/2010/main" val="4271338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C33557-77E2-493D-AF22-03EC843A5D27}"/>
              </a:ext>
            </a:extLst>
          </p:cNvPr>
          <p:cNvSpPr txBox="1"/>
          <p:nvPr/>
        </p:nvSpPr>
        <p:spPr>
          <a:xfrm>
            <a:off x="0" y="533163"/>
            <a:ext cx="12192000"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00350" algn="l"/>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Priority Five: Organizational Effectiveness and Efficiency</a:t>
            </a:r>
            <a:endParaRPr kumimoji="0" lang="en-US" sz="3200" b="0" i="0" u="none" strike="noStrike" kern="1200" cap="none" spc="0" normalizeH="0" baseline="0" noProof="0" dirty="0">
              <a:ln>
                <a:noFill/>
              </a:ln>
              <a:solidFill>
                <a:srgbClr val="4472C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863E384-B97A-4E0D-9C8B-732CD359C2C4}"/>
              </a:ext>
            </a:extLst>
          </p:cNvPr>
          <p:cNvSpPr/>
          <p:nvPr/>
        </p:nvSpPr>
        <p:spPr>
          <a:xfrm>
            <a:off x="1709766" y="1539674"/>
            <a:ext cx="9148733" cy="3370153"/>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rPr>
              <a:t>FAFSA Completion Portal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increase college going rates</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rPr>
              <a:t>All in Alabama campaign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improve the workforce</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rPr>
              <a:t>Institutional Student Profiles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show demographic information about the student populations of Alabama’s public two- and four-year institutions </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rPr>
              <a:t>Financial Budget Hearings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determine institutional needs for the Consolidated Budget Recommendation </a:t>
            </a:r>
          </a:p>
        </p:txBody>
      </p:sp>
    </p:spTree>
    <p:extLst>
      <p:ext uri="{BB962C8B-B14F-4D97-AF65-F5344CB8AC3E}">
        <p14:creationId xmlns:p14="http://schemas.microsoft.com/office/powerpoint/2010/main" val="31778548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77CEF5-2421-45F0-9684-896A134D6EFD}"/>
              </a:ext>
            </a:extLst>
          </p:cNvPr>
          <p:cNvSpPr txBox="1"/>
          <p:nvPr/>
        </p:nvSpPr>
        <p:spPr>
          <a:xfrm>
            <a:off x="1767908" y="1982450"/>
            <a:ext cx="9453467" cy="14927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4472C4"/>
                </a:solidFill>
                <a:effectLst/>
                <a:uLnTx/>
                <a:uFillTx/>
                <a:latin typeface="Calibri" panose="020F0502020204030204"/>
                <a:ea typeface="+mn-ea"/>
                <a:cs typeface="+mn-cs"/>
              </a:rPr>
              <a:t>Motion, Decision Item 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That the Commission accept the ACHE 2021-22 Annual Report</a:t>
            </a:r>
            <a:r>
              <a:rPr kumimoji="0" lang="en-US" sz="2800" b="0" i="0" u="none" strike="noStrike" kern="1400" cap="none" spc="0" normalizeH="0" baseline="0" noProof="0" dirty="0">
                <a:ln>
                  <a:noFill/>
                </a:ln>
                <a:solidFill>
                  <a:prstClr val="black"/>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03585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69</a:t>
            </a:fld>
            <a:endParaRPr lang="en-US">
              <a:solidFill>
                <a:srgbClr val="46464A">
                  <a:lumMod val="60000"/>
                  <a:lumOff val="40000"/>
                </a:srgbClr>
              </a:solidFill>
            </a:endParaRPr>
          </a:p>
        </p:txBody>
      </p:sp>
      <p:sp>
        <p:nvSpPr>
          <p:cNvPr id="5" name="Rectangle 4"/>
          <p:cNvSpPr/>
          <p:nvPr/>
        </p:nvSpPr>
        <p:spPr>
          <a:xfrm>
            <a:off x="609599" y="592270"/>
            <a:ext cx="10972800" cy="1138773"/>
          </a:xfrm>
          <a:prstGeom prst="rect">
            <a:avLst/>
          </a:prstGeom>
        </p:spPr>
        <p:txBody>
          <a:bodyPr wrap="square">
            <a:spAutoFit/>
          </a:bodyPr>
          <a:lstStyle/>
          <a:p>
            <a:pPr marL="228600" algn="ctr">
              <a:tabLst>
                <a:tab pos="27432" algn="l"/>
                <a:tab pos="-1731873600" algn="l"/>
                <a:tab pos="6542532" algn="r"/>
              </a:tabLst>
            </a:pPr>
            <a:r>
              <a:rPr lang="en-US" sz="3600" b="1" kern="1400" dirty="0">
                <a:solidFill>
                  <a:srgbClr val="4472C4"/>
                </a:solidFill>
              </a:rPr>
              <a:t>B. Executive Budget Request for FY 2023-2024</a:t>
            </a:r>
          </a:p>
          <a:p>
            <a:pPr marL="228600" algn="ctr">
              <a:tabLst>
                <a:tab pos="27432" algn="l"/>
                <a:tab pos="-1731873600" algn="l"/>
                <a:tab pos="6542532" algn="r"/>
              </a:tabLst>
            </a:pPr>
            <a:r>
              <a:rPr lang="en-US" sz="3200" i="1" kern="1400" dirty="0">
                <a:solidFill>
                  <a:srgbClr val="4472C4"/>
                </a:solidFill>
              </a:rPr>
              <a:t>Staff Presenter:  Mrs. Veronica Harris</a:t>
            </a:r>
            <a:r>
              <a:rPr lang="en-US" sz="2800" kern="1400" dirty="0">
                <a:solidFill>
                  <a:srgbClr val="4472C4"/>
                </a:solidFill>
              </a:rPr>
              <a:t> </a:t>
            </a:r>
            <a:endParaRPr lang="en-US" sz="2800" kern="1400" dirty="0">
              <a:ln>
                <a:noFill/>
              </a:ln>
              <a:solidFill>
                <a:srgbClr val="4472C4"/>
              </a:solidFill>
              <a:effectLst/>
            </a:endParaRPr>
          </a:p>
        </p:txBody>
      </p:sp>
      <p:pic>
        <p:nvPicPr>
          <p:cNvPr id="8" name="Picture 7">
            <a:extLst>
              <a:ext uri="{FF2B5EF4-FFF2-40B4-BE49-F238E27FC236}">
                <a16:creationId xmlns:a16="http://schemas.microsoft.com/office/drawing/2014/main" id="{823A2456-CEE9-4638-9D0C-6272AA9274DA}"/>
              </a:ext>
            </a:extLst>
          </p:cNvPr>
          <p:cNvPicPr>
            <a:picLocks noChangeAspect="1"/>
          </p:cNvPicPr>
          <p:nvPr/>
        </p:nvPicPr>
        <p:blipFill>
          <a:blip r:embed="rId2"/>
          <a:stretch>
            <a:fillRect/>
          </a:stretch>
        </p:blipFill>
        <p:spPr>
          <a:xfrm>
            <a:off x="3392595" y="2130245"/>
            <a:ext cx="5406809" cy="3599346"/>
          </a:xfrm>
          <a:prstGeom prst="rect">
            <a:avLst/>
          </a:prstGeom>
        </p:spPr>
      </p:pic>
    </p:spTree>
    <p:extLst>
      <p:ext uri="{BB962C8B-B14F-4D97-AF65-F5344CB8AC3E}">
        <p14:creationId xmlns:p14="http://schemas.microsoft.com/office/powerpoint/2010/main" val="3192003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5C3AF50-45D8-4144-B114-A385979F8C17}" type="slidenum">
              <a:rPr lang="en-US" smtClean="0"/>
              <a:t>7</a:t>
            </a:fld>
            <a:endParaRPr lang="en-US" dirty="0"/>
          </a:p>
        </p:txBody>
      </p:sp>
      <p:sp>
        <p:nvSpPr>
          <p:cNvPr id="5" name="Title 1"/>
          <p:cNvSpPr txBox="1">
            <a:spLocks/>
          </p:cNvSpPr>
          <p:nvPr/>
        </p:nvSpPr>
        <p:spPr>
          <a:xfrm>
            <a:off x="1523999" y="923233"/>
            <a:ext cx="9144000" cy="11104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4472C4"/>
                </a:solidFill>
                <a:latin typeface="+mn-lt"/>
              </a:rPr>
              <a:t>VI.   EXECUTIVE DIRECTOR’S REPORT  </a:t>
            </a:r>
          </a:p>
        </p:txBody>
      </p:sp>
      <p:pic>
        <p:nvPicPr>
          <p:cNvPr id="5124" name="Picture 4" descr="See the source image">
            <a:extLst>
              <a:ext uri="{FF2B5EF4-FFF2-40B4-BE49-F238E27FC236}">
                <a16:creationId xmlns:a16="http://schemas.microsoft.com/office/drawing/2014/main" id="{802D2955-8DEB-4B87-89B6-01C60E5668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4836" y="2339695"/>
            <a:ext cx="3362325" cy="3362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7764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grayscl/>
          </a:blip>
          <a:stretch>
            <a:fillRect/>
          </a:stretch>
        </p:blipFill>
        <p:spPr>
          <a:xfrm>
            <a:off x="969525" y="274668"/>
            <a:ext cx="1608191" cy="1389904"/>
          </a:xfrm>
          <a:prstGeom prst="rect">
            <a:avLst/>
          </a:prstGeom>
        </p:spPr>
      </p:pic>
      <p:sp>
        <p:nvSpPr>
          <p:cNvPr id="5" name="Title 4">
            <a:extLst>
              <a:ext uri="{FF2B5EF4-FFF2-40B4-BE49-F238E27FC236}">
                <a16:creationId xmlns:a16="http://schemas.microsoft.com/office/drawing/2014/main" id="{80D01D83-2C66-4296-8044-66B57621F73A}"/>
              </a:ext>
            </a:extLst>
          </p:cNvPr>
          <p:cNvSpPr>
            <a:spLocks noGrp="1"/>
          </p:cNvSpPr>
          <p:nvPr>
            <p:ph type="title"/>
          </p:nvPr>
        </p:nvSpPr>
        <p:spPr>
          <a:xfrm>
            <a:off x="2910192" y="555544"/>
            <a:ext cx="7227651" cy="828152"/>
          </a:xfrm>
        </p:spPr>
        <p:txBody>
          <a:bodyPr>
            <a:normAutofit/>
          </a:bodyPr>
          <a:lstStyle/>
          <a:p>
            <a:pPr lvl="0">
              <a:lnSpc>
                <a:spcPct val="100000"/>
              </a:lnSpc>
              <a:spcBef>
                <a:spcPts val="0"/>
              </a:spcBef>
              <a:defRPr/>
            </a:pPr>
            <a:r>
              <a:rPr lang="en-US" sz="4200" b="1" dirty="0">
                <a:solidFill>
                  <a:srgbClr val="4472C4"/>
                </a:solidFill>
                <a:cs typeface="Arial" panose="020B0604020202020204" pitchFamily="34" charset="0"/>
              </a:rPr>
              <a:t>BUDGET REQUEST SUBMISSION</a:t>
            </a:r>
            <a:endParaRPr lang="en-US" sz="4200" dirty="0"/>
          </a:p>
        </p:txBody>
      </p:sp>
      <p:sp>
        <p:nvSpPr>
          <p:cNvPr id="4" name="Slide Number Placeholder 5">
            <a:extLst>
              <a:ext uri="{FF2B5EF4-FFF2-40B4-BE49-F238E27FC236}">
                <a16:creationId xmlns:a16="http://schemas.microsoft.com/office/drawing/2014/main" id="{D23DA5FA-55B8-4331-A997-2A52DBEB51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83287FE0-22F0-48A1-9562-5D65671C233A}"/>
              </a:ext>
            </a:extLst>
          </p:cNvPr>
          <p:cNvSpPr/>
          <p:nvPr/>
        </p:nvSpPr>
        <p:spPr>
          <a:xfrm>
            <a:off x="825945" y="1769283"/>
            <a:ext cx="10540110" cy="4847481"/>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The Code of Alabama, Title 41, Chapter 19, Section 6 (a) (3) states that, each state agency/department, on the date and in the form and content prescribed by the Department of Finance, shall prepare and forward to the Budget Officer the budget requested to carry out its proposed plans in the succeeding fiscal year.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due date for Budget Request packages, as set by law is November 1st of each year. Therefore, the FY 2023-2024 budget request packages were due Tuesday, November 1, 2022 (§ 41-4-84, Code of Alabama 1975).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In order to comply with the designated submission deadline, a budget request was submitted to EBO.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Any changes made by the Commission will be submitted through a budget request revision. </a:t>
            </a:r>
          </a:p>
        </p:txBody>
      </p:sp>
    </p:spTree>
    <p:extLst>
      <p:ext uri="{BB962C8B-B14F-4D97-AF65-F5344CB8AC3E}">
        <p14:creationId xmlns:p14="http://schemas.microsoft.com/office/powerpoint/2010/main" val="4197526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1213831"/>
            <a:ext cx="10808938" cy="5293757"/>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ACHE is requesting a total of </a:t>
            </a:r>
            <a:r>
              <a:rPr kumimoji="0" lang="en-US" sz="2600" b="1" i="0" u="none" strike="noStrike" kern="1200" cap="none" spc="0" normalizeH="0" baseline="0" noProof="0" dirty="0">
                <a:ln>
                  <a:noFill/>
                </a:ln>
                <a:solidFill>
                  <a:srgbClr val="70AD47">
                    <a:lumMod val="75000"/>
                  </a:srgbClr>
                </a:solidFill>
                <a:effectLst/>
                <a:uLnTx/>
                <a:uFillTx/>
                <a:latin typeface="Calibri" panose="020F0502020204030204"/>
                <a:ea typeface="Calibri" panose="020F0502020204030204" pitchFamily="34" charset="0"/>
                <a:cs typeface="Arial" panose="020B0604020202020204" pitchFamily="34" charset="0"/>
              </a:rPr>
              <a:t>$77,909,449 </a:t>
            </a:r>
            <a:r>
              <a:rPr kumimoji="0" lang="en-US" sz="2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for FY 2023-24, of which </a:t>
            </a:r>
            <a:r>
              <a:rPr kumimoji="0" lang="en-US" sz="2600" b="1" i="0" u="none" strike="noStrike" kern="1200" cap="none" spc="0" normalizeH="0" baseline="0" noProof="0" dirty="0">
                <a:ln>
                  <a:noFill/>
                </a:ln>
                <a:solidFill>
                  <a:srgbClr val="70AD47">
                    <a:lumMod val="75000"/>
                  </a:srgbClr>
                </a:solidFill>
                <a:effectLst/>
                <a:uLnTx/>
                <a:uFillTx/>
                <a:latin typeface="Calibri" panose="020F0502020204030204"/>
                <a:ea typeface="Calibri" panose="020F0502020204030204" pitchFamily="34" charset="0"/>
                <a:cs typeface="Arial" panose="020B0604020202020204" pitchFamily="34" charset="0"/>
              </a:rPr>
              <a:t>$77,473,210 </a:t>
            </a:r>
            <a:r>
              <a:rPr kumimoji="0" lang="en-US" sz="2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is from state funds.  </a:t>
            </a:r>
          </a:p>
          <a:p>
            <a:pPr marR="0" lvl="0" algn="l" defTabSz="914400" rtl="0" eaLnBrk="1" fontAlgn="auto" latinLnBrk="0" hangingPunct="1">
              <a:lnSpc>
                <a:spcPct val="100000"/>
              </a:lnSpc>
              <a:spcBef>
                <a:spcPts val="0"/>
              </a:spcBef>
              <a:spcAft>
                <a:spcPts val="0"/>
              </a:spcAft>
              <a:buClrTx/>
              <a:buSzTx/>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This represents an overall </a:t>
            </a:r>
            <a:r>
              <a:rPr kumimoji="0" lang="en-US" sz="2600" b="1" i="0" u="none" strike="noStrike" kern="1200" cap="none" spc="0" normalizeH="0" baseline="0" noProof="0" dirty="0">
                <a:ln>
                  <a:noFill/>
                </a:ln>
                <a:solidFill>
                  <a:srgbClr val="70AD47">
                    <a:lumMod val="75000"/>
                  </a:srgbClr>
                </a:solidFill>
                <a:effectLst/>
                <a:uLnTx/>
                <a:uFillTx/>
                <a:latin typeface="Calibri" panose="020F0502020204030204"/>
                <a:ea typeface="Calibri" panose="020F0502020204030204" pitchFamily="34" charset="0"/>
                <a:cs typeface="Arial" panose="020B0604020202020204" pitchFamily="34" charset="0"/>
              </a:rPr>
              <a:t>26.48%</a:t>
            </a:r>
            <a:r>
              <a:rPr kumimoji="0" lang="en-US" sz="2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 increase over the total amount appropriated for FY 2022-23.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1" i="0" u="none" strike="noStrike" kern="1200" cap="none" spc="0" normalizeH="0" baseline="0" noProof="0" dirty="0">
                <a:ln>
                  <a:noFill/>
                </a:ln>
                <a:solidFill>
                  <a:schemeClr val="accent6">
                    <a:lumMod val="75000"/>
                  </a:schemeClr>
                </a:solidFill>
                <a:effectLst/>
                <a:uLnTx/>
                <a:uFillTx/>
                <a:latin typeface="Calibri" panose="020F0502020204030204"/>
                <a:ea typeface="Calibri" panose="020F0502020204030204" pitchFamily="34" charset="0"/>
                <a:cs typeface="Arial" panose="020B0604020202020204" pitchFamily="34" charset="0"/>
              </a:rPr>
              <a:t>91%</a:t>
            </a:r>
            <a:r>
              <a:rPr kumimoji="0" lang="en-US" sz="2600" b="0" i="0" u="none" strike="noStrike" kern="1200" cap="none" spc="0" normalizeH="0" baseline="0" noProof="0" dirty="0">
                <a:ln>
                  <a:noFill/>
                </a:ln>
                <a:effectLst/>
                <a:uLnTx/>
                <a:uFillTx/>
                <a:latin typeface="Calibri" panose="020F0502020204030204"/>
                <a:ea typeface="Calibri" panose="020F0502020204030204" pitchFamily="34" charset="0"/>
                <a:cs typeface="Arial" panose="020B0604020202020204" pitchFamily="34" charset="0"/>
              </a:rPr>
              <a:t> </a:t>
            </a:r>
            <a:r>
              <a:rPr kumimoji="0" lang="en-US" sz="2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of the increase is directed at targeted efforts:</a:t>
            </a:r>
          </a:p>
          <a:p>
            <a:pPr marL="800100" lvl="1" indent="-342900" defTabSz="914400">
              <a:buFont typeface="Arial" panose="020B0604020202020204" pitchFamily="34" charset="0"/>
              <a:buChar char="•"/>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colleges and universities via grants and financial aid (74%)</a:t>
            </a:r>
          </a:p>
          <a:p>
            <a:pPr marL="800100" lvl="1" indent="-342900" defTabSz="914400">
              <a:buFont typeface="Arial" panose="020B0604020202020204" pitchFamily="34" charset="0"/>
              <a:buChar char="•"/>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support of state programs (17%) </a:t>
            </a:r>
          </a:p>
          <a:p>
            <a:pPr marL="800100" lvl="1" indent="-342900" defTabSz="914400">
              <a:buFont typeface="Arial" panose="020B0604020202020204" pitchFamily="34" charset="0"/>
              <a:buChar char="•"/>
              <a:defRPr/>
            </a:pPr>
            <a:endParaRPr kumimoji="0" lang="en-US" sz="2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The FY 2023-24 Request contains requests for 39 programs under 6 appropriation units, and also includes requests for three new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0286972" y="1739348"/>
            <a:ext cx="1600187" cy="1166560"/>
          </a:xfrm>
          <a:prstGeom prst="rect">
            <a:avLst/>
          </a:prstGeom>
        </p:spPr>
      </p:pic>
      <p:sp>
        <p:nvSpPr>
          <p:cNvPr id="3" name="Title 2">
            <a:extLst>
              <a:ext uri="{FF2B5EF4-FFF2-40B4-BE49-F238E27FC236}">
                <a16:creationId xmlns:a16="http://schemas.microsoft.com/office/drawing/2014/main" id="{963A3CF5-5ECF-40BE-81B6-4871B3EE07E4}"/>
              </a:ext>
            </a:extLst>
          </p:cNvPr>
          <p:cNvSpPr>
            <a:spLocks noGrp="1"/>
          </p:cNvSpPr>
          <p:nvPr>
            <p:ph type="title"/>
          </p:nvPr>
        </p:nvSpPr>
        <p:spPr>
          <a:xfrm>
            <a:off x="838200" y="0"/>
            <a:ext cx="10515600" cy="1325563"/>
          </a:xfrm>
        </p:spPr>
        <p:txBody>
          <a:bodyPr>
            <a:normAutofit fontScale="90000"/>
          </a:bodyPr>
          <a:lstStyle/>
          <a:p>
            <a:pPr lvl="0" algn="ctr">
              <a:lnSpc>
                <a:spcPct val="100000"/>
              </a:lnSpc>
              <a:spcBef>
                <a:spcPts val="0"/>
              </a:spcBef>
              <a:defRPr/>
            </a:pPr>
            <a:r>
              <a:rPr lang="en-US" b="1" dirty="0">
                <a:solidFill>
                  <a:srgbClr val="4472C4"/>
                </a:solidFill>
                <a:ea typeface="Calibri" panose="020F0502020204030204" pitchFamily="34" charset="0"/>
                <a:cs typeface="Arial" panose="020B0604020202020204" pitchFamily="34" charset="0"/>
              </a:rPr>
              <a:t>Alabama Commission on Higher Education</a:t>
            </a:r>
            <a:br>
              <a:rPr lang="en-US" b="1" dirty="0">
                <a:solidFill>
                  <a:srgbClr val="4472C4"/>
                </a:solidFill>
                <a:ea typeface="Calibri" panose="020F0502020204030204" pitchFamily="34" charset="0"/>
                <a:cs typeface="Arial" panose="020B0604020202020204" pitchFamily="34" charset="0"/>
              </a:rPr>
            </a:br>
            <a:r>
              <a:rPr lang="en-US" b="1" dirty="0">
                <a:solidFill>
                  <a:srgbClr val="4472C4"/>
                </a:solidFill>
                <a:ea typeface="Calibri" panose="020F0502020204030204" pitchFamily="34" charset="0"/>
                <a:cs typeface="Arial" panose="020B0604020202020204" pitchFamily="34" charset="0"/>
              </a:rPr>
              <a:t>FY 2023-24 Executive Budget Request</a:t>
            </a:r>
            <a:endParaRPr lang="en-US" dirty="0">
              <a:solidFill>
                <a:srgbClr val="4472C4"/>
              </a:solidFill>
            </a:endParaRPr>
          </a:p>
        </p:txBody>
      </p:sp>
      <p:sp>
        <p:nvSpPr>
          <p:cNvPr id="5" name="Slide Number Placeholder 5">
            <a:extLst>
              <a:ext uri="{FF2B5EF4-FFF2-40B4-BE49-F238E27FC236}">
                <a16:creationId xmlns:a16="http://schemas.microsoft.com/office/drawing/2014/main" id="{699EA2D4-819E-42C7-A1C0-060A417EF4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68083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6169" y="350873"/>
            <a:ext cx="9190586" cy="790344"/>
          </a:xfrm>
        </p:spPr>
        <p:txBody>
          <a:bodyPr>
            <a:normAutofit/>
          </a:bodyPr>
          <a:lstStyle/>
          <a:p>
            <a:pPr algn="ctr"/>
            <a:r>
              <a:rPr lang="en-US" sz="3600" b="1" dirty="0">
                <a:solidFill>
                  <a:srgbClr val="4472C4"/>
                </a:solidFill>
                <a:latin typeface="Calibri" panose="020F0502020204030204" pitchFamily="34" charset="0"/>
                <a:cs typeface="Calibri" panose="020F0502020204030204" pitchFamily="34" charset="0"/>
              </a:rPr>
              <a:t>New Program Requests for FY 2023-24 (1 of 3)</a:t>
            </a:r>
          </a:p>
        </p:txBody>
      </p:sp>
      <p:sp>
        <p:nvSpPr>
          <p:cNvPr id="3" name="Content Placeholder 2"/>
          <p:cNvSpPr>
            <a:spLocks noGrp="1"/>
          </p:cNvSpPr>
          <p:nvPr>
            <p:ph idx="1"/>
          </p:nvPr>
        </p:nvSpPr>
        <p:spPr>
          <a:xfrm>
            <a:off x="1296118" y="1483457"/>
            <a:ext cx="9599763" cy="4508782"/>
          </a:xfrm>
        </p:spPr>
        <p:txBody>
          <a:bodyPr>
            <a:noAutofit/>
          </a:bodyPr>
          <a:lstStyle/>
          <a:p>
            <a:pPr marL="0" lvl="0" indent="0">
              <a:buNone/>
            </a:pPr>
            <a:r>
              <a:rPr lang="en-US" b="1" u="sng" dirty="0"/>
              <a:t>(RE)Engage Alabama </a:t>
            </a:r>
            <a:r>
              <a:rPr lang="en-US" b="1" dirty="0"/>
              <a:t>($6,000,000)</a:t>
            </a:r>
          </a:p>
          <a:p>
            <a:pPr lvl="0"/>
            <a:r>
              <a:rPr lang="en-US" dirty="0"/>
              <a:t>Census figures suggest 1-in-5 (21.6%) of adults 25 and over have some college and no degree.  This program will target adults who have some college without a degree.</a:t>
            </a:r>
          </a:p>
          <a:p>
            <a:r>
              <a:rPr lang="en-US" dirty="0"/>
              <a:t>Addresses the increased needs of business and industry for credentialed workers.</a:t>
            </a:r>
          </a:p>
          <a:p>
            <a:pPr lvl="0"/>
            <a:r>
              <a:rPr lang="en-US" dirty="0"/>
              <a:t>Includes $1.5 million for one-time campus support for campus efforts with an adult learner focus.</a:t>
            </a:r>
          </a:p>
          <a:p>
            <a:pPr lvl="0"/>
            <a:r>
              <a:rPr lang="en-US" dirty="0"/>
              <a:t>Includes $4.5 million financial aid for adults completing a degree related to fields on the state’s Critical Occupations list.</a:t>
            </a:r>
            <a:endParaRPr lang="en-US" sz="2400" dirty="0">
              <a:solidFill>
                <a:srgbClr val="0070C0"/>
              </a:solidFill>
              <a:ea typeface="Times New Roman" panose="02020603050405020304" pitchFamily="18" charset="0"/>
              <a:cs typeface="Times New Roman" panose="02020603050405020304" pitchFamily="18" charset="0"/>
            </a:endParaRPr>
          </a:p>
        </p:txBody>
      </p:sp>
      <p:sp>
        <p:nvSpPr>
          <p:cNvPr id="4" name="Slide Number Placeholder 5">
            <a:extLst>
              <a:ext uri="{FF2B5EF4-FFF2-40B4-BE49-F238E27FC236}">
                <a16:creationId xmlns:a16="http://schemas.microsoft.com/office/drawing/2014/main" id="{A7862D2F-7747-4D03-8F5C-52779498C91A}"/>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474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2100" y="334018"/>
            <a:ext cx="9067800" cy="790344"/>
          </a:xfrm>
        </p:spPr>
        <p:txBody>
          <a:bodyPr>
            <a:normAutofit/>
          </a:bodyPr>
          <a:lstStyle/>
          <a:p>
            <a:pPr algn="ctr"/>
            <a:r>
              <a:rPr lang="en-US" sz="3600" b="1" dirty="0">
                <a:solidFill>
                  <a:srgbClr val="4472C4"/>
                </a:solidFill>
                <a:latin typeface="Calibri" panose="020F0502020204030204" pitchFamily="34" charset="0"/>
                <a:cs typeface="Calibri" panose="020F0502020204030204" pitchFamily="34" charset="0"/>
              </a:rPr>
              <a:t>New Program Requests for FY 2023-24 (2 of 3)</a:t>
            </a:r>
          </a:p>
        </p:txBody>
      </p:sp>
      <p:sp>
        <p:nvSpPr>
          <p:cNvPr id="3" name="Content Placeholder 2"/>
          <p:cNvSpPr>
            <a:spLocks noGrp="1"/>
          </p:cNvSpPr>
          <p:nvPr>
            <p:ph idx="1"/>
          </p:nvPr>
        </p:nvSpPr>
        <p:spPr>
          <a:xfrm>
            <a:off x="1637251" y="1361139"/>
            <a:ext cx="8917497" cy="4508687"/>
          </a:xfrm>
        </p:spPr>
        <p:txBody>
          <a:bodyPr>
            <a:noAutofit/>
          </a:bodyPr>
          <a:lstStyle/>
          <a:p>
            <a:pPr marL="0" lvl="0" indent="0">
              <a:buNone/>
            </a:pPr>
            <a:r>
              <a:rPr lang="en-US" b="1" u="sng" dirty="0"/>
              <a:t>Economic Industry Alignment </a:t>
            </a:r>
            <a:r>
              <a:rPr lang="en-US" b="1" dirty="0"/>
              <a:t>($150,000) </a:t>
            </a:r>
          </a:p>
          <a:p>
            <a:r>
              <a:rPr lang="en-US" dirty="0"/>
              <a:t>The Economic Industry Alignment continues to align the work at the state’s colleges and universities to the needs of business and industry.  </a:t>
            </a:r>
          </a:p>
          <a:p>
            <a:r>
              <a:rPr lang="en-US" dirty="0"/>
              <a:t>ACHE has used census and Labor Department data to develop an Employment Outcomes Report and an Education Workforce Needs Index to determine employee supply and demand for the workplace.  </a:t>
            </a:r>
          </a:p>
          <a:p>
            <a:r>
              <a:rPr lang="en-US" dirty="0"/>
              <a:t>This initiative is a strategic component in supporting Alabama’s future economic success.</a:t>
            </a:r>
          </a:p>
          <a:p>
            <a:pPr marL="0" lvl="0" indent="0">
              <a:buNone/>
            </a:pPr>
            <a:endParaRPr lang="en-US" sz="2400" dirty="0"/>
          </a:p>
          <a:p>
            <a:pPr marL="0" marR="0" lvl="0" indent="0">
              <a:lnSpc>
                <a:spcPct val="150000"/>
              </a:lnSpc>
              <a:spcBef>
                <a:spcPts val="0"/>
              </a:spcBef>
              <a:spcAft>
                <a:spcPts val="0"/>
              </a:spcAft>
              <a:buNone/>
            </a:pPr>
            <a:endParaRPr lang="en-US" sz="2400" dirty="0">
              <a:solidFill>
                <a:srgbClr val="0070C0"/>
              </a:solidFill>
              <a:ea typeface="Times New Roman" panose="02020603050405020304" pitchFamily="18" charset="0"/>
              <a:cs typeface="Times New Roman" panose="02020603050405020304" pitchFamily="18" charset="0"/>
            </a:endParaRPr>
          </a:p>
        </p:txBody>
      </p:sp>
      <p:sp>
        <p:nvSpPr>
          <p:cNvPr id="4" name="Slide Number Placeholder 5">
            <a:extLst>
              <a:ext uri="{FF2B5EF4-FFF2-40B4-BE49-F238E27FC236}">
                <a16:creationId xmlns:a16="http://schemas.microsoft.com/office/drawing/2014/main" id="{A7862D2F-7747-4D03-8F5C-52779498C91A}"/>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64269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2372" y="443233"/>
            <a:ext cx="9087255" cy="790344"/>
          </a:xfrm>
        </p:spPr>
        <p:txBody>
          <a:bodyPr>
            <a:normAutofit/>
          </a:bodyPr>
          <a:lstStyle/>
          <a:p>
            <a:pPr algn="ctr"/>
            <a:r>
              <a:rPr lang="en-US" sz="3600" b="1" dirty="0">
                <a:solidFill>
                  <a:srgbClr val="4472C4"/>
                </a:solidFill>
                <a:latin typeface="Calibri" panose="020F0502020204030204" pitchFamily="34" charset="0"/>
                <a:cs typeface="Calibri" panose="020F0502020204030204" pitchFamily="34" charset="0"/>
              </a:rPr>
              <a:t>New Program Requests for FY 2023-24 (3 of 3)</a:t>
            </a:r>
          </a:p>
        </p:txBody>
      </p:sp>
      <p:sp>
        <p:nvSpPr>
          <p:cNvPr id="3" name="Content Placeholder 2"/>
          <p:cNvSpPr>
            <a:spLocks noGrp="1"/>
          </p:cNvSpPr>
          <p:nvPr>
            <p:ph idx="1"/>
          </p:nvPr>
        </p:nvSpPr>
        <p:spPr>
          <a:xfrm>
            <a:off x="1094377" y="1598703"/>
            <a:ext cx="10003246" cy="3941538"/>
          </a:xfrm>
        </p:spPr>
        <p:txBody>
          <a:bodyPr>
            <a:noAutofit/>
          </a:bodyPr>
          <a:lstStyle/>
          <a:p>
            <a:pPr marL="0" indent="0">
              <a:buNone/>
            </a:pPr>
            <a:r>
              <a:rPr lang="en-US" b="1" u="sng" dirty="0"/>
              <a:t>Higher Education Micro-Credential Fund</a:t>
            </a:r>
            <a:r>
              <a:rPr lang="en-US" b="1" dirty="0"/>
              <a:t> ($1,000,000)</a:t>
            </a:r>
          </a:p>
          <a:p>
            <a:r>
              <a:rPr lang="en-US" dirty="0"/>
              <a:t> The Higher Education Micro-Credential Fund will support the development of short-term certificates at the state’s universities that lead to industry recognized credentials. </a:t>
            </a:r>
          </a:p>
          <a:p>
            <a:pPr lvl="0"/>
            <a:r>
              <a:rPr lang="en-US" dirty="0"/>
              <a:t>ACCS received funding to support the development of micro-credentials at their institutions in their 2022-23 budget. </a:t>
            </a:r>
          </a:p>
          <a:p>
            <a:pPr lvl="0"/>
            <a:r>
              <a:rPr lang="en-US" dirty="0"/>
              <a:t>These educational certificates can be incorporated into existing academic programs or serve as a stand-alone credential available to persons seeking to enhance their work skills. </a:t>
            </a:r>
            <a:endParaRPr lang="en-US" sz="2400" dirty="0">
              <a:solidFill>
                <a:srgbClr val="0070C0"/>
              </a:solidFill>
              <a:ea typeface="Times New Roman" panose="02020603050405020304" pitchFamily="18" charset="0"/>
              <a:cs typeface="Times New Roman" panose="02020603050405020304" pitchFamily="18" charset="0"/>
            </a:endParaRPr>
          </a:p>
        </p:txBody>
      </p:sp>
      <p:sp>
        <p:nvSpPr>
          <p:cNvPr id="4" name="Slide Number Placeholder 5">
            <a:extLst>
              <a:ext uri="{FF2B5EF4-FFF2-40B4-BE49-F238E27FC236}">
                <a16:creationId xmlns:a16="http://schemas.microsoft.com/office/drawing/2014/main" id="{A7862D2F-7747-4D03-8F5C-52779498C91A}"/>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13703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77E84D-2735-4411-BF10-578CD00D76BC}"/>
              </a:ext>
            </a:extLst>
          </p:cNvPr>
          <p:cNvSpPr/>
          <p:nvPr/>
        </p:nvSpPr>
        <p:spPr>
          <a:xfrm>
            <a:off x="855205" y="482039"/>
            <a:ext cx="10481589" cy="58939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4472C4"/>
                </a:solidFill>
                <a:effectLst/>
                <a:uLnTx/>
                <a:uFillTx/>
                <a:latin typeface="Calibri" panose="020F0502020204030204"/>
                <a:ea typeface="+mn-ea"/>
                <a:cs typeface="Arial" panose="020B0604020202020204" pitchFamily="34" charset="0"/>
              </a:rPr>
              <a:t>Planning assumptions used in developing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4472C4"/>
                </a:solidFill>
                <a:effectLst/>
                <a:uLnTx/>
                <a:uFillTx/>
                <a:latin typeface="Calibri" panose="020F0502020204030204"/>
                <a:ea typeface="+mn-ea"/>
                <a:cs typeface="Arial" panose="020B0604020202020204" pitchFamily="34" charset="0"/>
              </a:rPr>
              <a:t>the FY 2023-24 Executive Budget Request: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Planning and Coordination (Operations and Maintenance),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An increase is being requested due to:</a:t>
            </a:r>
          </a:p>
          <a:p>
            <a:pPr marL="457200" marR="0" lvl="0" indent="-457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An increase is needed for employee termination costs (retirements)</a:t>
            </a:r>
          </a:p>
          <a:p>
            <a:pPr marL="457200" marR="0" lvl="0" indent="-457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Increased costs for building operations and rent</a:t>
            </a:r>
          </a:p>
          <a:p>
            <a:pPr marL="457200" marR="0" lvl="0" indent="-457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Increases are need to cover increases in Information Service Division (ISD) charges, postage, and telephone services</a:t>
            </a:r>
          </a:p>
          <a:p>
            <a:pPr marL="457200" marR="0" lvl="0" indent="-457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Increases are needed for subscriptions, software purchases, replacement of computers and printers, shipping costs, State Higher Education Executive Officers organization (SHEEO) dues, and general office supplies</a:t>
            </a:r>
          </a:p>
          <a:p>
            <a:pPr marL="457200" marR="0" lvl="0" indent="-457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Increases are needed for Comptroller Office transaction charges</a:t>
            </a: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FACD7D9-ED63-4BC0-B83F-A133C407FA32}"/>
              </a:ext>
            </a:extLst>
          </p:cNvPr>
          <p:cNvPicPr>
            <a:picLocks noChangeAspect="1"/>
          </p:cNvPicPr>
          <p:nvPr/>
        </p:nvPicPr>
        <p:blipFill>
          <a:blip r:embed="rId2"/>
          <a:stretch>
            <a:fillRect/>
          </a:stretch>
        </p:blipFill>
        <p:spPr>
          <a:xfrm>
            <a:off x="8970409" y="560172"/>
            <a:ext cx="2425084" cy="1062138"/>
          </a:xfrm>
          <a:prstGeom prst="rect">
            <a:avLst/>
          </a:prstGeom>
        </p:spPr>
      </p:pic>
    </p:spTree>
    <p:extLst>
      <p:ext uri="{BB962C8B-B14F-4D97-AF65-F5344CB8AC3E}">
        <p14:creationId xmlns:p14="http://schemas.microsoft.com/office/powerpoint/2010/main" val="17488668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9F64BA-D65A-4CA1-9D58-F4664CA3FDE3}"/>
              </a:ext>
            </a:extLst>
          </p:cNvPr>
          <p:cNvSpPr/>
          <p:nvPr/>
        </p:nvSpPr>
        <p:spPr>
          <a:xfrm>
            <a:off x="1014645" y="487185"/>
            <a:ext cx="10908065" cy="609301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4472C4"/>
                </a:solidFill>
                <a:effectLst/>
                <a:uLnTx/>
                <a:uFillTx/>
                <a:latin typeface="Calibri" panose="020F0502020204030204"/>
                <a:ea typeface="+mn-ea"/>
                <a:cs typeface="Arial" panose="020B0604020202020204" pitchFamily="34" charset="0"/>
              </a:rPr>
              <a:t>Assumptions for Other Existing Programs </a:t>
            </a:r>
          </a:p>
          <a:p>
            <a:pPr marL="45720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2800" b="1" dirty="0">
                <a:effectLst/>
                <a:latin typeface="Calibri" panose="020F0502020204030204" pitchFamily="34" charset="0"/>
                <a:ea typeface="Calibri" panose="020F0502020204030204" pitchFamily="34" charset="0"/>
                <a:cs typeface="Times New Roman" panose="02020603050405020304" pitchFamily="18" charset="0"/>
              </a:rPr>
              <a:t>O&amp;M (5%)</a:t>
            </a: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2800" b="1" dirty="0">
                <a:effectLst/>
                <a:latin typeface="Calibri" panose="020F0502020204030204" pitchFamily="34" charset="0"/>
                <a:ea typeface="Calibri" panose="020F0502020204030204" pitchFamily="34" charset="0"/>
                <a:cs typeface="Times New Roman" panose="02020603050405020304" pitchFamily="18" charset="0"/>
              </a:rPr>
              <a:t>5% for Student Assistance</a:t>
            </a:r>
            <a:r>
              <a:rPr lang="en-US" sz="2800" dirty="0">
                <a:effectLst/>
                <a:latin typeface="Calibri" panose="020F0502020204030204" pitchFamily="34" charset="0"/>
                <a:ea typeface="Calibri" panose="020F0502020204030204" pitchFamily="34" charset="0"/>
                <a:cs typeface="Times New Roman" panose="02020603050405020304" pitchFamily="18" charset="0"/>
              </a:rPr>
              <a:t>, except for: </a:t>
            </a:r>
            <a:r>
              <a:rPr lang="en-US" sz="2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	Alabama National Guard $2,527,048 (46%)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2800" b="1" dirty="0">
                <a:effectLst/>
                <a:latin typeface="Calibri" panose="020F0502020204030204" pitchFamily="34" charset="0"/>
                <a:ea typeface="Calibri" panose="020F0502020204030204" pitchFamily="34" charset="0"/>
                <a:cs typeface="Times New Roman" panose="02020603050405020304" pitchFamily="18" charset="0"/>
              </a:rPr>
              <a:t>5% for other Educational Activities</a:t>
            </a:r>
            <a:r>
              <a:rPr lang="en-US" sz="2800" dirty="0">
                <a:effectLst/>
                <a:latin typeface="Calibri" panose="020F0502020204030204" pitchFamily="34" charset="0"/>
                <a:ea typeface="Calibri" panose="020F0502020204030204" pitchFamily="34" charset="0"/>
                <a:cs typeface="Times New Roman" panose="02020603050405020304" pitchFamily="18" charset="0"/>
              </a:rPr>
              <a:t>, except for: </a:t>
            </a:r>
            <a:r>
              <a:rPr lang="en-US" sz="2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2800" b="1" dirty="0">
                <a:effectLst/>
                <a:latin typeface="Calibri" panose="020F0502020204030204" pitchFamily="34" charset="0"/>
                <a:ea typeface="Calibri" panose="020F0502020204030204" pitchFamily="34" charset="0"/>
                <a:cs typeface="Times New Roman" panose="02020603050405020304" pitchFamily="18" charset="0"/>
              </a:rPr>
              <a:t>	</a:t>
            </a:r>
            <a:r>
              <a:rPr lang="en-US" sz="2800" dirty="0">
                <a:effectLst/>
                <a:latin typeface="Calibri" panose="020F0502020204030204" pitchFamily="34" charset="0"/>
                <a:ea typeface="Calibri" panose="020F0502020204030204" pitchFamily="34" charset="0"/>
                <a:cs typeface="Times New Roman" panose="02020603050405020304" pitchFamily="18" charset="0"/>
              </a:rPr>
              <a:t>Computer-Based Articulation (STAARS), 52.65% increase ($206,933)</a:t>
            </a:r>
          </a:p>
          <a:p>
            <a:pPr marL="457200" marR="0">
              <a:lnSpc>
                <a:spcPct val="107000"/>
              </a:lnSpc>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	Southern Regional Education Board, 22.86% increase ($150,000)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2800" b="1" dirty="0">
                <a:effectLst/>
                <a:latin typeface="Calibri" panose="020F0502020204030204" pitchFamily="34" charset="0"/>
                <a:ea typeface="Calibri" panose="020F0502020204030204" pitchFamily="34" charset="0"/>
                <a:cs typeface="Times New Roman" panose="02020603050405020304" pitchFamily="18" charset="0"/>
              </a:rPr>
              <a:t>Most State Programs are held at prior year appropriations</a:t>
            </a:r>
            <a:r>
              <a:rPr lang="en-US" sz="2800" dirty="0">
                <a:effectLst/>
                <a:latin typeface="Calibri" panose="020F0502020204030204" pitchFamily="34" charset="0"/>
                <a:ea typeface="Calibri" panose="020F0502020204030204" pitchFamily="34" charset="0"/>
                <a:cs typeface="Times New Roman" panose="02020603050405020304" pitchFamily="18" charset="0"/>
              </a:rPr>
              <a:t>, except for: </a:t>
            </a:r>
          </a:p>
          <a:p>
            <a:pPr marL="457200" marR="0">
              <a:lnSpc>
                <a:spcPct val="107000"/>
              </a:lnSpc>
              <a:spcBef>
                <a:spcPts val="0"/>
              </a:spcBef>
              <a:spcAft>
                <a:spcPts val="0"/>
              </a:spcAft>
            </a:pPr>
            <a:r>
              <a:rPr lang="en-US" sz="2800" b="1" dirty="0">
                <a:effectLst/>
                <a:latin typeface="Calibri" panose="020F0502020204030204" pitchFamily="34" charset="0"/>
                <a:ea typeface="Calibri" panose="020F0502020204030204" pitchFamily="34" charset="0"/>
                <a:cs typeface="Times New Roman" panose="02020603050405020304" pitchFamily="18" charset="0"/>
              </a:rPr>
              <a:t>	AKEEP, </a:t>
            </a:r>
            <a:r>
              <a:rPr lang="en-US" sz="2800" dirty="0">
                <a:effectLst/>
                <a:latin typeface="Calibri" panose="020F0502020204030204" pitchFamily="34" charset="0"/>
                <a:ea typeface="Calibri" panose="020F0502020204030204" pitchFamily="34" charset="0"/>
                <a:cs typeface="Times New Roman" panose="02020603050405020304" pitchFamily="18" charset="0"/>
              </a:rPr>
              <a:t>50% increase ($50,000)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2800" b="1" dirty="0">
                <a:effectLst/>
                <a:latin typeface="Calibri" panose="020F0502020204030204" pitchFamily="34" charset="0"/>
                <a:ea typeface="Calibri" panose="020F0502020204030204" pitchFamily="34" charset="0"/>
                <a:cs typeface="Times New Roman" panose="02020603050405020304" pitchFamily="18" charset="0"/>
              </a:rPr>
              <a:t>Deferred Maintenance, </a:t>
            </a:r>
            <a:r>
              <a:rPr lang="en-US" sz="2800" dirty="0">
                <a:effectLst/>
                <a:latin typeface="Calibri" panose="020F0502020204030204" pitchFamily="34" charset="0"/>
                <a:ea typeface="Calibri" panose="020F0502020204030204" pitchFamily="34" charset="0"/>
                <a:cs typeface="Times New Roman" panose="02020603050405020304" pitchFamily="18" charset="0"/>
              </a:rPr>
              <a:t>100% increase ($5,000,000) via RFP w/ no match requirement   </a:t>
            </a:r>
          </a:p>
          <a:p>
            <a:pPr marL="457200" marR="0">
              <a:lnSpc>
                <a:spcPct val="107000"/>
              </a:lnSpc>
              <a:spcBef>
                <a:spcPts val="0"/>
              </a:spcBef>
              <a:spcAft>
                <a:spcPts val="0"/>
              </a:spcAft>
            </a:pPr>
            <a:endParaRPr kumimoji="0" lang="en-US" sz="30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90549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4C108EE-A553-42F5-A4FB-2360172D6DD4}"/>
              </a:ext>
            </a:extLst>
          </p:cNvPr>
          <p:cNvPicPr>
            <a:picLocks noChangeAspect="1"/>
          </p:cNvPicPr>
          <p:nvPr/>
        </p:nvPicPr>
        <p:blipFill>
          <a:blip r:embed="rId2"/>
          <a:stretch>
            <a:fillRect/>
          </a:stretch>
        </p:blipFill>
        <p:spPr>
          <a:xfrm>
            <a:off x="302004" y="275517"/>
            <a:ext cx="11329178" cy="6116894"/>
          </a:xfrm>
          <a:prstGeom prst="rect">
            <a:avLst/>
          </a:prstGeom>
        </p:spPr>
      </p:pic>
      <p:sp>
        <p:nvSpPr>
          <p:cNvPr id="2" name="Rectangle 1">
            <a:extLst>
              <a:ext uri="{FF2B5EF4-FFF2-40B4-BE49-F238E27FC236}">
                <a16:creationId xmlns:a16="http://schemas.microsoft.com/office/drawing/2014/main" id="{9B4D81A4-2CFE-44E4-AF92-F97E4B899FAE}"/>
              </a:ext>
            </a:extLst>
          </p:cNvPr>
          <p:cNvSpPr/>
          <p:nvPr/>
        </p:nvSpPr>
        <p:spPr>
          <a:xfrm>
            <a:off x="224288" y="1673525"/>
            <a:ext cx="11473132" cy="163901"/>
          </a:xfrm>
          <a:prstGeom prst="rect">
            <a:avLst/>
          </a:prstGeom>
          <a:solidFill>
            <a:srgbClr val="4472C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6C88D1CC-C084-4FE4-93AF-364E79AAF1A3}"/>
              </a:ext>
            </a:extLst>
          </p:cNvPr>
          <p:cNvSpPr/>
          <p:nvPr/>
        </p:nvSpPr>
        <p:spPr>
          <a:xfrm>
            <a:off x="224288" y="1837426"/>
            <a:ext cx="11473132" cy="163901"/>
          </a:xfrm>
          <a:prstGeom prst="rect">
            <a:avLst/>
          </a:prstGeom>
          <a:solidFill>
            <a:srgbClr val="4472C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F5B8B08D-2238-4F25-B548-D7B1CB618061}"/>
              </a:ext>
            </a:extLst>
          </p:cNvPr>
          <p:cNvSpPr/>
          <p:nvPr/>
        </p:nvSpPr>
        <p:spPr>
          <a:xfrm>
            <a:off x="224288" y="3611593"/>
            <a:ext cx="11473132" cy="163901"/>
          </a:xfrm>
          <a:prstGeom prst="rect">
            <a:avLst/>
          </a:prstGeom>
          <a:solidFill>
            <a:srgbClr val="4472C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95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animBg="1"/>
      <p:bldP spid="4" grpId="1" animBg="1"/>
      <p:bldP spid="5" grpId="0" animBg="1"/>
      <p:bldP spid="5" grpId="1"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26FC57-52C9-4976-B046-4E6B7F57D14B}"/>
              </a:ext>
            </a:extLst>
          </p:cNvPr>
          <p:cNvPicPr>
            <a:picLocks noChangeAspect="1"/>
          </p:cNvPicPr>
          <p:nvPr/>
        </p:nvPicPr>
        <p:blipFill>
          <a:blip r:embed="rId2"/>
          <a:stretch>
            <a:fillRect/>
          </a:stretch>
        </p:blipFill>
        <p:spPr>
          <a:xfrm>
            <a:off x="389728" y="475838"/>
            <a:ext cx="11412543" cy="5906324"/>
          </a:xfrm>
          <a:prstGeom prst="rect">
            <a:avLst/>
          </a:prstGeom>
        </p:spPr>
      </p:pic>
      <p:sp>
        <p:nvSpPr>
          <p:cNvPr id="3" name="Rectangle 2">
            <a:extLst>
              <a:ext uri="{FF2B5EF4-FFF2-40B4-BE49-F238E27FC236}">
                <a16:creationId xmlns:a16="http://schemas.microsoft.com/office/drawing/2014/main" id="{0D34E9FD-F29D-4FD0-87E9-828F1CCEA5ED}"/>
              </a:ext>
            </a:extLst>
          </p:cNvPr>
          <p:cNvSpPr/>
          <p:nvPr/>
        </p:nvSpPr>
        <p:spPr>
          <a:xfrm>
            <a:off x="329139" y="4123427"/>
            <a:ext cx="11473132" cy="198407"/>
          </a:xfrm>
          <a:prstGeom prst="rect">
            <a:avLst/>
          </a:prstGeom>
          <a:solidFill>
            <a:srgbClr val="4472C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7A73E6A-397A-4F77-8AB9-D5E141F76A4F}"/>
              </a:ext>
            </a:extLst>
          </p:cNvPr>
          <p:cNvSpPr/>
          <p:nvPr/>
        </p:nvSpPr>
        <p:spPr>
          <a:xfrm>
            <a:off x="329139" y="5607171"/>
            <a:ext cx="11473132" cy="198407"/>
          </a:xfrm>
          <a:prstGeom prst="rect">
            <a:avLst/>
          </a:prstGeom>
          <a:solidFill>
            <a:srgbClr val="4472C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684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6E1BA3-34C5-4942-A05C-42F7DD9B688B}"/>
              </a:ext>
            </a:extLst>
          </p:cNvPr>
          <p:cNvPicPr>
            <a:picLocks noChangeAspect="1"/>
          </p:cNvPicPr>
          <p:nvPr/>
        </p:nvPicPr>
        <p:blipFill>
          <a:blip r:embed="rId2"/>
          <a:stretch>
            <a:fillRect/>
          </a:stretch>
        </p:blipFill>
        <p:spPr>
          <a:xfrm>
            <a:off x="498688" y="264177"/>
            <a:ext cx="10914077" cy="6268189"/>
          </a:xfrm>
          <a:prstGeom prst="rect">
            <a:avLst/>
          </a:prstGeom>
        </p:spPr>
      </p:pic>
      <p:sp>
        <p:nvSpPr>
          <p:cNvPr id="7" name="Rectangle 6">
            <a:extLst>
              <a:ext uri="{FF2B5EF4-FFF2-40B4-BE49-F238E27FC236}">
                <a16:creationId xmlns:a16="http://schemas.microsoft.com/office/drawing/2014/main" id="{42FB2F7B-2522-432D-8BF6-D31065A09CED}"/>
              </a:ext>
            </a:extLst>
          </p:cNvPr>
          <p:cNvSpPr/>
          <p:nvPr/>
        </p:nvSpPr>
        <p:spPr>
          <a:xfrm>
            <a:off x="282534" y="1371600"/>
            <a:ext cx="11473132" cy="491706"/>
          </a:xfrm>
          <a:prstGeom prst="rect">
            <a:avLst/>
          </a:prstGeom>
          <a:solidFill>
            <a:srgbClr val="4472C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A8E56B4-5BD3-467C-AEA4-0FB938FCCC44}"/>
              </a:ext>
            </a:extLst>
          </p:cNvPr>
          <p:cNvSpPr/>
          <p:nvPr/>
        </p:nvSpPr>
        <p:spPr>
          <a:xfrm>
            <a:off x="282534" y="3321169"/>
            <a:ext cx="11473132" cy="250167"/>
          </a:xfrm>
          <a:prstGeom prst="rect">
            <a:avLst/>
          </a:prstGeom>
          <a:solidFill>
            <a:srgbClr val="4472C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F8F7B51-8BB3-40A9-B326-CE6DA30F21E7}"/>
              </a:ext>
            </a:extLst>
          </p:cNvPr>
          <p:cNvSpPr/>
          <p:nvPr/>
        </p:nvSpPr>
        <p:spPr>
          <a:xfrm>
            <a:off x="282534" y="3809999"/>
            <a:ext cx="11473132" cy="250167"/>
          </a:xfrm>
          <a:prstGeom prst="rect">
            <a:avLst/>
          </a:prstGeom>
          <a:solidFill>
            <a:srgbClr val="4472C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3C70C3-B3A0-4B4D-AFD0-BD8C84530774}"/>
              </a:ext>
            </a:extLst>
          </p:cNvPr>
          <p:cNvSpPr/>
          <p:nvPr/>
        </p:nvSpPr>
        <p:spPr>
          <a:xfrm>
            <a:off x="282534" y="4298829"/>
            <a:ext cx="11473132" cy="250167"/>
          </a:xfrm>
          <a:prstGeom prst="rect">
            <a:avLst/>
          </a:prstGeom>
          <a:solidFill>
            <a:srgbClr val="4472C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74D38B7E-5170-4F9D-8194-041859E24D24}"/>
              </a:ext>
            </a:extLst>
          </p:cNvPr>
          <p:cNvSpPr txBox="1"/>
          <p:nvPr/>
        </p:nvSpPr>
        <p:spPr>
          <a:xfrm>
            <a:off x="10643558" y="2021295"/>
            <a:ext cx="985048" cy="323165"/>
          </a:xfrm>
          <a:prstGeom prst="rect">
            <a:avLst/>
          </a:prstGeom>
          <a:noFill/>
        </p:spPr>
        <p:txBody>
          <a:bodyPr wrap="square">
            <a:spAutoFit/>
          </a:bodyPr>
          <a:lstStyle/>
          <a:p>
            <a:r>
              <a:rPr lang="en-US" sz="1500" dirty="0">
                <a:effectLst/>
                <a:latin typeface="Arial" panose="020B0604020202020204" pitchFamily="34" charset="0"/>
                <a:ea typeface="Calibri" panose="020F0502020204030204" pitchFamily="34" charset="0"/>
                <a:cs typeface="Arial" panose="020B0604020202020204" pitchFamily="34" charset="0"/>
              </a:rPr>
              <a:t>-3.19%</a:t>
            </a:r>
            <a:endParaRPr lang="en-US"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0393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D0D5BFB-6711-40D0-AC10-3BC94FFC007C}"/>
              </a:ext>
            </a:extLst>
          </p:cNvPr>
          <p:cNvSpPr>
            <a:spLocks noGrp="1"/>
          </p:cNvSpPr>
          <p:nvPr>
            <p:ph type="subTitle" idx="1"/>
          </p:nvPr>
        </p:nvSpPr>
        <p:spPr>
          <a:xfrm>
            <a:off x="525712" y="1627464"/>
            <a:ext cx="6562985" cy="5746459"/>
          </a:xfrm>
        </p:spPr>
        <p:txBody>
          <a:bodyPr>
            <a:normAutofit/>
          </a:bodyPr>
          <a:lstStyle/>
          <a:p>
            <a:pPr algn="l"/>
            <a:r>
              <a:rPr lang="en-US" sz="2600" dirty="0"/>
              <a:t>Samia Goodwyn serves as a </a:t>
            </a:r>
            <a:r>
              <a:rPr lang="en-US" sz="2600" b="1" dirty="0"/>
              <a:t>Graphic Design Specialist</a:t>
            </a:r>
            <a:r>
              <a:rPr lang="en-US" sz="2600" dirty="0"/>
              <a:t> for ACHE on a part-time basis. Samia received a BFA in Graphic Design in 2022 from Auburn University at Montgomery and graduated with honors (Cum Laude). </a:t>
            </a:r>
          </a:p>
          <a:p>
            <a:pPr algn="l"/>
            <a:r>
              <a:rPr lang="en-US" sz="2600" dirty="0"/>
              <a:t>While a recent graduate, Samia has worked  professionally for over 5 years doing commission and freelance work involving illustration art, concept design, and graphic design. While working at ACHE, Samia is concurrently participating in an internship in the video game industry as a character designer. </a:t>
            </a:r>
          </a:p>
          <a:p>
            <a:pPr algn="l"/>
            <a:endParaRPr lang="en-US" sz="2600" dirty="0"/>
          </a:p>
          <a:p>
            <a:pPr algn="l"/>
            <a:endParaRPr lang="en-US" sz="2600" dirty="0"/>
          </a:p>
          <a:p>
            <a:pPr algn="l"/>
            <a:endParaRPr lang="en-US" sz="2600" dirty="0"/>
          </a:p>
          <a:p>
            <a:pPr algn="l"/>
            <a:endParaRPr lang="en-US" sz="2600" dirty="0"/>
          </a:p>
          <a:p>
            <a:pPr algn="l"/>
            <a:endParaRPr lang="en-US" sz="2600" dirty="0"/>
          </a:p>
        </p:txBody>
      </p:sp>
      <p:sp>
        <p:nvSpPr>
          <p:cNvPr id="5" name="TextBox 4">
            <a:extLst>
              <a:ext uri="{FF2B5EF4-FFF2-40B4-BE49-F238E27FC236}">
                <a16:creationId xmlns:a16="http://schemas.microsoft.com/office/drawing/2014/main" id="{62564814-B588-4331-9BB6-27F2662B8156}"/>
              </a:ext>
            </a:extLst>
          </p:cNvPr>
          <p:cNvSpPr txBox="1"/>
          <p:nvPr/>
        </p:nvSpPr>
        <p:spPr>
          <a:xfrm>
            <a:off x="525711" y="771787"/>
            <a:ext cx="7684316" cy="830997"/>
          </a:xfrm>
          <a:prstGeom prst="rect">
            <a:avLst/>
          </a:prstGeom>
          <a:noFill/>
        </p:spPr>
        <p:txBody>
          <a:bodyPr wrap="square" rtlCol="0">
            <a:spAutoFit/>
          </a:bodyPr>
          <a:lstStyle/>
          <a:p>
            <a:r>
              <a:rPr lang="en-US" sz="4800" dirty="0">
                <a:solidFill>
                  <a:srgbClr val="0070C0"/>
                </a:solidFill>
                <a:latin typeface="Arial Black" panose="020B0A04020102020204" pitchFamily="34" charset="0"/>
              </a:rPr>
              <a:t>Samia Goodwyn</a:t>
            </a:r>
          </a:p>
        </p:txBody>
      </p:sp>
      <p:pic>
        <p:nvPicPr>
          <p:cNvPr id="4" name="Picture 3">
            <a:extLst>
              <a:ext uri="{FF2B5EF4-FFF2-40B4-BE49-F238E27FC236}">
                <a16:creationId xmlns:a16="http://schemas.microsoft.com/office/drawing/2014/main" id="{9EB1F4DF-BBEE-4F16-BB0B-E9741026EC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482" t="3424" r="14607" b="3517"/>
          <a:stretch/>
        </p:blipFill>
        <p:spPr>
          <a:xfrm>
            <a:off x="7491347" y="1064174"/>
            <a:ext cx="3867347" cy="5378571"/>
          </a:xfrm>
          <a:prstGeom prst="rect">
            <a:avLst/>
          </a:prstGeom>
        </p:spPr>
      </p:pic>
    </p:spTree>
    <p:extLst>
      <p:ext uri="{BB962C8B-B14F-4D97-AF65-F5344CB8AC3E}">
        <p14:creationId xmlns:p14="http://schemas.microsoft.com/office/powerpoint/2010/main" val="25165261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77CEF5-2421-45F0-9684-896A134D6EFD}"/>
              </a:ext>
            </a:extLst>
          </p:cNvPr>
          <p:cNvSpPr txBox="1"/>
          <p:nvPr/>
        </p:nvSpPr>
        <p:spPr>
          <a:xfrm>
            <a:off x="1767908" y="1982450"/>
            <a:ext cx="8656183" cy="19236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4472C4"/>
                </a:solidFill>
                <a:effectLst/>
                <a:uLnTx/>
                <a:uFillTx/>
                <a:latin typeface="Calibri" panose="020F0502020204030204"/>
                <a:ea typeface="+mn-ea"/>
                <a:cs typeface="+mn-cs"/>
              </a:rPr>
              <a:t>Motion, Decision Item B: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lvl="0" defTabSz="914400">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That the Commission approve the </a:t>
            </a:r>
            <a:r>
              <a:rPr lang="en-US" sz="2800" kern="1400" dirty="0">
                <a:solidFill>
                  <a:prstClr val="black"/>
                </a:solidFill>
              </a:rPr>
              <a:t>FY 2023-2024 </a:t>
            </a:r>
          </a:p>
          <a:p>
            <a:pPr lvl="0" defTabSz="914400">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ACHE Executive Budget Request. </a:t>
            </a:r>
          </a:p>
        </p:txBody>
      </p:sp>
    </p:spTree>
    <p:extLst>
      <p:ext uri="{BB962C8B-B14F-4D97-AF65-F5344CB8AC3E}">
        <p14:creationId xmlns:p14="http://schemas.microsoft.com/office/powerpoint/2010/main" val="195280645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81</a:t>
            </a:fld>
            <a:endParaRPr lang="en-US">
              <a:solidFill>
                <a:srgbClr val="46464A">
                  <a:lumMod val="60000"/>
                  <a:lumOff val="40000"/>
                </a:srgbClr>
              </a:solidFill>
            </a:endParaRPr>
          </a:p>
        </p:txBody>
      </p:sp>
      <p:sp>
        <p:nvSpPr>
          <p:cNvPr id="5" name="Rectangle 4"/>
          <p:cNvSpPr/>
          <p:nvPr/>
        </p:nvSpPr>
        <p:spPr>
          <a:xfrm>
            <a:off x="978787" y="457538"/>
            <a:ext cx="10234424" cy="1692771"/>
          </a:xfrm>
          <a:prstGeom prst="rect">
            <a:avLst/>
          </a:prstGeom>
        </p:spPr>
        <p:txBody>
          <a:bodyPr wrap="square">
            <a:spAutoFit/>
          </a:bodyPr>
          <a:lstStyle/>
          <a:p>
            <a:pPr marL="228600" algn="ctr">
              <a:tabLst>
                <a:tab pos="27432" algn="l"/>
                <a:tab pos="-1731873600" algn="l"/>
                <a:tab pos="6542532" algn="r"/>
              </a:tabLst>
            </a:pPr>
            <a:r>
              <a:rPr lang="en-US" sz="3600" b="1" dirty="0">
                <a:solidFill>
                  <a:srgbClr val="4472C4"/>
                </a:solidFill>
                <a:ea typeface="+mj-ea"/>
                <a:cs typeface="Arial" panose="020B0604020202020204" pitchFamily="34" charset="0"/>
              </a:rPr>
              <a:t>C. Consolidated Budget Recommendation for </a:t>
            </a:r>
          </a:p>
          <a:p>
            <a:pPr marL="228600" algn="ctr">
              <a:tabLst>
                <a:tab pos="27432" algn="l"/>
                <a:tab pos="-1731873600" algn="l"/>
                <a:tab pos="6542532" algn="r"/>
              </a:tabLst>
            </a:pPr>
            <a:r>
              <a:rPr lang="en-US" sz="3600" b="1" dirty="0">
                <a:solidFill>
                  <a:srgbClr val="4472C4"/>
                </a:solidFill>
                <a:ea typeface="+mj-ea"/>
                <a:cs typeface="Arial" panose="020B0604020202020204" pitchFamily="34" charset="0"/>
              </a:rPr>
              <a:t>FY 2023–2024</a:t>
            </a:r>
          </a:p>
          <a:p>
            <a:pPr marL="228600" algn="ctr">
              <a:tabLst>
                <a:tab pos="27432" algn="l"/>
                <a:tab pos="-1731873600" algn="l"/>
                <a:tab pos="6542532" algn="r"/>
              </a:tabLst>
            </a:pPr>
            <a:r>
              <a:rPr lang="en-US" sz="3200" i="1" kern="1400" dirty="0">
                <a:solidFill>
                  <a:srgbClr val="4472C4"/>
                </a:solidFill>
              </a:rPr>
              <a:t>Staff Presenter:  Dr. Jim Hood</a:t>
            </a:r>
            <a:endParaRPr lang="en-US" sz="3200" kern="1400" dirty="0">
              <a:ln>
                <a:noFill/>
              </a:ln>
              <a:solidFill>
                <a:srgbClr val="0070C0"/>
              </a:solidFill>
              <a:effectLst/>
              <a:latin typeface="Times New Roman" panose="02020603050405020304" pitchFamily="18" charset="0"/>
            </a:endParaRPr>
          </a:p>
        </p:txBody>
      </p:sp>
      <p:pic>
        <p:nvPicPr>
          <p:cNvPr id="6" name="Picture 5">
            <a:extLst>
              <a:ext uri="{FF2B5EF4-FFF2-40B4-BE49-F238E27FC236}">
                <a16:creationId xmlns:a16="http://schemas.microsoft.com/office/drawing/2014/main" id="{842CF59B-7F2F-4543-A463-F0186C6E1209}"/>
              </a:ext>
            </a:extLst>
          </p:cNvPr>
          <p:cNvPicPr>
            <a:picLocks noChangeAspect="1"/>
          </p:cNvPicPr>
          <p:nvPr/>
        </p:nvPicPr>
        <p:blipFill>
          <a:blip r:embed="rId2"/>
          <a:stretch>
            <a:fillRect/>
          </a:stretch>
        </p:blipFill>
        <p:spPr>
          <a:xfrm>
            <a:off x="2962575" y="2610519"/>
            <a:ext cx="6266848" cy="3520600"/>
          </a:xfrm>
          <a:prstGeom prst="rect">
            <a:avLst/>
          </a:prstGeom>
        </p:spPr>
      </p:pic>
    </p:spTree>
    <p:extLst>
      <p:ext uri="{BB962C8B-B14F-4D97-AF65-F5344CB8AC3E}">
        <p14:creationId xmlns:p14="http://schemas.microsoft.com/office/powerpoint/2010/main" val="42510525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58092" y="1091652"/>
            <a:ext cx="10075816" cy="2016091"/>
          </a:xfrm>
        </p:spPr>
        <p:txBody>
          <a:bodyPr>
            <a:noAutofit/>
          </a:bodyPr>
          <a:lstStyle/>
          <a:p>
            <a:pPr algn="just"/>
            <a:r>
              <a:rPr lang="en-US" sz="2800" dirty="0"/>
              <a:t>Section 16-5-9(b) of the Code of Alabama states that “...The Commission ... shall present to each institution and the Governor and legislature, a single unified budget report containing budget recommendations for the separate appropriations to each of the institutions.” </a:t>
            </a:r>
          </a:p>
          <a:p>
            <a:endParaRPr lang="en-US" sz="2800" dirty="0"/>
          </a:p>
        </p:txBody>
      </p:sp>
      <p:pic>
        <p:nvPicPr>
          <p:cNvPr id="6" name="Picture 5"/>
          <p:cNvPicPr>
            <a:picLocks noChangeAspect="1"/>
          </p:cNvPicPr>
          <p:nvPr/>
        </p:nvPicPr>
        <p:blipFill>
          <a:blip r:embed="rId3"/>
          <a:stretch>
            <a:fillRect/>
          </a:stretch>
        </p:blipFill>
        <p:spPr>
          <a:xfrm>
            <a:off x="9387950" y="3880041"/>
            <a:ext cx="1745958" cy="1596632"/>
          </a:xfrm>
          <a:prstGeom prst="rect">
            <a:avLst/>
          </a:prstGeom>
        </p:spPr>
      </p:pic>
    </p:spTree>
    <p:extLst>
      <p:ext uri="{BB962C8B-B14F-4D97-AF65-F5344CB8AC3E}">
        <p14:creationId xmlns:p14="http://schemas.microsoft.com/office/powerpoint/2010/main" val="15971613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19FB4DE-84DB-4B67-9C9C-B6BBAEB6A70E}"/>
              </a:ext>
            </a:extLst>
          </p:cNvPr>
          <p:cNvSpPr/>
          <p:nvPr/>
        </p:nvSpPr>
        <p:spPr>
          <a:xfrm>
            <a:off x="687426" y="4085475"/>
            <a:ext cx="10707722" cy="2006422"/>
          </a:xfrm>
          <a:prstGeom prst="rect">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4BE5FF4-C81F-45A2-A97B-91FD367D6B61}"/>
              </a:ext>
            </a:extLst>
          </p:cNvPr>
          <p:cNvSpPr/>
          <p:nvPr/>
        </p:nvSpPr>
        <p:spPr>
          <a:xfrm>
            <a:off x="687426" y="1196571"/>
            <a:ext cx="10707722" cy="2423160"/>
          </a:xfrm>
          <a:prstGeom prst="rect">
            <a:avLst/>
          </a:prstGeom>
          <a:solidFill>
            <a:srgbClr val="C0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p:cNvSpPr/>
          <p:nvPr/>
        </p:nvSpPr>
        <p:spPr>
          <a:xfrm>
            <a:off x="742140" y="1140536"/>
            <a:ext cx="10707720" cy="501675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tab pos="2286000" algn="l"/>
                <a:tab pos="251460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Historical considerations:</a:t>
            </a:r>
          </a:p>
          <a:p>
            <a:pPr marL="344488" marR="0" lvl="0" indent="-344488"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2286000" algn="l"/>
                <a:tab pos="251460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Cap on ETF Appropriation due to the Rolling Reserve Act</a:t>
            </a:r>
          </a:p>
          <a:p>
            <a:pPr marL="344488" marR="0" lvl="0" indent="-344488"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2286000" algn="l"/>
                <a:tab pos="251460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Recommendation largely based on increased revenue projections that include sales and income taxes, license &amp; use fees, and other costs</a:t>
            </a:r>
          </a:p>
          <a:p>
            <a:pPr marL="344488" marR="0" lvl="0" indent="-344488"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2286000" algn="l"/>
                <a:tab pos="251460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Historical Split Between Higher Education (27.34%) and K-12 (72.66%) </a:t>
            </a:r>
          </a:p>
          <a:p>
            <a:pPr marL="0" marR="0" lvl="0" indent="0" algn="l" defTabSz="914400" rtl="0" eaLnBrk="1" fontAlgn="auto" latinLnBrk="0" hangingPunct="1">
              <a:lnSpc>
                <a:spcPct val="100000"/>
              </a:lnSpc>
              <a:spcBef>
                <a:spcPts val="0"/>
              </a:spcBef>
              <a:spcAft>
                <a:spcPts val="600"/>
              </a:spcAft>
              <a:buClrTx/>
              <a:buSzTx/>
              <a:buFontTx/>
              <a:buNone/>
              <a:tabLst>
                <a:tab pos="2286000" algn="l"/>
                <a:tab pos="2514600" algn="l"/>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tab pos="2286000" algn="l"/>
                <a:tab pos="251460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Current considerations:</a:t>
            </a:r>
          </a:p>
          <a:p>
            <a:pPr marL="344488" marR="0" lvl="0" indent="-344488"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2286000" algn="l"/>
                <a:tab pos="251460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Percent increase in state appropriations from prior budget year</a:t>
            </a:r>
          </a:p>
          <a:p>
            <a:pPr marL="344488" marR="0" lvl="0" indent="-344488"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2286000" algn="l"/>
                <a:tab pos="251460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Requested amounts from budget proposals</a:t>
            </a:r>
          </a:p>
          <a:p>
            <a:pPr marL="344488" marR="0" lvl="0" indent="-344488"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2286000" algn="l"/>
                <a:tab pos="251460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New initiatives and high-need areas highlighted in budget hearings</a:t>
            </a:r>
          </a:p>
        </p:txBody>
      </p:sp>
      <p:sp>
        <p:nvSpPr>
          <p:cNvPr id="3" name="Title 1"/>
          <p:cNvSpPr txBox="1">
            <a:spLocks/>
          </p:cNvSpPr>
          <p:nvPr/>
        </p:nvSpPr>
        <p:spPr>
          <a:xfrm>
            <a:off x="531779" y="345309"/>
            <a:ext cx="11128442" cy="63844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libri" panose="020F0502020204030204"/>
                <a:ea typeface="+mj-ea"/>
                <a:cs typeface="+mj-cs"/>
              </a:rPr>
              <a:t>CBR for FY2023-2024:  Considerations</a:t>
            </a:r>
          </a:p>
        </p:txBody>
      </p:sp>
    </p:spTree>
    <p:extLst>
      <p:ext uri="{BB962C8B-B14F-4D97-AF65-F5344CB8AC3E}">
        <p14:creationId xmlns:p14="http://schemas.microsoft.com/office/powerpoint/2010/main" val="13035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2" grpId="1"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96122B-D53E-4157-AF49-4276CA03E82F}"/>
              </a:ext>
            </a:extLst>
          </p:cNvPr>
          <p:cNvPicPr>
            <a:picLocks noChangeAspect="1"/>
          </p:cNvPicPr>
          <p:nvPr/>
        </p:nvPicPr>
        <p:blipFill>
          <a:blip r:embed="rId3"/>
          <a:stretch>
            <a:fillRect/>
          </a:stretch>
        </p:blipFill>
        <p:spPr>
          <a:xfrm>
            <a:off x="147361" y="851500"/>
            <a:ext cx="11844705" cy="5543550"/>
          </a:xfrm>
          <a:prstGeom prst="rect">
            <a:avLst/>
          </a:prstGeom>
        </p:spPr>
      </p:pic>
      <p:sp>
        <p:nvSpPr>
          <p:cNvPr id="3" name="Title 1"/>
          <p:cNvSpPr txBox="1">
            <a:spLocks/>
          </p:cNvSpPr>
          <p:nvPr/>
        </p:nvSpPr>
        <p:spPr>
          <a:xfrm>
            <a:off x="147364" y="206522"/>
            <a:ext cx="11897269" cy="63844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Calibri" panose="020F0502020204030204"/>
                <a:ea typeface="+mj-ea"/>
                <a:cs typeface="+mj-cs"/>
              </a:rPr>
              <a:t>CBR for FY2023-2024:  </a:t>
            </a:r>
            <a:r>
              <a:rPr kumimoji="0" lang="en-US" sz="3800" b="1" i="0" u="none" strike="noStrike" kern="1200" cap="none" spc="0" normalizeH="0" baseline="0" noProof="0" dirty="0">
                <a:ln>
                  <a:noFill/>
                </a:ln>
                <a:solidFill>
                  <a:srgbClr val="0070C0"/>
                </a:solidFill>
                <a:effectLst/>
                <a:uLnTx/>
                <a:uFillTx/>
                <a:latin typeface="Calibri" panose="020F0502020204030204"/>
                <a:ea typeface="+mj-ea"/>
                <a:cs typeface="+mj-cs"/>
              </a:rPr>
              <a:t>Revenue Trends for ETF Estimate</a:t>
            </a:r>
          </a:p>
        </p:txBody>
      </p:sp>
      <p:sp>
        <p:nvSpPr>
          <p:cNvPr id="10" name="Rectangle 9">
            <a:extLst>
              <a:ext uri="{FF2B5EF4-FFF2-40B4-BE49-F238E27FC236}">
                <a16:creationId xmlns:a16="http://schemas.microsoft.com/office/drawing/2014/main" id="{F444322E-F599-479A-A817-B3B379DF22EC}"/>
              </a:ext>
            </a:extLst>
          </p:cNvPr>
          <p:cNvSpPr/>
          <p:nvPr/>
        </p:nvSpPr>
        <p:spPr>
          <a:xfrm>
            <a:off x="147364" y="2400300"/>
            <a:ext cx="11792139" cy="285750"/>
          </a:xfrm>
          <a:prstGeom prst="rect">
            <a:avLst/>
          </a:prstGeom>
          <a:solidFill>
            <a:srgbClr val="C0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E334B67-BCD2-4427-8B58-63792C0CBEB6}"/>
              </a:ext>
            </a:extLst>
          </p:cNvPr>
          <p:cNvSpPr/>
          <p:nvPr/>
        </p:nvSpPr>
        <p:spPr>
          <a:xfrm>
            <a:off x="147173" y="3337525"/>
            <a:ext cx="11792139" cy="285750"/>
          </a:xfrm>
          <a:prstGeom prst="rect">
            <a:avLst/>
          </a:prstGeom>
          <a:solidFill>
            <a:srgbClr val="C0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3BF9B9C0-DB0E-4844-91A5-D954EA1BBDA6}"/>
              </a:ext>
            </a:extLst>
          </p:cNvPr>
          <p:cNvSpPr/>
          <p:nvPr/>
        </p:nvSpPr>
        <p:spPr>
          <a:xfrm>
            <a:off x="5265834" y="5830138"/>
            <a:ext cx="6778799" cy="719252"/>
          </a:xfrm>
          <a:prstGeom prst="ellipse">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284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524000" y="218294"/>
            <a:ext cx="9144000" cy="70399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libri" panose="020F0502020204030204"/>
                <a:ea typeface="+mj-ea"/>
                <a:cs typeface="+mj-cs"/>
              </a:rPr>
              <a:t>CBR for FY2023-2024:  Budget Hearings</a:t>
            </a:r>
            <a:endParaRPr kumimoji="0" lang="en-US" sz="1800" b="1" i="0" u="none" strike="noStrike" kern="1200" cap="none" spc="0" normalizeH="0" baseline="0" noProof="0" dirty="0">
              <a:ln>
                <a:noFill/>
              </a:ln>
              <a:solidFill>
                <a:srgbClr val="4472C4"/>
              </a:solidFill>
              <a:effectLst/>
              <a:uLnTx/>
              <a:uFillTx/>
              <a:latin typeface="Arial" panose="020B0604020202020204" pitchFamily="34" charset="0"/>
              <a:ea typeface="+mj-ea"/>
              <a:cs typeface="+mj-cs"/>
            </a:endParaRPr>
          </a:p>
        </p:txBody>
      </p:sp>
      <p:sp>
        <p:nvSpPr>
          <p:cNvPr id="5" name="Rectangle 4">
            <a:extLst>
              <a:ext uri="{FF2B5EF4-FFF2-40B4-BE49-F238E27FC236}">
                <a16:creationId xmlns:a16="http://schemas.microsoft.com/office/drawing/2014/main" id="{1CD13E4F-577E-4423-9ADF-533D7E711622}"/>
              </a:ext>
            </a:extLst>
          </p:cNvPr>
          <p:cNvSpPr/>
          <p:nvPr/>
        </p:nvSpPr>
        <p:spPr>
          <a:xfrm>
            <a:off x="549653" y="922292"/>
            <a:ext cx="11092694" cy="5832366"/>
          </a:xfrm>
          <a:prstGeom prst="rect">
            <a:avLst/>
          </a:prstGeom>
        </p:spPr>
        <p:txBody>
          <a:bodyPr wrap="square">
            <a:spAutoFit/>
          </a:bodyPr>
          <a:lstStyle/>
          <a:p>
            <a:pPr marL="342900" marR="0" lvl="0" indent="-342900" algn="l" defTabSz="914400" rtl="0" eaLnBrk="1" fontAlgn="auto" latinLnBrk="0" hangingPunct="1">
              <a:lnSpc>
                <a:spcPts val="32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Conducted institutional budget hearings on November 17</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and 18</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00" marR="0" lvl="0" indent="-342900" algn="l" defTabSz="914400" rtl="0" eaLnBrk="1" fontAlgn="auto" latinLnBrk="0" hangingPunct="1">
              <a:lnSpc>
                <a:spcPts val="32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Institutions had opportunity to provide additional context on budget requests and highlight areas of need.</a:t>
            </a:r>
          </a:p>
          <a:p>
            <a:pPr marL="342900" marR="0" lvl="0" indent="-342900" algn="l" defTabSz="914400" rtl="0" eaLnBrk="1" fontAlgn="auto" latinLnBrk="0" hangingPunct="1">
              <a:lnSpc>
                <a:spcPts val="32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Financial Affairs Committee had opportunity to gain a better understanding of the financial challenges facing colleges and universities.</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Some of the areas of need focused on the following:</a:t>
            </a:r>
          </a:p>
          <a:p>
            <a:pPr marL="800100" marR="0" lvl="1" indent="-342900" algn="l" defTabSz="914400" rtl="0" eaLnBrk="1" fontAlgn="auto" latinLnBrk="0" hangingPunct="1">
              <a:lnSpc>
                <a:spcPts val="3000"/>
              </a:lnSpc>
              <a:spcBef>
                <a:spcPts val="0"/>
              </a:spcBef>
              <a:spcAft>
                <a:spcPts val="600"/>
              </a:spcAft>
              <a:buClrTx/>
              <a:buSzTx/>
              <a:buFont typeface="Courier New" panose="02070309020205020404" pitchFamily="49" charset="0"/>
              <a:buChar char="o"/>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Personnel and salary issues, including salary compression,</a:t>
            </a:r>
          </a:p>
          <a:p>
            <a:pPr marL="800100" marR="0" lvl="1" indent="-342900" algn="l" defTabSz="914400" rtl="0" eaLnBrk="1" fontAlgn="auto" latinLnBrk="0" hangingPunct="1">
              <a:lnSpc>
                <a:spcPts val="3000"/>
              </a:lnSpc>
              <a:spcBef>
                <a:spcPts val="0"/>
              </a:spcBef>
              <a:spcAft>
                <a:spcPts val="600"/>
              </a:spcAft>
              <a:buClrTx/>
              <a:buSzTx/>
              <a:buFont typeface="Courier New" panose="02070309020205020404" pitchFamily="49" charset="0"/>
              <a:buChar char="o"/>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Increased mandatory costs related to retirement and insurance, </a:t>
            </a:r>
          </a:p>
          <a:p>
            <a:pPr marL="800100" marR="0" lvl="1" indent="-342900" algn="l" defTabSz="914400" rtl="0" eaLnBrk="1" fontAlgn="auto" latinLnBrk="0" hangingPunct="1">
              <a:lnSpc>
                <a:spcPts val="3000"/>
              </a:lnSpc>
              <a:spcBef>
                <a:spcPts val="0"/>
              </a:spcBef>
              <a:spcAft>
                <a:spcPts val="600"/>
              </a:spcAft>
              <a:buClrTx/>
              <a:buSzTx/>
              <a:buFont typeface="Courier New" panose="02070309020205020404" pitchFamily="49" charset="0"/>
              <a:buChar char="o"/>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Need for additional funds to address rising inflationary costs (i.e. utilities and construction), and </a:t>
            </a:r>
          </a:p>
          <a:p>
            <a:pPr marL="800100" marR="0" lvl="1" indent="-342900" algn="l" defTabSz="914400" rtl="0" eaLnBrk="1" fontAlgn="auto" latinLnBrk="0" hangingPunct="1">
              <a:lnSpc>
                <a:spcPts val="3000"/>
              </a:lnSpc>
              <a:spcBef>
                <a:spcPts val="0"/>
              </a:spcBef>
              <a:spcAft>
                <a:spcPts val="600"/>
              </a:spcAft>
              <a:buClrTx/>
              <a:buSzTx/>
              <a:buFont typeface="Courier New" panose="02070309020205020404" pitchFamily="49" charset="0"/>
              <a:buChar char="o"/>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Growing need for capital assets to address deferred maintenance, building construction and building renovation.</a:t>
            </a:r>
          </a:p>
        </p:txBody>
      </p:sp>
    </p:spTree>
    <p:extLst>
      <p:ext uri="{BB962C8B-B14F-4D97-AF65-F5344CB8AC3E}">
        <p14:creationId xmlns:p14="http://schemas.microsoft.com/office/powerpoint/2010/main" val="11587647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31779" y="206522"/>
            <a:ext cx="11128442" cy="63844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libri" panose="020F0502020204030204"/>
                <a:ea typeface="+mj-ea"/>
                <a:cs typeface="+mj-cs"/>
              </a:rPr>
              <a:t>CBR for FY2023-2024:   $207,147,719*</a:t>
            </a:r>
          </a:p>
        </p:txBody>
      </p:sp>
      <p:sp>
        <p:nvSpPr>
          <p:cNvPr id="8" name="Rectangle 7">
            <a:extLst>
              <a:ext uri="{FF2B5EF4-FFF2-40B4-BE49-F238E27FC236}">
                <a16:creationId xmlns:a16="http://schemas.microsoft.com/office/drawing/2014/main" id="{3F678F19-14EE-4120-B21B-82BFE8A27AD6}"/>
              </a:ext>
            </a:extLst>
          </p:cNvPr>
          <p:cNvSpPr/>
          <p:nvPr/>
        </p:nvSpPr>
        <p:spPr>
          <a:xfrm>
            <a:off x="531780" y="1051363"/>
            <a:ext cx="3422704" cy="515525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tab pos="2286000" algn="l"/>
                <a:tab pos="2514600" algn="l"/>
              </a:tabLst>
              <a:defRPr/>
            </a:pPr>
            <a:r>
              <a:rPr kumimoji="0" lang="en-US" sz="285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Reflects an 11.19% increase for public institutions</a:t>
            </a:r>
          </a:p>
          <a:p>
            <a:pPr marL="0" marR="0" lvl="0" indent="0" algn="l" defTabSz="914400" rtl="0" eaLnBrk="1" fontAlgn="auto" latinLnBrk="0" hangingPunct="1">
              <a:lnSpc>
                <a:spcPct val="100000"/>
              </a:lnSpc>
              <a:spcBef>
                <a:spcPts val="0"/>
              </a:spcBef>
              <a:spcAft>
                <a:spcPts val="600"/>
              </a:spcAft>
              <a:buClrTx/>
              <a:buSzTx/>
              <a:buFontTx/>
              <a:buNone/>
              <a:tabLst>
                <a:tab pos="2286000" algn="l"/>
                <a:tab pos="2514600" algn="l"/>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tab pos="2286000" algn="l"/>
                <a:tab pos="2514600" algn="l"/>
              </a:tabLst>
              <a:defRPr/>
            </a:pPr>
            <a:r>
              <a:rPr kumimoji="0" lang="en-US" sz="285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Less than last year’s recommended increase of 17.53%</a:t>
            </a:r>
          </a:p>
          <a:p>
            <a:pPr marL="0" marR="0" lvl="0" indent="0" algn="l" defTabSz="914400" rtl="0" eaLnBrk="1" fontAlgn="auto" latinLnBrk="0" hangingPunct="1">
              <a:lnSpc>
                <a:spcPct val="100000"/>
              </a:lnSpc>
              <a:spcBef>
                <a:spcPts val="0"/>
              </a:spcBef>
              <a:spcAft>
                <a:spcPts val="600"/>
              </a:spcAft>
              <a:buClrTx/>
              <a:buSzTx/>
              <a:buFontTx/>
              <a:buNone/>
              <a:tabLst>
                <a:tab pos="2286000" algn="l"/>
                <a:tab pos="2514600" algn="l"/>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tab pos="2286000" algn="l"/>
                <a:tab pos="2514600" algn="l"/>
              </a:tabLst>
              <a:defRPr/>
            </a:pPr>
            <a:r>
              <a:rPr kumimoji="0" lang="en-US" sz="285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More aligned with last year’s increases supported by the legislature (8.2%)</a:t>
            </a:r>
          </a:p>
        </p:txBody>
      </p:sp>
      <p:graphicFrame>
        <p:nvGraphicFramePr>
          <p:cNvPr id="7" name="Chart 6">
            <a:extLst>
              <a:ext uri="{FF2B5EF4-FFF2-40B4-BE49-F238E27FC236}">
                <a16:creationId xmlns:a16="http://schemas.microsoft.com/office/drawing/2014/main" id="{A21EA6DB-983C-442E-B994-0ECEB2F101C3}"/>
              </a:ext>
            </a:extLst>
          </p:cNvPr>
          <p:cNvGraphicFramePr>
            <a:graphicFrameLocks/>
          </p:cNvGraphicFramePr>
          <p:nvPr/>
        </p:nvGraphicFramePr>
        <p:xfrm>
          <a:off x="4078322" y="1196711"/>
          <a:ext cx="7880765" cy="5517725"/>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DB30CCC0-F34F-471D-AD90-43480D6D6CDE}"/>
              </a:ext>
            </a:extLst>
          </p:cNvPr>
          <p:cNvSpPr txBox="1"/>
          <p:nvPr/>
        </p:nvSpPr>
        <p:spPr>
          <a:xfrm>
            <a:off x="232913" y="6345104"/>
            <a:ext cx="65560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*Does not include statewide line items.</a:t>
            </a:r>
          </a:p>
        </p:txBody>
      </p:sp>
    </p:spTree>
    <p:extLst>
      <p:ext uri="{BB962C8B-B14F-4D97-AF65-F5344CB8AC3E}">
        <p14:creationId xmlns:p14="http://schemas.microsoft.com/office/powerpoint/2010/main" val="35643330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524000" y="134202"/>
            <a:ext cx="9144000" cy="63844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libri" panose="020F0502020204030204"/>
                <a:ea typeface="+mj-ea"/>
                <a:cs typeface="+mj-cs"/>
              </a:rPr>
              <a:t>CBR for FY2023-2024:   $207,147,719*</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800" b="1" i="0" u="none" strike="noStrike" kern="1200" cap="none" spc="0" normalizeH="0" baseline="0" noProof="0" dirty="0">
              <a:ln>
                <a:noFill/>
              </a:ln>
              <a:solidFill>
                <a:srgbClr val="0070C0"/>
              </a:solidFill>
              <a:effectLst/>
              <a:uLnTx/>
              <a:uFillTx/>
              <a:latin typeface="Arial" panose="020B0604020202020204" pitchFamily="34" charset="0"/>
              <a:ea typeface="+mj-ea"/>
              <a:cs typeface="+mj-cs"/>
            </a:endParaRPr>
          </a:p>
        </p:txBody>
      </p:sp>
      <p:sp>
        <p:nvSpPr>
          <p:cNvPr id="6" name="Rectangle 5">
            <a:extLst>
              <a:ext uri="{FF2B5EF4-FFF2-40B4-BE49-F238E27FC236}">
                <a16:creationId xmlns:a16="http://schemas.microsoft.com/office/drawing/2014/main" id="{9FDF2D39-B5C8-4E9B-B54C-FC8724C2C2EE}"/>
              </a:ext>
            </a:extLst>
          </p:cNvPr>
          <p:cNvSpPr/>
          <p:nvPr/>
        </p:nvSpPr>
        <p:spPr>
          <a:xfrm>
            <a:off x="622798" y="912926"/>
            <a:ext cx="10946404" cy="503214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Personnel, Salaries, and Benefits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35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Rationale:	Personnel costs were reoccurring themes in the budget hearings.  		Institutions are struggling to attract and retain employees as they 		wrestle with salary compression, compete with a growing number 		of remote work opportunities in the workforce, and keep pace 			with a 	higher cost of living for faculty and staff.</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35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Calculation:	4.6 percent over total FY2023 appropriation.  The 4.6 percent still 		trails ongoing rising standard of living costs.  This includes an 			overall Consumer Price Index (CPI) of 7.7 percent, an increased 		energy index of 17.6 percent, and an increased food index of 10.9 		percent in October 2022.</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35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Amount:	$85.16 million (41.1% of total CBR*)</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4" name="TextBox 3">
            <a:extLst>
              <a:ext uri="{FF2B5EF4-FFF2-40B4-BE49-F238E27FC236}">
                <a16:creationId xmlns:a16="http://schemas.microsoft.com/office/drawing/2014/main" id="{B1FF1D17-6A02-4D95-9077-CF6347FE1375}"/>
              </a:ext>
            </a:extLst>
          </p:cNvPr>
          <p:cNvSpPr txBox="1"/>
          <p:nvPr/>
        </p:nvSpPr>
        <p:spPr>
          <a:xfrm>
            <a:off x="232913" y="6345104"/>
            <a:ext cx="65560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*Does not include statewide line items.</a:t>
            </a:r>
          </a:p>
        </p:txBody>
      </p:sp>
    </p:spTree>
    <p:extLst>
      <p:ext uri="{BB962C8B-B14F-4D97-AF65-F5344CB8AC3E}">
        <p14:creationId xmlns:p14="http://schemas.microsoft.com/office/powerpoint/2010/main" val="9329726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524000" y="134202"/>
            <a:ext cx="9144000" cy="63844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libri" panose="020F0502020204030204"/>
                <a:ea typeface="+mj-ea"/>
                <a:cs typeface="+mj-cs"/>
              </a:rPr>
              <a:t>CBR for FY2023-2024:   $207,147,719*</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800" b="1" i="0" u="none" strike="noStrike" kern="1200" cap="none" spc="0" normalizeH="0" baseline="0" noProof="0" dirty="0">
              <a:ln>
                <a:noFill/>
              </a:ln>
              <a:solidFill>
                <a:srgbClr val="0070C0"/>
              </a:solidFill>
              <a:effectLst/>
              <a:uLnTx/>
              <a:uFillTx/>
              <a:latin typeface="Arial" panose="020B0604020202020204" pitchFamily="34" charset="0"/>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800" b="1" i="0" u="none" strike="noStrike" kern="1200" cap="none" spc="0" normalizeH="0" baseline="0" noProof="0" dirty="0">
              <a:ln>
                <a:noFill/>
              </a:ln>
              <a:solidFill>
                <a:srgbClr val="0070C0"/>
              </a:solidFill>
              <a:effectLst/>
              <a:uLnTx/>
              <a:uFillTx/>
              <a:latin typeface="Arial" panose="020B0604020202020204" pitchFamily="34" charset="0"/>
              <a:ea typeface="+mj-ea"/>
              <a:cs typeface="+mj-cs"/>
            </a:endParaRPr>
          </a:p>
        </p:txBody>
      </p:sp>
      <p:sp>
        <p:nvSpPr>
          <p:cNvPr id="6" name="Rectangle 5">
            <a:extLst>
              <a:ext uri="{FF2B5EF4-FFF2-40B4-BE49-F238E27FC236}">
                <a16:creationId xmlns:a16="http://schemas.microsoft.com/office/drawing/2014/main" id="{9FDF2D39-B5C8-4E9B-B54C-FC8724C2C2EE}"/>
              </a:ext>
            </a:extLst>
          </p:cNvPr>
          <p:cNvSpPr/>
          <p:nvPr/>
        </p:nvSpPr>
        <p:spPr>
          <a:xfrm>
            <a:off x="869360" y="843607"/>
            <a:ext cx="10453279" cy="498598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Mandatory Funds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Rationale:	Funds available to give institutions support in addressing 			mandatory increased costs related to retirement obligations 			and increases costs related to Public Education Employees’ 			Health Insurance Program (PEEHIP).</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Calculation:	Reflects requested funds reported from institutional needs 			assessment reporting.  Increases in retirement rates:</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Amount:	$6.75 million (3.3% of total CBR*)</a:t>
            </a:r>
            <a:r>
              <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	</a:t>
            </a:r>
          </a:p>
        </p:txBody>
      </p:sp>
      <p:sp>
        <p:nvSpPr>
          <p:cNvPr id="4" name="TextBox 3">
            <a:extLst>
              <a:ext uri="{FF2B5EF4-FFF2-40B4-BE49-F238E27FC236}">
                <a16:creationId xmlns:a16="http://schemas.microsoft.com/office/drawing/2014/main" id="{070F1D93-13F5-4539-8552-E9A656930A9A}"/>
              </a:ext>
            </a:extLst>
          </p:cNvPr>
          <p:cNvSpPr txBox="1"/>
          <p:nvPr/>
        </p:nvSpPr>
        <p:spPr>
          <a:xfrm>
            <a:off x="232913" y="6345104"/>
            <a:ext cx="65560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*Does not include statewide line items.</a:t>
            </a:r>
          </a:p>
        </p:txBody>
      </p:sp>
      <p:pic>
        <p:nvPicPr>
          <p:cNvPr id="2" name="Picture 1">
            <a:extLst>
              <a:ext uri="{FF2B5EF4-FFF2-40B4-BE49-F238E27FC236}">
                <a16:creationId xmlns:a16="http://schemas.microsoft.com/office/drawing/2014/main" id="{8A81ED06-C687-4CE6-AC78-B171B8792274}"/>
              </a:ext>
            </a:extLst>
          </p:cNvPr>
          <p:cNvPicPr>
            <a:picLocks noChangeAspect="1"/>
          </p:cNvPicPr>
          <p:nvPr/>
        </p:nvPicPr>
        <p:blipFill>
          <a:blip r:embed="rId3"/>
          <a:stretch>
            <a:fillRect/>
          </a:stretch>
        </p:blipFill>
        <p:spPr>
          <a:xfrm>
            <a:off x="869360" y="4066700"/>
            <a:ext cx="10353986" cy="1266825"/>
          </a:xfrm>
          <a:prstGeom prst="rect">
            <a:avLst/>
          </a:prstGeom>
        </p:spPr>
      </p:pic>
    </p:spTree>
    <p:extLst>
      <p:ext uri="{BB962C8B-B14F-4D97-AF65-F5344CB8AC3E}">
        <p14:creationId xmlns:p14="http://schemas.microsoft.com/office/powerpoint/2010/main" val="4186472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524000" y="134202"/>
            <a:ext cx="9144000" cy="63844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libri" panose="020F0502020204030204"/>
                <a:ea typeface="+mj-ea"/>
                <a:cs typeface="+mj-cs"/>
              </a:rPr>
              <a:t>CBR for FY2023-2024:   $207,147,719*</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800" b="1" i="0" u="none" strike="noStrike" kern="1200" cap="none" spc="0" normalizeH="0" baseline="0" noProof="0" dirty="0">
              <a:ln>
                <a:noFill/>
              </a:ln>
              <a:solidFill>
                <a:srgbClr val="0070C0"/>
              </a:solidFill>
              <a:effectLst/>
              <a:uLnTx/>
              <a:uFillTx/>
              <a:latin typeface="Arial" panose="020B0604020202020204" pitchFamily="34" charset="0"/>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800" b="1" i="0" u="none" strike="noStrike" kern="1200" cap="none" spc="0" normalizeH="0" baseline="0" noProof="0" dirty="0">
              <a:ln>
                <a:noFill/>
              </a:ln>
              <a:solidFill>
                <a:srgbClr val="0070C0"/>
              </a:solidFill>
              <a:effectLst/>
              <a:uLnTx/>
              <a:uFillTx/>
              <a:latin typeface="Arial" panose="020B0604020202020204" pitchFamily="34" charset="0"/>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800" b="1" i="0" u="none" strike="noStrike" kern="1200" cap="none" spc="0" normalizeH="0" baseline="0" noProof="0" dirty="0">
              <a:ln>
                <a:noFill/>
              </a:ln>
              <a:solidFill>
                <a:srgbClr val="0070C0"/>
              </a:solidFill>
              <a:effectLst/>
              <a:uLnTx/>
              <a:uFillTx/>
              <a:latin typeface="Arial" panose="020B0604020202020204" pitchFamily="34" charset="0"/>
              <a:ea typeface="+mj-ea"/>
              <a:cs typeface="+mj-cs"/>
            </a:endParaRPr>
          </a:p>
        </p:txBody>
      </p:sp>
      <p:sp>
        <p:nvSpPr>
          <p:cNvPr id="6" name="Rectangle 5">
            <a:extLst>
              <a:ext uri="{FF2B5EF4-FFF2-40B4-BE49-F238E27FC236}">
                <a16:creationId xmlns:a16="http://schemas.microsoft.com/office/drawing/2014/main" id="{9FDF2D39-B5C8-4E9B-B54C-FC8724C2C2EE}"/>
              </a:ext>
            </a:extLst>
          </p:cNvPr>
          <p:cNvSpPr/>
          <p:nvPr/>
        </p:nvSpPr>
        <p:spPr>
          <a:xfrm>
            <a:off x="869360" y="927387"/>
            <a:ext cx="10453279" cy="526297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Inflationary Cost Adjustment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Rationale:	Pool of funds made available to give institutions flexibility in 			addressing rising utility costs, increases in infrastructure costs, 		ongoing technology costs, and other unique needs of their 			campuses.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Calculation:	4.2 percent over total FY2023 appropriation.  The 4.2 percent 		was chosen because it closely aligns with recent Higher 			Education Price Index (HEPI) estimates of 5.2 percent used 			for fiscal year 2022.  The index is used to project future budget 		increases required to preserve purchasing power.</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Amount:	$78.21 million (37.8% of total CBR*)</a:t>
            </a: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301A1FF1-7B32-404C-B3A6-F5F249699390}"/>
              </a:ext>
            </a:extLst>
          </p:cNvPr>
          <p:cNvSpPr txBox="1"/>
          <p:nvPr/>
        </p:nvSpPr>
        <p:spPr>
          <a:xfrm>
            <a:off x="232913" y="6345104"/>
            <a:ext cx="65560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*Does not include statewide line items.</a:t>
            </a:r>
          </a:p>
        </p:txBody>
      </p:sp>
    </p:spTree>
    <p:extLst>
      <p:ext uri="{BB962C8B-B14F-4D97-AF65-F5344CB8AC3E}">
        <p14:creationId xmlns:p14="http://schemas.microsoft.com/office/powerpoint/2010/main" val="34709941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2968D48-2469-4A7D-8048-BCB938A53B31}"/>
              </a:ext>
            </a:extLst>
          </p:cNvPr>
          <p:cNvSpPr txBox="1">
            <a:spLocks/>
          </p:cNvSpPr>
          <p:nvPr/>
        </p:nvSpPr>
        <p:spPr>
          <a:xfrm>
            <a:off x="423992" y="35802"/>
            <a:ext cx="5674970" cy="1282252"/>
          </a:xfrm>
          <a:prstGeom prst="rect">
            <a:avLst/>
          </a:prstGeom>
        </p:spPr>
        <p:txBody>
          <a:bodyPr vert="horz" lIns="91440" tIns="45720" rIns="91440" bIns="45720" rtlCol="0" anchor="ct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4000" b="1" dirty="0">
                <a:solidFill>
                  <a:schemeClr val="accent5"/>
                </a:solidFill>
                <a:latin typeface="+mn-lt"/>
              </a:rPr>
            </a:br>
            <a:r>
              <a:rPr lang="en-US" sz="9800" b="1" dirty="0">
                <a:solidFill>
                  <a:schemeClr val="accent5"/>
                </a:solidFill>
                <a:latin typeface="+mn-lt"/>
              </a:rPr>
              <a:t>ACHE Research Fellow wins Best Paper Award</a:t>
            </a:r>
          </a:p>
        </p:txBody>
      </p:sp>
      <p:sp>
        <p:nvSpPr>
          <p:cNvPr id="7" name="Content Placeholder 2">
            <a:extLst>
              <a:ext uri="{FF2B5EF4-FFF2-40B4-BE49-F238E27FC236}">
                <a16:creationId xmlns:a16="http://schemas.microsoft.com/office/drawing/2014/main" id="{A49CEA5D-3486-4A9F-8AEE-3E636680A519}"/>
              </a:ext>
            </a:extLst>
          </p:cNvPr>
          <p:cNvSpPr txBox="1">
            <a:spLocks/>
          </p:cNvSpPr>
          <p:nvPr/>
        </p:nvSpPr>
        <p:spPr>
          <a:xfrm>
            <a:off x="321276" y="1474573"/>
            <a:ext cx="6976671" cy="49145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700" dirty="0"/>
              <a:t>ACHE Research Fellow, Natalie Millar, recently earned a PhD in Economics from the University of Alabama while completing a concurrent fellowship at Stanford University.  </a:t>
            </a:r>
          </a:p>
          <a:p>
            <a:r>
              <a:rPr lang="en-US" sz="2700" dirty="0"/>
              <a:t>Dr. Millar recently received the </a:t>
            </a:r>
            <a:r>
              <a:rPr lang="en-US" sz="2700" b="1" dirty="0"/>
              <a:t>Best Paper Award </a:t>
            </a:r>
            <a:r>
              <a:rPr lang="en-US" sz="2700" dirty="0"/>
              <a:t>at the annual </a:t>
            </a:r>
            <a:r>
              <a:rPr lang="en-US" sz="2700" b="1" dirty="0"/>
              <a:t>Association for Career and Technical Education Research (ACTER) </a:t>
            </a:r>
            <a:r>
              <a:rPr lang="en-US" sz="2700" dirty="0"/>
              <a:t>meeting in Las Vegas.</a:t>
            </a:r>
          </a:p>
          <a:p>
            <a:r>
              <a:rPr lang="en-US" sz="2700" dirty="0"/>
              <a:t>Her research used data from Alabama’s community colleges to explore data-driven modeling to help predict retention among community college students.</a:t>
            </a:r>
          </a:p>
        </p:txBody>
      </p:sp>
      <p:pic>
        <p:nvPicPr>
          <p:cNvPr id="4" name="Picture 3">
            <a:extLst>
              <a:ext uri="{FF2B5EF4-FFF2-40B4-BE49-F238E27FC236}">
                <a16:creationId xmlns:a16="http://schemas.microsoft.com/office/drawing/2014/main" id="{F27ED83A-32C4-44BA-83EF-9D7AF8E9AC63}"/>
              </a:ext>
            </a:extLst>
          </p:cNvPr>
          <p:cNvPicPr>
            <a:picLocks noChangeAspect="1"/>
          </p:cNvPicPr>
          <p:nvPr/>
        </p:nvPicPr>
        <p:blipFill>
          <a:blip r:embed="rId2"/>
          <a:stretch>
            <a:fillRect/>
          </a:stretch>
        </p:blipFill>
        <p:spPr>
          <a:xfrm>
            <a:off x="7719852" y="1815012"/>
            <a:ext cx="3985215" cy="4233672"/>
          </a:xfrm>
          <a:prstGeom prst="rect">
            <a:avLst/>
          </a:prstGeom>
        </p:spPr>
      </p:pic>
      <p:pic>
        <p:nvPicPr>
          <p:cNvPr id="2" name="Picture 1">
            <a:extLst>
              <a:ext uri="{FF2B5EF4-FFF2-40B4-BE49-F238E27FC236}">
                <a16:creationId xmlns:a16="http://schemas.microsoft.com/office/drawing/2014/main" id="{E4CA20B0-A200-4677-8B21-917E0C184E7B}"/>
              </a:ext>
            </a:extLst>
          </p:cNvPr>
          <p:cNvPicPr>
            <a:picLocks noChangeAspect="1"/>
          </p:cNvPicPr>
          <p:nvPr/>
        </p:nvPicPr>
        <p:blipFill>
          <a:blip r:embed="rId3"/>
          <a:stretch>
            <a:fillRect/>
          </a:stretch>
        </p:blipFill>
        <p:spPr>
          <a:xfrm>
            <a:off x="6326659" y="242843"/>
            <a:ext cx="5441349" cy="868170"/>
          </a:xfrm>
          <a:prstGeom prst="rect">
            <a:avLst/>
          </a:prstGeom>
        </p:spPr>
      </p:pic>
    </p:spTree>
    <p:extLst>
      <p:ext uri="{BB962C8B-B14F-4D97-AF65-F5344CB8AC3E}">
        <p14:creationId xmlns:p14="http://schemas.microsoft.com/office/powerpoint/2010/main" val="145653359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524000" y="134202"/>
            <a:ext cx="9144000" cy="63844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libri" panose="020F0502020204030204"/>
                <a:ea typeface="+mj-ea"/>
                <a:cs typeface="+mj-cs"/>
              </a:rPr>
              <a:t>CBR for FY2023-2024:   $207,147,719*</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800" b="1" i="0" u="none" strike="noStrike" kern="1200" cap="none" spc="0" normalizeH="0" baseline="0" noProof="0" dirty="0">
              <a:ln>
                <a:noFill/>
              </a:ln>
              <a:solidFill>
                <a:srgbClr val="0070C0"/>
              </a:solidFill>
              <a:effectLst/>
              <a:uLnTx/>
              <a:uFillTx/>
              <a:latin typeface="Calibri" panose="020F050202020403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800" b="1" i="0" u="none" strike="noStrike" kern="1200" cap="none" spc="0" normalizeH="0" baseline="0" noProof="0" dirty="0">
              <a:ln>
                <a:noFill/>
              </a:ln>
              <a:solidFill>
                <a:srgbClr val="0070C0"/>
              </a:solidFill>
              <a:effectLst/>
              <a:uLnTx/>
              <a:uFillTx/>
              <a:latin typeface="Arial" panose="020B0604020202020204" pitchFamily="34" charset="0"/>
              <a:ea typeface="+mj-ea"/>
              <a:cs typeface="+mj-cs"/>
            </a:endParaRPr>
          </a:p>
        </p:txBody>
      </p:sp>
      <p:sp>
        <p:nvSpPr>
          <p:cNvPr id="6" name="Rectangle 5">
            <a:extLst>
              <a:ext uri="{FF2B5EF4-FFF2-40B4-BE49-F238E27FC236}">
                <a16:creationId xmlns:a16="http://schemas.microsoft.com/office/drawing/2014/main" id="{9FDF2D39-B5C8-4E9B-B54C-FC8724C2C2EE}"/>
              </a:ext>
            </a:extLst>
          </p:cNvPr>
          <p:cNvSpPr/>
          <p:nvPr/>
        </p:nvSpPr>
        <p:spPr>
          <a:xfrm>
            <a:off x="869360" y="1031132"/>
            <a:ext cx="10453279" cy="437042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Weighted Credit Hours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Rationale:	Pool of funds made available based on weighted credit hours 		using weighting methodology from ACHE Standard Formula.  		These funds recognize increases in enrollment, credit hour 			productivity, and the need to fund STEM and other high-costs 		programs requiring more resources.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Calculation:	2 percent over total FY2023 appropriation distributed by 			weighted credit hours from AY2022 using weights from ACHE 		Standard Formula.</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Amount:	$37.03 million (17.9% of total CBR*)</a:t>
            </a: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p>
        </p:txBody>
      </p:sp>
      <p:sp>
        <p:nvSpPr>
          <p:cNvPr id="4" name="TextBox 3">
            <a:extLst>
              <a:ext uri="{FF2B5EF4-FFF2-40B4-BE49-F238E27FC236}">
                <a16:creationId xmlns:a16="http://schemas.microsoft.com/office/drawing/2014/main" id="{C31FE02F-C97B-4A7C-A1FB-E8E24A74F25B}"/>
              </a:ext>
            </a:extLst>
          </p:cNvPr>
          <p:cNvSpPr txBox="1"/>
          <p:nvPr/>
        </p:nvSpPr>
        <p:spPr>
          <a:xfrm>
            <a:off x="232913" y="6345104"/>
            <a:ext cx="65560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*Does not include statewide line items.</a:t>
            </a:r>
          </a:p>
        </p:txBody>
      </p:sp>
    </p:spTree>
    <p:extLst>
      <p:ext uri="{BB962C8B-B14F-4D97-AF65-F5344CB8AC3E}">
        <p14:creationId xmlns:p14="http://schemas.microsoft.com/office/powerpoint/2010/main" val="333580191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31779" y="206522"/>
            <a:ext cx="11128442" cy="63844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libri" panose="020F0502020204030204"/>
                <a:ea typeface="+mj-ea"/>
                <a:cs typeface="+mj-cs"/>
              </a:rPr>
              <a:t>CBR for FY2023-2024:  by Sector</a:t>
            </a:r>
          </a:p>
        </p:txBody>
      </p:sp>
      <p:sp>
        <p:nvSpPr>
          <p:cNvPr id="4" name="Rectangle 3"/>
          <p:cNvSpPr/>
          <p:nvPr/>
        </p:nvSpPr>
        <p:spPr>
          <a:xfrm>
            <a:off x="402613" y="994341"/>
            <a:ext cx="5066031" cy="560153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tab pos="2286000" algn="l"/>
                <a:tab pos="2514600" algn="l"/>
              </a:tabLst>
              <a:defRPr/>
            </a:pPr>
            <a:r>
              <a:rPr kumimoji="0" lang="en-US" sz="2800" b="1" i="0" u="none" strike="noStrike" kern="1200" cap="none" spc="0" normalizeH="0" baseline="0" noProof="0" dirty="0">
                <a:ln>
                  <a:noFill/>
                </a:ln>
                <a:solidFill>
                  <a:srgbClr val="4472C4">
                    <a:lumMod val="75000"/>
                  </a:srgbClr>
                </a:solidFill>
                <a:effectLst/>
                <a:uLnTx/>
                <a:uFillTx/>
                <a:latin typeface="Calibri" panose="020F0502020204030204"/>
                <a:ea typeface="Times New Roman" panose="02020603050405020304" pitchFamily="18" charset="0"/>
                <a:cs typeface="Times New Roman" panose="02020603050405020304" pitchFamily="18" charset="0"/>
              </a:rPr>
              <a:t>Universities (73.1%)</a:t>
            </a:r>
          </a:p>
          <a:p>
            <a:pPr marL="0" marR="0" lvl="0" indent="0" algn="l" defTabSz="914400" rtl="0" eaLnBrk="1" fontAlgn="auto" latinLnBrk="0" hangingPunct="1">
              <a:lnSpc>
                <a:spcPct val="100000"/>
              </a:lnSpc>
              <a:spcBef>
                <a:spcPts val="0"/>
              </a:spcBef>
              <a:spcAft>
                <a:spcPts val="600"/>
              </a:spcAft>
              <a:buClrTx/>
              <a:buSzTx/>
              <a:buFontTx/>
              <a:buNone/>
              <a:tabLst>
                <a:tab pos="2286000" algn="l"/>
                <a:tab pos="2514600" algn="l"/>
              </a:tabLst>
              <a:defRPr/>
            </a:pPr>
            <a:r>
              <a:rPr kumimoji="0" lang="en-US" sz="2800" b="1" i="0" u="none" strike="noStrike" kern="1200" cap="none" spc="0" normalizeH="0" baseline="0" noProof="0" dirty="0">
                <a:ln>
                  <a:noFill/>
                </a:ln>
                <a:solidFill>
                  <a:srgbClr val="4472C4">
                    <a:lumMod val="75000"/>
                  </a:srgbClr>
                </a:solidFill>
                <a:effectLst/>
                <a:uLnTx/>
                <a:uFillTx/>
                <a:latin typeface="Calibri" panose="020F0502020204030204"/>
                <a:ea typeface="Times New Roman" panose="02020603050405020304" pitchFamily="18" charset="0"/>
                <a:cs typeface="Times New Roman" panose="02020603050405020304" pitchFamily="18" charset="0"/>
              </a:rPr>
              <a:t>$166.24 Million</a:t>
            </a:r>
          </a:p>
          <a:p>
            <a:pPr marL="0" marR="0" lvl="0" indent="0" algn="l" defTabSz="914400" rtl="0" eaLnBrk="1" fontAlgn="auto" latinLnBrk="0" hangingPunct="1">
              <a:lnSpc>
                <a:spcPct val="100000"/>
              </a:lnSpc>
              <a:spcBef>
                <a:spcPts val="0"/>
              </a:spcBef>
              <a:spcAft>
                <a:spcPts val="600"/>
              </a:spcAft>
              <a:buClrTx/>
              <a:buSzTx/>
              <a:buFontTx/>
              <a:buNone/>
              <a:tabLst>
                <a:tab pos="2286000" algn="l"/>
                <a:tab pos="2514600" algn="l"/>
              </a:tabLst>
              <a:defRPr/>
            </a:pPr>
            <a:r>
              <a:rPr kumimoji="0" lang="en-US" sz="2800" b="0" i="0" u="none" strike="noStrike" kern="1200" cap="none" spc="0" normalizeH="0" baseline="0" noProof="0" dirty="0">
                <a:ln>
                  <a:noFill/>
                </a:ln>
                <a:solidFill>
                  <a:prstClr val="white">
                    <a:lumMod val="50000"/>
                  </a:prstClr>
                </a:solidFill>
                <a:effectLst/>
                <a:uLnTx/>
                <a:uFillTx/>
                <a:latin typeface="Calibri" panose="020F0502020204030204"/>
                <a:ea typeface="Times New Roman" panose="02020603050405020304" pitchFamily="18" charset="0"/>
                <a:cs typeface="Times New Roman" panose="02020603050405020304" pitchFamily="18" charset="0"/>
              </a:rPr>
              <a:t>11.51% increase over prior year</a:t>
            </a:r>
          </a:p>
          <a:p>
            <a:pPr marL="0" marR="0" lvl="0" indent="0" algn="l" defTabSz="914400" rtl="0" eaLnBrk="1" fontAlgn="auto" latinLnBrk="0" hangingPunct="1">
              <a:lnSpc>
                <a:spcPct val="100000"/>
              </a:lnSpc>
              <a:spcBef>
                <a:spcPts val="0"/>
              </a:spcBef>
              <a:spcAft>
                <a:spcPts val="600"/>
              </a:spcAft>
              <a:buClrTx/>
              <a:buSzTx/>
              <a:buFontTx/>
              <a:buNone/>
              <a:tabLst>
                <a:tab pos="2286000" algn="l"/>
                <a:tab pos="2514600" algn="l"/>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tab pos="2286000" algn="l"/>
                <a:tab pos="2514600" algn="l"/>
              </a:tabLst>
              <a:defRPr/>
            </a:pPr>
            <a:r>
              <a:rPr kumimoji="0" lang="en-US" sz="2800" b="1" i="0" u="none" strike="noStrike" kern="1200" cap="none" spc="0" normalizeH="0" baseline="0" noProof="0" dirty="0">
                <a:ln>
                  <a:noFill/>
                </a:ln>
                <a:solidFill>
                  <a:srgbClr val="63A0D7"/>
                </a:solidFill>
                <a:effectLst/>
                <a:uLnTx/>
                <a:uFillTx/>
                <a:latin typeface="Calibri" panose="020F0502020204030204"/>
                <a:ea typeface="Times New Roman" panose="02020603050405020304" pitchFamily="18" charset="0"/>
                <a:cs typeface="Times New Roman" panose="02020603050405020304" pitchFamily="18" charset="0"/>
              </a:rPr>
              <a:t>Community Colleges (18.0%)</a:t>
            </a:r>
          </a:p>
          <a:p>
            <a:pPr marL="0" marR="0" lvl="0" indent="0" algn="l" defTabSz="914400" rtl="0" eaLnBrk="1" fontAlgn="auto" latinLnBrk="0" hangingPunct="1">
              <a:lnSpc>
                <a:spcPct val="100000"/>
              </a:lnSpc>
              <a:spcBef>
                <a:spcPts val="0"/>
              </a:spcBef>
              <a:spcAft>
                <a:spcPts val="600"/>
              </a:spcAft>
              <a:buClrTx/>
              <a:buSzTx/>
              <a:buFontTx/>
              <a:buNone/>
              <a:tabLst>
                <a:tab pos="2286000" algn="l"/>
                <a:tab pos="2514600" algn="l"/>
              </a:tabLst>
              <a:defRPr/>
            </a:pPr>
            <a:r>
              <a:rPr kumimoji="0" lang="en-US" sz="2800" b="1" i="0" u="none" strike="noStrike" kern="1200" cap="none" spc="0" normalizeH="0" baseline="0" noProof="0" dirty="0">
                <a:ln>
                  <a:noFill/>
                </a:ln>
                <a:solidFill>
                  <a:srgbClr val="63A0D7"/>
                </a:solidFill>
                <a:effectLst/>
                <a:uLnTx/>
                <a:uFillTx/>
                <a:latin typeface="Calibri" panose="020F0502020204030204"/>
                <a:ea typeface="Times New Roman" panose="02020603050405020304" pitchFamily="18" charset="0"/>
                <a:cs typeface="Times New Roman" panose="02020603050405020304" pitchFamily="18" charset="0"/>
              </a:rPr>
              <a:t>$40.91 Million</a:t>
            </a:r>
          </a:p>
          <a:p>
            <a:pPr marL="0" marR="0" lvl="0" indent="0" algn="l" defTabSz="914400" rtl="0" eaLnBrk="1" fontAlgn="auto" latinLnBrk="0" hangingPunct="1">
              <a:lnSpc>
                <a:spcPct val="100000"/>
              </a:lnSpc>
              <a:spcBef>
                <a:spcPts val="0"/>
              </a:spcBef>
              <a:spcAft>
                <a:spcPts val="600"/>
              </a:spcAft>
              <a:buClrTx/>
              <a:buSzTx/>
              <a:buFontTx/>
              <a:buNone/>
              <a:tabLst>
                <a:tab pos="2286000" algn="l"/>
                <a:tab pos="2514600" algn="l"/>
              </a:tabLst>
              <a:defRPr/>
            </a:pPr>
            <a:r>
              <a:rPr kumimoji="0" lang="en-US" sz="2800" b="0" i="0" u="none" strike="noStrike" kern="1200" cap="none" spc="0" normalizeH="0" baseline="0" noProof="0" dirty="0">
                <a:ln>
                  <a:noFill/>
                </a:ln>
                <a:solidFill>
                  <a:prstClr val="white">
                    <a:lumMod val="50000"/>
                  </a:prstClr>
                </a:solidFill>
                <a:effectLst/>
                <a:uLnTx/>
                <a:uFillTx/>
                <a:latin typeface="Calibri" panose="020F0502020204030204"/>
                <a:ea typeface="Times New Roman" panose="02020603050405020304" pitchFamily="18" charset="0"/>
                <a:cs typeface="Times New Roman" panose="02020603050405020304" pitchFamily="18" charset="0"/>
              </a:rPr>
              <a:t>10.05% increase over prior year</a:t>
            </a:r>
          </a:p>
          <a:p>
            <a:pPr marL="0" marR="0" lvl="0" indent="0" algn="l" defTabSz="914400" rtl="0" eaLnBrk="1" fontAlgn="auto" latinLnBrk="0" hangingPunct="1">
              <a:lnSpc>
                <a:spcPct val="100000"/>
              </a:lnSpc>
              <a:spcBef>
                <a:spcPts val="0"/>
              </a:spcBef>
              <a:spcAft>
                <a:spcPts val="600"/>
              </a:spcAft>
              <a:buClrTx/>
              <a:buSzTx/>
              <a:buFontTx/>
              <a:buNone/>
              <a:tabLst>
                <a:tab pos="2286000" algn="l"/>
                <a:tab pos="2514600" algn="l"/>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tab pos="2286000" algn="l"/>
                <a:tab pos="2514600" algn="l"/>
              </a:tabLst>
              <a:defRPr/>
            </a:pPr>
            <a:r>
              <a:rPr kumimoji="0" lang="en-US" sz="2800" b="1" i="0" u="none" strike="noStrike" kern="1200" cap="none" spc="0" normalizeH="0" baseline="0" noProof="0" dirty="0">
                <a:ln>
                  <a:noFill/>
                </a:ln>
                <a:solidFill>
                  <a:srgbClr val="E7E6E6">
                    <a:lumMod val="25000"/>
                  </a:srgbClr>
                </a:solidFill>
                <a:effectLst/>
                <a:uLnTx/>
                <a:uFillTx/>
                <a:latin typeface="Calibri" panose="020F0502020204030204"/>
                <a:ea typeface="Times New Roman" panose="02020603050405020304" pitchFamily="18" charset="0"/>
                <a:cs typeface="Times New Roman" panose="02020603050405020304" pitchFamily="18" charset="0"/>
              </a:rPr>
              <a:t>State-Level Programs (9.0%)</a:t>
            </a:r>
          </a:p>
          <a:p>
            <a:pPr marL="0" marR="0" lvl="0" indent="0" algn="l" defTabSz="914400" rtl="0" eaLnBrk="1" fontAlgn="auto" latinLnBrk="0" hangingPunct="1">
              <a:lnSpc>
                <a:spcPct val="100000"/>
              </a:lnSpc>
              <a:spcBef>
                <a:spcPts val="0"/>
              </a:spcBef>
              <a:spcAft>
                <a:spcPts val="600"/>
              </a:spcAft>
              <a:buClrTx/>
              <a:buSzTx/>
              <a:buFontTx/>
              <a:buNone/>
              <a:tabLst>
                <a:tab pos="2286000" algn="l"/>
                <a:tab pos="2514600" algn="l"/>
              </a:tabLst>
              <a:defRPr/>
            </a:pPr>
            <a:r>
              <a:rPr kumimoji="0" lang="en-US" sz="2800" b="1" i="0" u="none" strike="noStrike" kern="1200" cap="none" spc="0" normalizeH="0" baseline="0" noProof="0" dirty="0">
                <a:ln>
                  <a:noFill/>
                </a:ln>
                <a:solidFill>
                  <a:srgbClr val="E7E6E6">
                    <a:lumMod val="25000"/>
                  </a:srgbClr>
                </a:solidFill>
                <a:effectLst/>
                <a:uLnTx/>
                <a:uFillTx/>
                <a:latin typeface="Calibri" panose="020F0502020204030204"/>
                <a:ea typeface="Times New Roman" panose="02020603050405020304" pitchFamily="18" charset="0"/>
                <a:cs typeface="Times New Roman" panose="02020603050405020304" pitchFamily="18" charset="0"/>
              </a:rPr>
              <a:t>$20.41 Million</a:t>
            </a:r>
          </a:p>
          <a:p>
            <a:pPr marL="0" marR="0" lvl="0" indent="0" algn="l" defTabSz="914400" rtl="0" eaLnBrk="1" fontAlgn="auto" latinLnBrk="0" hangingPunct="1">
              <a:lnSpc>
                <a:spcPct val="100000"/>
              </a:lnSpc>
              <a:spcBef>
                <a:spcPts val="0"/>
              </a:spcBef>
              <a:spcAft>
                <a:spcPts val="600"/>
              </a:spcAft>
              <a:buClrTx/>
              <a:buSzTx/>
              <a:buFontTx/>
              <a:buNone/>
              <a:tabLst>
                <a:tab pos="2286000" algn="l"/>
                <a:tab pos="2514600" algn="l"/>
              </a:tabLst>
              <a:defRPr/>
            </a:pPr>
            <a:r>
              <a:rPr kumimoji="0" lang="en-US" sz="2800" b="0" i="0" u="none" strike="noStrike" kern="1200" cap="none" spc="0" normalizeH="0" baseline="0" noProof="0" dirty="0">
                <a:ln>
                  <a:noFill/>
                </a:ln>
                <a:solidFill>
                  <a:prstClr val="white">
                    <a:lumMod val="50000"/>
                  </a:prstClr>
                </a:solidFill>
                <a:effectLst/>
                <a:uLnTx/>
                <a:uFillTx/>
                <a:latin typeface="Calibri" panose="020F0502020204030204"/>
                <a:ea typeface="Times New Roman" panose="02020603050405020304" pitchFamily="18" charset="0"/>
                <a:cs typeface="Times New Roman" panose="02020603050405020304" pitchFamily="18" charset="0"/>
              </a:rPr>
              <a:t>7.29% increase over prior year</a:t>
            </a:r>
          </a:p>
        </p:txBody>
      </p:sp>
      <p:graphicFrame>
        <p:nvGraphicFramePr>
          <p:cNvPr id="5" name="Chart 4">
            <a:extLst>
              <a:ext uri="{FF2B5EF4-FFF2-40B4-BE49-F238E27FC236}">
                <a16:creationId xmlns:a16="http://schemas.microsoft.com/office/drawing/2014/main" id="{F1E6EB3A-BEA1-4C75-9FC5-EA7F840599A8}"/>
              </a:ext>
            </a:extLst>
          </p:cNvPr>
          <p:cNvGraphicFramePr>
            <a:graphicFrameLocks/>
          </p:cNvGraphicFramePr>
          <p:nvPr/>
        </p:nvGraphicFramePr>
        <p:xfrm>
          <a:off x="4116420" y="994341"/>
          <a:ext cx="7923179" cy="58065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782051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3249985-6E78-43D6-A3E5-DEE4B27DA77E}"/>
              </a:ext>
            </a:extLst>
          </p:cNvPr>
          <p:cNvPicPr>
            <a:picLocks noChangeAspect="1"/>
          </p:cNvPicPr>
          <p:nvPr/>
        </p:nvPicPr>
        <p:blipFill>
          <a:blip r:embed="rId3"/>
          <a:stretch>
            <a:fillRect/>
          </a:stretch>
        </p:blipFill>
        <p:spPr>
          <a:xfrm>
            <a:off x="696518" y="652807"/>
            <a:ext cx="10798965" cy="6136605"/>
          </a:xfrm>
          <a:prstGeom prst="rect">
            <a:avLst/>
          </a:prstGeom>
        </p:spPr>
      </p:pic>
      <p:sp>
        <p:nvSpPr>
          <p:cNvPr id="6" name="Title 1">
            <a:extLst>
              <a:ext uri="{FF2B5EF4-FFF2-40B4-BE49-F238E27FC236}">
                <a16:creationId xmlns:a16="http://schemas.microsoft.com/office/drawing/2014/main" id="{7D62D98C-B559-4A62-9787-5E5768694B8F}"/>
              </a:ext>
            </a:extLst>
          </p:cNvPr>
          <p:cNvSpPr txBox="1">
            <a:spLocks/>
          </p:cNvSpPr>
          <p:nvPr/>
        </p:nvSpPr>
        <p:spPr>
          <a:xfrm>
            <a:off x="2185976" y="140839"/>
            <a:ext cx="7820047" cy="63844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j-ea"/>
                <a:cs typeface="+mj-cs"/>
              </a:rPr>
              <a:t>FY2023-24 Consolidated Budget Recommendation</a:t>
            </a:r>
          </a:p>
        </p:txBody>
      </p:sp>
      <p:pic>
        <p:nvPicPr>
          <p:cNvPr id="5" name="Picture 4">
            <a:extLst>
              <a:ext uri="{FF2B5EF4-FFF2-40B4-BE49-F238E27FC236}">
                <a16:creationId xmlns:a16="http://schemas.microsoft.com/office/drawing/2014/main" id="{A29858CC-6536-49DB-94F3-8534FD88E6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752" y="140839"/>
            <a:ext cx="1029532" cy="1023937"/>
          </a:xfrm>
          <a:prstGeom prst="rect">
            <a:avLst/>
          </a:prstGeom>
        </p:spPr>
      </p:pic>
    </p:spTree>
    <p:extLst>
      <p:ext uri="{BB962C8B-B14F-4D97-AF65-F5344CB8AC3E}">
        <p14:creationId xmlns:p14="http://schemas.microsoft.com/office/powerpoint/2010/main" val="5140933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77CEF5-2421-45F0-9684-896A134D6EFD}"/>
              </a:ext>
            </a:extLst>
          </p:cNvPr>
          <p:cNvSpPr txBox="1"/>
          <p:nvPr/>
        </p:nvSpPr>
        <p:spPr>
          <a:xfrm>
            <a:off x="1767908" y="1982450"/>
            <a:ext cx="8656183" cy="19236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4472C4"/>
                </a:solidFill>
                <a:effectLst/>
                <a:uLnTx/>
                <a:uFillTx/>
                <a:latin typeface="Calibri" panose="020F0502020204030204"/>
                <a:ea typeface="+mn-ea"/>
                <a:cs typeface="+mn-cs"/>
              </a:rPr>
              <a:t>Motion, Decision Item 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That the Commission approve the </a:t>
            </a:r>
            <a:r>
              <a:rPr kumimoji="0" lang="en-US" sz="2800" b="0" i="0" u="none" strike="noStrike" kern="1400" cap="none" spc="0" normalizeH="0" baseline="0" noProof="0" dirty="0">
                <a:ln>
                  <a:noFill/>
                </a:ln>
                <a:solidFill>
                  <a:prstClr val="black"/>
                </a:solidFill>
                <a:effectLst/>
                <a:uLnTx/>
                <a:uFillTx/>
                <a:latin typeface="Calibri" panose="020F0502020204030204"/>
                <a:ea typeface="+mn-ea"/>
                <a:cs typeface="+mn-cs"/>
              </a:rPr>
              <a:t>Consolidated Budget Recommendation for FY 2023-2024.</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362475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8081" y="505189"/>
            <a:ext cx="10235837" cy="175432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solidFill>
                <a:effectLst/>
                <a:uLnTx/>
                <a:uFillTx/>
                <a:latin typeface="Calibri" panose="020F0502020204030204"/>
                <a:ea typeface="+mn-ea"/>
                <a:cs typeface="+mn-cs"/>
              </a:rPr>
              <a:t>D. Report on the Facilities Master Plan &amp; Capital Projects Requests for FY 2023-2024 – FY 2027-2028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400" cap="none" spc="0" normalizeH="0" baseline="0" noProof="0" dirty="0">
                <a:ln>
                  <a:noFill/>
                </a:ln>
                <a:solidFill>
                  <a:srgbClr val="4472C4"/>
                </a:solidFill>
                <a:effectLst/>
                <a:uLnTx/>
                <a:uFillTx/>
                <a:latin typeface="Arial" panose="020B0604020202020204" pitchFamily="34" charset="0"/>
                <a:ea typeface="+mn-ea"/>
                <a:cs typeface="+mn-cs"/>
              </a:rPr>
              <a:t>	</a:t>
            </a:r>
            <a:r>
              <a:rPr kumimoji="0" lang="en-US" sz="3200" b="0" i="1" u="none" strike="noStrike" kern="1400" cap="none" spc="0" normalizeH="0" baseline="0" noProof="0" dirty="0">
                <a:ln>
                  <a:noFill/>
                </a:ln>
                <a:solidFill>
                  <a:srgbClr val="4472C4"/>
                </a:solidFill>
                <a:effectLst/>
                <a:uLnTx/>
                <a:uFillTx/>
                <a:latin typeface="Arial" panose="020B0604020202020204" pitchFamily="34" charset="0"/>
                <a:ea typeface="+mn-ea"/>
                <a:cs typeface="+mn-cs"/>
              </a:rPr>
              <a:t>Staff Presenter:  Julian Rogers</a:t>
            </a:r>
            <a:endPar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3A0E825-F25E-4400-B3DE-8D93264E7A62}"/>
              </a:ext>
            </a:extLst>
          </p:cNvPr>
          <p:cNvPicPr>
            <a:picLocks noChangeAspect="1"/>
          </p:cNvPicPr>
          <p:nvPr/>
        </p:nvPicPr>
        <p:blipFill>
          <a:blip r:embed="rId2"/>
          <a:stretch>
            <a:fillRect/>
          </a:stretch>
        </p:blipFill>
        <p:spPr>
          <a:xfrm>
            <a:off x="2653118" y="2655650"/>
            <a:ext cx="6885762" cy="3440495"/>
          </a:xfrm>
          <a:prstGeom prst="rect">
            <a:avLst/>
          </a:prstGeom>
        </p:spPr>
      </p:pic>
    </p:spTree>
    <p:extLst>
      <p:ext uri="{BB962C8B-B14F-4D97-AF65-F5344CB8AC3E}">
        <p14:creationId xmlns:p14="http://schemas.microsoft.com/office/powerpoint/2010/main" val="8772222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7466" y="212651"/>
            <a:ext cx="10823944" cy="954107"/>
          </a:xfrm>
          <a:prstGeom prst="rect">
            <a:avLst/>
          </a:prstGeom>
        </p:spPr>
        <p:txBody>
          <a:bodyPr wrap="square">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rPr>
              <a:t>Report on the Facilities Master Plan &amp; Capital Projects Requests for </a:t>
            </a:r>
          </a:p>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rPr>
              <a:t>FY 2023-2024 - FY 2027-2028</a:t>
            </a:r>
          </a:p>
        </p:txBody>
      </p:sp>
      <p:sp>
        <p:nvSpPr>
          <p:cNvPr id="3" name="Rectangle 2"/>
          <p:cNvSpPr/>
          <p:nvPr/>
        </p:nvSpPr>
        <p:spPr>
          <a:xfrm>
            <a:off x="260059" y="1384996"/>
            <a:ext cx="11698758" cy="58169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tab pos="2286000" algn="l"/>
                <a:tab pos="2514600" algn="l"/>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Section 16-5-15 of the Code of Alabama requires that each public college &amp; university annually submit a 5-year facilities master plan to the Commission. Each institution is also required to prioritize its capital requests and to provide a needs assessment for requested projects.</a:t>
            </a:r>
          </a:p>
          <a:p>
            <a:pPr marL="0" marR="0" lvl="0" indent="0" algn="l" defTabSz="914400" rtl="0" eaLnBrk="1" fontAlgn="auto" latinLnBrk="0" hangingPunct="1">
              <a:lnSpc>
                <a:spcPct val="100000"/>
              </a:lnSpc>
              <a:spcBef>
                <a:spcPts val="0"/>
              </a:spcBef>
              <a:spcAft>
                <a:spcPts val="0"/>
              </a:spcAft>
              <a:buClrTx/>
              <a:buSzTx/>
              <a:buFontTx/>
              <a:buNone/>
              <a:tabLst>
                <a:tab pos="2286000" algn="l"/>
                <a:tab pos="2514600" algn="l"/>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The five years reported are broken into three time segments: Immediate, Intermediate, and Long-Term capital projects.  </a:t>
            </a:r>
          </a:p>
          <a:p>
            <a:pPr marL="182880" marR="0" lvl="0" indent="0" algn="l" defTabSz="914400" rtl="0" eaLnBrk="1" fontAlgn="auto" latinLnBrk="0" hangingPunct="1">
              <a:lnSpc>
                <a:spcPct val="100000"/>
              </a:lnSpc>
              <a:spcBef>
                <a:spcPts val="0"/>
              </a:spcBef>
              <a:spcAft>
                <a:spcPts val="0"/>
              </a:spcAft>
              <a:buClrTx/>
              <a:buSzTx/>
              <a:buFontTx/>
              <a:buNone/>
              <a:tabLst>
                <a:tab pos="2286000" algn="l"/>
                <a:tab pos="2514600" algn="l"/>
              </a:tabLst>
              <a:defRPr/>
            </a:pPr>
            <a:r>
              <a:rPr kumimoji="0" lang="en-US" sz="2200" b="1" i="0" u="sng" strike="noStrike" kern="1200" cap="none" spc="0" normalizeH="0" baseline="0" noProof="0" dirty="0">
                <a:ln>
                  <a:noFill/>
                </a:ln>
                <a:solidFill>
                  <a:srgbClr val="5B9BD5">
                    <a:lumMod val="75000"/>
                  </a:srgbClr>
                </a:solidFill>
                <a:effectLst/>
                <a:uLnTx/>
                <a:uFillTx/>
                <a:latin typeface="Calibri" panose="020F0502020204030204" pitchFamily="34" charset="0"/>
                <a:ea typeface="Times New Roman" panose="02020603050405020304" pitchFamily="18" charset="0"/>
                <a:cs typeface="Times New Roman" panose="02020603050405020304" pitchFamily="18" charset="0"/>
              </a:rPr>
              <a:t>Immediate</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projects are defined as those within the first academic year of the master planning cycle (</a:t>
            </a:r>
            <a:r>
              <a:rPr kumimoji="0" lang="en-US" sz="22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Times New Roman" panose="02020603050405020304" pitchFamily="18" charset="0"/>
                <a:cs typeface="Times New Roman" panose="02020603050405020304" pitchFamily="18" charset="0"/>
              </a:rPr>
              <a:t>FY 2023-2024</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a:t>
            </a:r>
          </a:p>
          <a:p>
            <a:pPr marL="182880" marR="0" lvl="0" indent="0" algn="l" defTabSz="914400" rtl="0" eaLnBrk="1" fontAlgn="auto" latinLnBrk="0" hangingPunct="1">
              <a:lnSpc>
                <a:spcPct val="100000"/>
              </a:lnSpc>
              <a:spcBef>
                <a:spcPts val="0"/>
              </a:spcBef>
              <a:spcAft>
                <a:spcPts val="0"/>
              </a:spcAft>
              <a:buClrTx/>
              <a:buSzTx/>
              <a:buFontTx/>
              <a:buNone/>
              <a:tabLst>
                <a:tab pos="2286000" algn="l"/>
                <a:tab pos="2514600" algn="l"/>
              </a:tabLst>
              <a:defRPr/>
            </a:pPr>
            <a:r>
              <a:rPr kumimoji="0" lang="en-US" sz="2200" b="1" i="0" u="sng" strike="noStrike" kern="1200" cap="none" spc="0" normalizeH="0" baseline="0" noProof="0" dirty="0">
                <a:ln>
                  <a:noFill/>
                </a:ln>
                <a:solidFill>
                  <a:srgbClr val="5B9BD5">
                    <a:lumMod val="75000"/>
                  </a:srgbClr>
                </a:solidFill>
                <a:effectLst/>
                <a:uLnTx/>
                <a:uFillTx/>
                <a:latin typeface="Calibri" panose="020F0502020204030204" pitchFamily="34" charset="0"/>
                <a:ea typeface="Times New Roman" panose="02020603050405020304" pitchFamily="18" charset="0"/>
                <a:cs typeface="Times New Roman" panose="02020603050405020304" pitchFamily="18" charset="0"/>
              </a:rPr>
              <a:t>Intermediate</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projects are defined as those within the second academic year of the planning cycle (</a:t>
            </a:r>
            <a:r>
              <a:rPr kumimoji="0" lang="en-US" sz="22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Times New Roman" panose="02020603050405020304" pitchFamily="18" charset="0"/>
                <a:cs typeface="Times New Roman" panose="02020603050405020304" pitchFamily="18" charset="0"/>
              </a:rPr>
              <a:t>FY 2024-2025</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p>
          <a:p>
            <a:pPr marL="182880" marR="0" lvl="0" indent="0" algn="l" defTabSz="914400" rtl="0" eaLnBrk="1" fontAlgn="auto" latinLnBrk="0" hangingPunct="1">
              <a:lnSpc>
                <a:spcPct val="100000"/>
              </a:lnSpc>
              <a:spcBef>
                <a:spcPts val="0"/>
              </a:spcBef>
              <a:spcAft>
                <a:spcPts val="1200"/>
              </a:spcAft>
              <a:buClrTx/>
              <a:buSzTx/>
              <a:buFontTx/>
              <a:buNone/>
              <a:tabLst>
                <a:tab pos="2286000" algn="l"/>
                <a:tab pos="2514600" algn="l"/>
              </a:tabLst>
              <a:defRPr/>
            </a:pPr>
            <a:r>
              <a:rPr kumimoji="0" lang="en-US" sz="2200" b="1" i="0" u="sng" strike="noStrike" kern="1200" cap="none" spc="0" normalizeH="0" baseline="0" noProof="0" dirty="0">
                <a:ln>
                  <a:noFill/>
                </a:ln>
                <a:solidFill>
                  <a:srgbClr val="5B9BD5">
                    <a:lumMod val="75000"/>
                  </a:srgbClr>
                </a:solidFill>
                <a:effectLst/>
                <a:uLnTx/>
                <a:uFillTx/>
                <a:latin typeface="Calibri" panose="020F0502020204030204" pitchFamily="34" charset="0"/>
                <a:ea typeface="Times New Roman" panose="02020603050405020304" pitchFamily="18" charset="0"/>
                <a:cs typeface="Times New Roman" panose="02020603050405020304" pitchFamily="18" charset="0"/>
              </a:rPr>
              <a:t>Long-Term</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projects fall into the final two academic  years of the planning cycle (</a:t>
            </a:r>
            <a:r>
              <a:rPr kumimoji="0" lang="en-US" sz="22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Times New Roman" panose="02020603050405020304" pitchFamily="18" charset="0"/>
              </a:rPr>
              <a:t>FY 2025-2026 </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and </a:t>
            </a:r>
            <a:r>
              <a:rPr kumimoji="0" lang="en-US" sz="22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Times New Roman" panose="02020603050405020304" pitchFamily="18" charset="0"/>
                <a:cs typeface="Times New Roman" panose="02020603050405020304" pitchFamily="18" charset="0"/>
              </a:rPr>
              <a:t>FY 2027 - 2028</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tab pos="2286000" algn="l"/>
                <a:tab pos="2514600" algn="l"/>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The projects are further divided into four separate project categories:  </a:t>
            </a:r>
          </a:p>
          <a:p>
            <a:pPr marL="365760" marR="0" lvl="0" indent="0" algn="l" defTabSz="914400" rtl="0" eaLnBrk="1" fontAlgn="auto" latinLnBrk="0" hangingPunct="1">
              <a:lnSpc>
                <a:spcPct val="100000"/>
              </a:lnSpc>
              <a:spcBef>
                <a:spcPts val="0"/>
              </a:spcBef>
              <a:spcAft>
                <a:spcPts val="0"/>
              </a:spcAft>
              <a:buClrTx/>
              <a:buSzTx/>
              <a:buFontTx/>
              <a:buNone/>
              <a:tabLst>
                <a:tab pos="2286000" algn="l"/>
                <a:tab pos="2514600" algn="l"/>
              </a:tabLst>
              <a:defRPr/>
            </a:pPr>
            <a:r>
              <a:rPr kumimoji="0" lang="en-US" sz="22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Times New Roman" panose="02020603050405020304" pitchFamily="18" charset="0"/>
                <a:cs typeface="Times New Roman" panose="02020603050405020304" pitchFamily="18" charset="0"/>
              </a:rPr>
              <a:t>New Construction/Acquisition		Renovation and Remodeling</a:t>
            </a:r>
          </a:p>
          <a:p>
            <a:pPr marL="365760" marR="0" lvl="0" indent="0" algn="l" defTabSz="914400" rtl="0" eaLnBrk="1" fontAlgn="auto" latinLnBrk="0" hangingPunct="1">
              <a:lnSpc>
                <a:spcPct val="100000"/>
              </a:lnSpc>
              <a:spcBef>
                <a:spcPts val="0"/>
              </a:spcBef>
              <a:spcAft>
                <a:spcPts val="0"/>
              </a:spcAft>
              <a:buClrTx/>
              <a:buSzTx/>
              <a:buFontTx/>
              <a:buNone/>
              <a:tabLst>
                <a:tab pos="2286000" algn="l"/>
                <a:tab pos="2514600" algn="l"/>
              </a:tabLst>
              <a:defRPr/>
            </a:pPr>
            <a:r>
              <a:rPr kumimoji="0" lang="en-US" sz="22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Times New Roman" panose="02020603050405020304" pitchFamily="18" charset="0"/>
                <a:cs typeface="Times New Roman" panose="02020603050405020304" pitchFamily="18" charset="0"/>
              </a:rPr>
              <a:t>Major Capital Equipment			Deferred Maintenance/Facilities Renewal</a:t>
            </a:r>
            <a:endParaRPr kumimoji="0" lang="en-US" sz="22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Times New Roman" panose="02020603050405020304" pitchFamily="18" charset="0"/>
              <a:cs typeface="+mn-cs"/>
            </a:endParaRPr>
          </a:p>
          <a:p>
            <a:pPr marL="365760" marR="0" lvl="0" indent="0" algn="l" defTabSz="914400" rtl="0" eaLnBrk="1" fontAlgn="auto" latinLnBrk="0" hangingPunct="1">
              <a:lnSpc>
                <a:spcPct val="100000"/>
              </a:lnSpc>
              <a:spcBef>
                <a:spcPts val="0"/>
              </a:spcBef>
              <a:spcAft>
                <a:spcPts val="0"/>
              </a:spcAft>
              <a:buClrTx/>
              <a:buSzTx/>
              <a:buFontTx/>
              <a:buNone/>
              <a:tabLst>
                <a:tab pos="2286000" algn="l"/>
                <a:tab pos="2514600" algn="l"/>
              </a:tabLst>
              <a:defRPr/>
            </a:pPr>
            <a:endParaRPr kumimoji="0" lang="en-US" sz="22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365760" marR="0" lvl="0" indent="0" algn="l" defTabSz="914400" rtl="0" eaLnBrk="1" fontAlgn="auto" latinLnBrk="0" hangingPunct="1">
              <a:lnSpc>
                <a:spcPct val="100000"/>
              </a:lnSpc>
              <a:spcBef>
                <a:spcPts val="0"/>
              </a:spcBef>
              <a:spcAft>
                <a:spcPts val="0"/>
              </a:spcAft>
              <a:buClrTx/>
              <a:buSzTx/>
              <a:buFontTx/>
              <a:buNone/>
              <a:tabLst>
                <a:tab pos="2286000" algn="l"/>
                <a:tab pos="2514600" algn="l"/>
              </a:tabLst>
              <a:defRPr/>
            </a:pPr>
            <a:endParaRPr kumimoji="0" lang="en-US" sz="22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686374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76376" y="613381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srgbClr val="46464A">
                  <a:lumMod val="60000"/>
                  <a:lumOff val="40000"/>
                </a:srgbClr>
              </a:solidFill>
              <a:effectLst/>
              <a:uLnTx/>
              <a:uFillTx/>
              <a:latin typeface="Calibri" panose="020F0502020204030204"/>
              <a:ea typeface="+mn-ea"/>
              <a:cs typeface="+mn-cs"/>
            </a:endParaRPr>
          </a:p>
        </p:txBody>
      </p:sp>
      <p:sp>
        <p:nvSpPr>
          <p:cNvPr id="3" name="Rectangle 2"/>
          <p:cNvSpPr/>
          <p:nvPr/>
        </p:nvSpPr>
        <p:spPr>
          <a:xfrm>
            <a:off x="551999" y="1366333"/>
            <a:ext cx="11301650" cy="16773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9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colleges and universities are requesting a total of $2.29 billion.</a:t>
            </a:r>
          </a:p>
          <a:p>
            <a:pPr marL="0" marR="0" lvl="0" indent="0" algn="l" defTabSz="914400" rtl="0" eaLnBrk="1" fontAlgn="auto" latinLnBrk="0" hangingPunct="1">
              <a:lnSpc>
                <a:spcPct val="100000"/>
              </a:lnSpc>
              <a:spcBef>
                <a:spcPts val="0"/>
              </a:spcBef>
              <a:spcAft>
                <a:spcPts val="9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37% of this total or over $858 million is requested from the Education Trust Fund.</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72% of this funding is for new construction, and 24% is for deferred maintenance or remodeling of current structures.</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3048000" y="274003"/>
            <a:ext cx="6096000" cy="954107"/>
          </a:xfrm>
          <a:prstGeom prst="rect">
            <a:avLst/>
          </a:prstGeom>
        </p:spPr>
        <p:txBody>
          <a:bodyPr>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rPr>
              <a:t>Immediate</a:t>
            </a:r>
            <a:r>
              <a:rPr kumimoji="0" lang="en-US" sz="28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mn-cs"/>
              </a:rPr>
              <a:t> </a:t>
            </a:r>
            <a:r>
              <a:rPr kumimoji="0" lang="en-US" sz="28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rPr>
              <a:t>Capital Projects Requests </a:t>
            </a:r>
          </a:p>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rPr>
              <a:t>FY 2023-2024</a:t>
            </a:r>
          </a:p>
        </p:txBody>
      </p:sp>
      <p:sp>
        <p:nvSpPr>
          <p:cNvPr id="17" name="Rectangle 16">
            <a:extLst>
              <a:ext uri="{FF2B5EF4-FFF2-40B4-BE49-F238E27FC236}">
                <a16:creationId xmlns:a16="http://schemas.microsoft.com/office/drawing/2014/main" id="{CEFC01ED-8E3F-4AA0-8F46-A27853164EC1}"/>
              </a:ext>
            </a:extLst>
          </p:cNvPr>
          <p:cNvSpPr/>
          <p:nvPr/>
        </p:nvSpPr>
        <p:spPr>
          <a:xfrm>
            <a:off x="2606467" y="3531415"/>
            <a:ext cx="991312"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AAC4BFC-34C6-44BB-888E-B6E856BAA861}"/>
              </a:ext>
            </a:extLst>
          </p:cNvPr>
          <p:cNvPicPr>
            <a:picLocks noChangeAspect="1"/>
          </p:cNvPicPr>
          <p:nvPr/>
        </p:nvPicPr>
        <p:blipFill>
          <a:blip r:embed="rId2"/>
          <a:stretch>
            <a:fillRect/>
          </a:stretch>
        </p:blipFill>
        <p:spPr>
          <a:xfrm>
            <a:off x="6202824" y="2676986"/>
            <a:ext cx="5544001" cy="3787486"/>
          </a:xfrm>
          <a:prstGeom prst="rect">
            <a:avLst/>
          </a:prstGeom>
        </p:spPr>
      </p:pic>
      <p:pic>
        <p:nvPicPr>
          <p:cNvPr id="11" name="Picture 10">
            <a:extLst>
              <a:ext uri="{FF2B5EF4-FFF2-40B4-BE49-F238E27FC236}">
                <a16:creationId xmlns:a16="http://schemas.microsoft.com/office/drawing/2014/main" id="{462BAA84-54D4-4FCD-8C3F-7B889B31E5D2}"/>
              </a:ext>
            </a:extLst>
          </p:cNvPr>
          <p:cNvPicPr>
            <a:picLocks noChangeAspect="1"/>
          </p:cNvPicPr>
          <p:nvPr/>
        </p:nvPicPr>
        <p:blipFill>
          <a:blip r:embed="rId3"/>
          <a:stretch>
            <a:fillRect/>
          </a:stretch>
        </p:blipFill>
        <p:spPr>
          <a:xfrm>
            <a:off x="581962" y="2695021"/>
            <a:ext cx="5514038" cy="3769451"/>
          </a:xfrm>
          <a:prstGeom prst="rect">
            <a:avLst/>
          </a:prstGeom>
        </p:spPr>
      </p:pic>
    </p:spTree>
    <p:extLst>
      <p:ext uri="{BB962C8B-B14F-4D97-AF65-F5344CB8AC3E}">
        <p14:creationId xmlns:p14="http://schemas.microsoft.com/office/powerpoint/2010/main" val="76828161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srgbClr val="46464A">
                  <a:lumMod val="60000"/>
                  <a:lumOff val="40000"/>
                </a:srgbClr>
              </a:solidFill>
              <a:effectLst/>
              <a:uLnTx/>
              <a:uFillTx/>
              <a:latin typeface="Calibri" panose="020F0502020204030204"/>
              <a:ea typeface="+mn-ea"/>
              <a:cs typeface="+mn-cs"/>
            </a:endParaRPr>
          </a:p>
        </p:txBody>
      </p:sp>
      <p:sp>
        <p:nvSpPr>
          <p:cNvPr id="3" name="Rectangle 2"/>
          <p:cNvSpPr/>
          <p:nvPr/>
        </p:nvSpPr>
        <p:spPr>
          <a:xfrm>
            <a:off x="472968" y="1059471"/>
            <a:ext cx="11375471" cy="20774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For the five-year period that this report covers:</a:t>
            </a:r>
          </a:p>
          <a:p>
            <a:pPr marL="61722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Institutions project that $6.1 billion will be needed for proposed projects. This includes $2.2 billion for deferred maintenance or remodeling of current structures. </a:t>
            </a:r>
          </a:p>
          <a:p>
            <a:pPr marL="61722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Institutions project that 62% or $3.77 billion of this total will be provided by the Education Trust Fund or other State-related funds.</a:t>
            </a:r>
          </a:p>
          <a:p>
            <a:pPr marL="27432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4" name="Rectangle 3"/>
          <p:cNvSpPr/>
          <p:nvPr/>
        </p:nvSpPr>
        <p:spPr>
          <a:xfrm>
            <a:off x="662728" y="133487"/>
            <a:ext cx="11023135" cy="954107"/>
          </a:xfrm>
          <a:prstGeom prst="rect">
            <a:avLst/>
          </a:prstGeom>
        </p:spPr>
        <p:txBody>
          <a:bodyPr wrap="square">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rPr>
              <a:t>Total Five-Year Capital Projects Requests </a:t>
            </a:r>
          </a:p>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rPr>
              <a:t>FY 2023-2024 – FY 2027-2028</a:t>
            </a:r>
          </a:p>
        </p:txBody>
      </p:sp>
      <p:pic>
        <p:nvPicPr>
          <p:cNvPr id="7" name="Picture 6">
            <a:extLst>
              <a:ext uri="{FF2B5EF4-FFF2-40B4-BE49-F238E27FC236}">
                <a16:creationId xmlns:a16="http://schemas.microsoft.com/office/drawing/2014/main" id="{420E1F46-2326-48BA-BC97-4D8CE68E1064}"/>
              </a:ext>
            </a:extLst>
          </p:cNvPr>
          <p:cNvPicPr>
            <a:picLocks noChangeAspect="1"/>
          </p:cNvPicPr>
          <p:nvPr/>
        </p:nvPicPr>
        <p:blipFill>
          <a:blip r:embed="rId2"/>
          <a:stretch>
            <a:fillRect/>
          </a:stretch>
        </p:blipFill>
        <p:spPr>
          <a:xfrm>
            <a:off x="472968" y="2811861"/>
            <a:ext cx="5525158" cy="3779592"/>
          </a:xfrm>
          <a:prstGeom prst="rect">
            <a:avLst/>
          </a:prstGeom>
        </p:spPr>
      </p:pic>
      <p:pic>
        <p:nvPicPr>
          <p:cNvPr id="10" name="Picture 9">
            <a:extLst>
              <a:ext uri="{FF2B5EF4-FFF2-40B4-BE49-F238E27FC236}">
                <a16:creationId xmlns:a16="http://schemas.microsoft.com/office/drawing/2014/main" id="{B66C848F-8E79-4277-8DEB-F6FC76980460}"/>
              </a:ext>
            </a:extLst>
          </p:cNvPr>
          <p:cNvPicPr>
            <a:picLocks noChangeAspect="1"/>
          </p:cNvPicPr>
          <p:nvPr/>
        </p:nvPicPr>
        <p:blipFill>
          <a:blip r:embed="rId3"/>
          <a:stretch>
            <a:fillRect/>
          </a:stretch>
        </p:blipFill>
        <p:spPr>
          <a:xfrm>
            <a:off x="6160704" y="2808683"/>
            <a:ext cx="5525159" cy="3784952"/>
          </a:xfrm>
          <a:prstGeom prst="rect">
            <a:avLst/>
          </a:prstGeom>
        </p:spPr>
      </p:pic>
    </p:spTree>
    <p:extLst>
      <p:ext uri="{BB962C8B-B14F-4D97-AF65-F5344CB8AC3E}">
        <p14:creationId xmlns:p14="http://schemas.microsoft.com/office/powerpoint/2010/main" val="114880525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C01845-8697-4B3C-AE2C-48B2710BFC1B}"/>
              </a:ext>
            </a:extLst>
          </p:cNvPr>
          <p:cNvSpPr/>
          <p:nvPr/>
        </p:nvSpPr>
        <p:spPr>
          <a:xfrm>
            <a:off x="96329" y="138348"/>
            <a:ext cx="11999342" cy="954107"/>
          </a:xfrm>
          <a:prstGeom prst="rect">
            <a:avLst/>
          </a:prstGeom>
        </p:spPr>
        <p:txBody>
          <a:bodyPr wrap="square">
            <a:spAutoFit/>
          </a:bodyPr>
          <a:lstStyle/>
          <a:p>
            <a:pPr lvl="0" indent="457200" algn="ctr"/>
            <a:r>
              <a:rPr lang="en-US" sz="2800" b="1" dirty="0">
                <a:solidFill>
                  <a:srgbClr val="0070C0"/>
                </a:solidFill>
                <a:latin typeface="Calibri" panose="020F0502020204030204" pitchFamily="34" charset="0"/>
                <a:ea typeface="Calibri" panose="020F0502020204030204" pitchFamily="34" charset="0"/>
              </a:rPr>
              <a:t>Physical Plant by year of Construction, Gross Square Feed (GSF)</a:t>
            </a:r>
          </a:p>
          <a:p>
            <a:pPr lvl="0" indent="457200" algn="ctr"/>
            <a:r>
              <a:rPr lang="en-US" sz="2800" b="1" dirty="0">
                <a:solidFill>
                  <a:srgbClr val="0070C0"/>
                </a:solidFill>
                <a:latin typeface="Calibri" panose="020F0502020204030204" pitchFamily="34" charset="0"/>
                <a:ea typeface="Calibri" panose="020F0502020204030204" pitchFamily="34" charset="0"/>
              </a:rPr>
              <a:t>Alabama Public Colleges and Universities, 1810-2022</a:t>
            </a:r>
          </a:p>
        </p:txBody>
      </p:sp>
      <p:pic>
        <p:nvPicPr>
          <p:cNvPr id="3" name="Picture 2">
            <a:extLst>
              <a:ext uri="{FF2B5EF4-FFF2-40B4-BE49-F238E27FC236}">
                <a16:creationId xmlns:a16="http://schemas.microsoft.com/office/drawing/2014/main" id="{231CEE28-A9EC-4584-A3A1-8C0857A3002D}"/>
              </a:ext>
            </a:extLst>
          </p:cNvPr>
          <p:cNvPicPr>
            <a:picLocks noChangeAspect="1"/>
          </p:cNvPicPr>
          <p:nvPr/>
        </p:nvPicPr>
        <p:blipFill>
          <a:blip r:embed="rId2"/>
          <a:stretch>
            <a:fillRect/>
          </a:stretch>
        </p:blipFill>
        <p:spPr>
          <a:xfrm>
            <a:off x="174696" y="1061779"/>
            <a:ext cx="8250521" cy="5796221"/>
          </a:xfrm>
          <a:prstGeom prst="rect">
            <a:avLst/>
          </a:prstGeom>
        </p:spPr>
      </p:pic>
      <p:sp>
        <p:nvSpPr>
          <p:cNvPr id="4" name="Rectangle 3">
            <a:extLst>
              <a:ext uri="{FF2B5EF4-FFF2-40B4-BE49-F238E27FC236}">
                <a16:creationId xmlns:a16="http://schemas.microsoft.com/office/drawing/2014/main" id="{114521CD-DF37-49B4-9361-E7E378FE239F}"/>
              </a:ext>
            </a:extLst>
          </p:cNvPr>
          <p:cNvSpPr/>
          <p:nvPr/>
        </p:nvSpPr>
        <p:spPr>
          <a:xfrm>
            <a:off x="250166" y="5020574"/>
            <a:ext cx="8096684" cy="621101"/>
          </a:xfrm>
          <a:prstGeom prst="rect">
            <a:avLst/>
          </a:prstGeom>
          <a:solidFill>
            <a:srgbClr val="C00000">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peech Bubble: Rectangle 7">
            <a:extLst>
              <a:ext uri="{FF2B5EF4-FFF2-40B4-BE49-F238E27FC236}">
                <a16:creationId xmlns:a16="http://schemas.microsoft.com/office/drawing/2014/main" id="{111B72A0-9FD5-47BA-BFF1-C501C2EE3FE4}"/>
              </a:ext>
            </a:extLst>
          </p:cNvPr>
          <p:cNvSpPr/>
          <p:nvPr/>
        </p:nvSpPr>
        <p:spPr>
          <a:xfrm>
            <a:off x="8796916" y="3104578"/>
            <a:ext cx="2927055" cy="3287596"/>
          </a:xfrm>
          <a:prstGeom prst="wedgeRectCallout">
            <a:avLst>
              <a:gd name="adj1" fmla="val -66128"/>
              <a:gd name="adj2" fmla="val 18183"/>
            </a:avLst>
          </a:prstGeom>
          <a:solidFill>
            <a:srgbClr val="C00000">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700" dirty="0">
                <a:solidFill>
                  <a:schemeClr val="tx1"/>
                </a:solidFill>
              </a:rPr>
              <a:t>Almost 38% of the square footage currently used by the public colleges and universities in Alabama was constructed between 1960 and 1989.</a:t>
            </a:r>
          </a:p>
          <a:p>
            <a:endParaRPr lang="en-US" sz="1700" dirty="0">
              <a:solidFill>
                <a:schemeClr val="tx1"/>
              </a:solidFill>
            </a:endParaRPr>
          </a:p>
          <a:p>
            <a:r>
              <a:rPr lang="en-US" sz="1700" dirty="0">
                <a:solidFill>
                  <a:schemeClr val="tx1"/>
                </a:solidFill>
              </a:rPr>
              <a:t>The newest of these facilities have over thirty years of use and the oldest are 62 years old, which is beyond the “useful life” of major building components.  </a:t>
            </a:r>
          </a:p>
        </p:txBody>
      </p:sp>
      <p:sp>
        <p:nvSpPr>
          <p:cNvPr id="9" name="Rectangle 8">
            <a:extLst>
              <a:ext uri="{FF2B5EF4-FFF2-40B4-BE49-F238E27FC236}">
                <a16:creationId xmlns:a16="http://schemas.microsoft.com/office/drawing/2014/main" id="{5DD53C69-9E57-43F9-A08D-46F086F81E0D}"/>
              </a:ext>
            </a:extLst>
          </p:cNvPr>
          <p:cNvSpPr/>
          <p:nvPr/>
        </p:nvSpPr>
        <p:spPr>
          <a:xfrm>
            <a:off x="8646895" y="3188718"/>
            <a:ext cx="3294939" cy="338554"/>
          </a:xfrm>
          <a:prstGeom prst="rect">
            <a:avLst/>
          </a:prstGeom>
        </p:spPr>
        <p:txBody>
          <a:bodyPr wrap="square">
            <a:spAutoFit/>
          </a:bodyPr>
          <a:lstStyle/>
          <a:p>
            <a:pPr>
              <a:tabLst>
                <a:tab pos="2286000" algn="l"/>
                <a:tab pos="2514600" algn="l"/>
              </a:tabLst>
            </a:pPr>
            <a:endParaRPr lang="en-US" sz="1600" dirty="0">
              <a:effectLst/>
              <a:latin typeface="Times New Roman" panose="02020603050405020304" pitchFamily="18" charset="0"/>
              <a:ea typeface="Times New Roman" panose="02020603050405020304" pitchFamily="18" charset="0"/>
            </a:endParaRPr>
          </a:p>
        </p:txBody>
      </p:sp>
      <p:sp>
        <p:nvSpPr>
          <p:cNvPr id="10" name="Rectangle 9">
            <a:extLst>
              <a:ext uri="{FF2B5EF4-FFF2-40B4-BE49-F238E27FC236}">
                <a16:creationId xmlns:a16="http://schemas.microsoft.com/office/drawing/2014/main" id="{67FA6A35-8962-45E3-9C19-30A1A06B7C0D}"/>
              </a:ext>
            </a:extLst>
          </p:cNvPr>
          <p:cNvSpPr/>
          <p:nvPr/>
        </p:nvSpPr>
        <p:spPr>
          <a:xfrm>
            <a:off x="174696" y="2015886"/>
            <a:ext cx="8096684" cy="2976114"/>
          </a:xfrm>
          <a:prstGeom prst="rect">
            <a:avLst/>
          </a:prstGeom>
          <a:solidFill>
            <a:srgbClr val="5B9BD5">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10">
            <a:extLst>
              <a:ext uri="{FF2B5EF4-FFF2-40B4-BE49-F238E27FC236}">
                <a16:creationId xmlns:a16="http://schemas.microsoft.com/office/drawing/2014/main" id="{FD0819C3-5110-4FF3-B6A5-C69ECA2219A4}"/>
              </a:ext>
            </a:extLst>
          </p:cNvPr>
          <p:cNvSpPr/>
          <p:nvPr/>
        </p:nvSpPr>
        <p:spPr>
          <a:xfrm>
            <a:off x="8796915" y="1664899"/>
            <a:ext cx="2927055" cy="1306354"/>
          </a:xfrm>
          <a:prstGeom prst="wedgeRectCallout">
            <a:avLst>
              <a:gd name="adj1" fmla="val -66289"/>
              <a:gd name="adj2" fmla="val 19525"/>
            </a:avLst>
          </a:prstGeom>
          <a:solidFill>
            <a:srgbClr val="5B9BD5">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tx1"/>
                </a:solidFill>
              </a:rPr>
              <a:t>An additional 13.2% of the space in use for Alabama’s Higher Education was constructed prior to 1960. </a:t>
            </a:r>
          </a:p>
        </p:txBody>
      </p:sp>
    </p:spTree>
    <p:extLst>
      <p:ext uri="{BB962C8B-B14F-4D97-AF65-F5344CB8AC3E}">
        <p14:creationId xmlns:p14="http://schemas.microsoft.com/office/powerpoint/2010/main" val="256016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animBg="1"/>
      <p:bldP spid="11"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42962" y="842281"/>
            <a:ext cx="10574455" cy="36933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State of Alabama does not provide regular funding for capital projects for education; this is true for K-12 as well as Postsecondary Education.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institutions in Alabama are allowed to float their own bond issues.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two- and four-year institutions currently have approximately </a:t>
            </a:r>
            <a:r>
              <a:rPr kumimoji="0" lang="en-US" sz="2400" b="1" i="0" u="sng" strike="noStrike" kern="1200" cap="none" spc="0" normalizeH="0" baseline="0" noProof="0" dirty="0">
                <a:ln>
                  <a:noFill/>
                </a:ln>
                <a:solidFill>
                  <a:srgbClr val="00B050"/>
                </a:solidFill>
                <a:effectLst/>
                <a:uLnTx/>
                <a:uFillTx/>
                <a:latin typeface="Calibri" panose="020F0502020204030204"/>
                <a:ea typeface="+mn-ea"/>
                <a:cs typeface="+mn-cs"/>
              </a:rPr>
              <a:t>$4.18 billion</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 bonds outstanding.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institutions paid approximately </a:t>
            </a:r>
            <a:r>
              <a:rPr kumimoji="0" lang="en-US" sz="2400" b="1" i="0" u="sng" strike="noStrike" kern="1200" cap="none" spc="0" normalizeH="0" baseline="0" noProof="0" dirty="0">
                <a:ln>
                  <a:noFill/>
                </a:ln>
                <a:solidFill>
                  <a:srgbClr val="00B050"/>
                </a:solidFill>
                <a:effectLst/>
                <a:uLnTx/>
                <a:uFillTx/>
                <a:latin typeface="Calibri" panose="020F0502020204030204"/>
                <a:ea typeface="+mn-ea"/>
                <a:cs typeface="+mn-cs"/>
              </a:rPr>
              <a:t>$533.3 million</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 debt service in the last fiscal year to pay these bonds off.  (</a:t>
            </a:r>
            <a:r>
              <a:rPr kumimoji="0" lang="en-US" sz="2400" b="1" i="0" u="sng" strike="noStrike" kern="1200" cap="none" spc="0" normalizeH="0" baseline="0" noProof="0" dirty="0">
                <a:ln>
                  <a:noFill/>
                </a:ln>
                <a:solidFill>
                  <a:srgbClr val="00B050"/>
                </a:solidFill>
                <a:effectLst/>
                <a:uLnTx/>
                <a:uFillTx/>
                <a:latin typeface="Calibri" panose="020F0502020204030204"/>
                <a:ea typeface="+mn-ea"/>
                <a:cs typeface="+mn-cs"/>
              </a:rPr>
              <a:t>$25.6M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-2YR / </a:t>
            </a:r>
            <a:r>
              <a:rPr kumimoji="0" lang="en-US" sz="2400" b="1" i="0" u="sng" strike="noStrike" kern="1200" cap="none" spc="0" normalizeH="0" baseline="0" noProof="0" dirty="0">
                <a:ln>
                  <a:noFill/>
                </a:ln>
                <a:solidFill>
                  <a:srgbClr val="00B050"/>
                </a:solidFill>
                <a:effectLst/>
                <a:uLnTx/>
                <a:uFillTx/>
                <a:latin typeface="Calibri" panose="020F0502020204030204"/>
                <a:ea typeface="+mn-ea"/>
                <a:cs typeface="+mn-cs"/>
              </a:rPr>
              <a:t>$507.7M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-4YR)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Institutions commonly use tuition and student fees as a Source of Funds for Debt Service.</a:t>
            </a:r>
          </a:p>
        </p:txBody>
      </p:sp>
      <p:sp>
        <p:nvSpPr>
          <p:cNvPr id="2" name="TextBox 1"/>
          <p:cNvSpPr txBox="1"/>
          <p:nvPr/>
        </p:nvSpPr>
        <p:spPr>
          <a:xfrm>
            <a:off x="3095347" y="403339"/>
            <a:ext cx="600130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solidFill>
                <a:effectLst/>
                <a:uLnTx/>
                <a:uFillTx/>
                <a:latin typeface="Calibri" panose="020F0502020204030204"/>
                <a:ea typeface="+mn-ea"/>
                <a:cs typeface="+mn-cs"/>
              </a:rPr>
              <a:t>Bond Issues and Debt Service</a:t>
            </a:r>
          </a:p>
        </p:txBody>
      </p:sp>
      <p:pic>
        <p:nvPicPr>
          <p:cNvPr id="6" name="Picture 5">
            <a:extLst>
              <a:ext uri="{FF2B5EF4-FFF2-40B4-BE49-F238E27FC236}">
                <a16:creationId xmlns:a16="http://schemas.microsoft.com/office/drawing/2014/main" id="{F02D9A1F-5BD4-43EF-BDE7-7ACA6F87CCB7}"/>
              </a:ext>
            </a:extLst>
          </p:cNvPr>
          <p:cNvPicPr>
            <a:picLocks noChangeAspect="1"/>
          </p:cNvPicPr>
          <p:nvPr/>
        </p:nvPicPr>
        <p:blipFill>
          <a:blip r:embed="rId2"/>
          <a:stretch>
            <a:fillRect/>
          </a:stretch>
        </p:blipFill>
        <p:spPr>
          <a:xfrm>
            <a:off x="348013" y="209725"/>
            <a:ext cx="1114112" cy="989901"/>
          </a:xfrm>
          <a:prstGeom prst="rect">
            <a:avLst/>
          </a:prstGeom>
        </p:spPr>
      </p:pic>
      <p:pic>
        <p:nvPicPr>
          <p:cNvPr id="7" name="Picture 6">
            <a:extLst>
              <a:ext uri="{FF2B5EF4-FFF2-40B4-BE49-F238E27FC236}">
                <a16:creationId xmlns:a16="http://schemas.microsoft.com/office/drawing/2014/main" id="{EB1A0974-73C9-441A-8244-10C8C8EADD5D}"/>
              </a:ext>
            </a:extLst>
          </p:cNvPr>
          <p:cNvPicPr>
            <a:picLocks noChangeAspect="1"/>
          </p:cNvPicPr>
          <p:nvPr/>
        </p:nvPicPr>
        <p:blipFill>
          <a:blip r:embed="rId2"/>
          <a:stretch>
            <a:fillRect/>
          </a:stretch>
        </p:blipFill>
        <p:spPr>
          <a:xfrm>
            <a:off x="10803387" y="209724"/>
            <a:ext cx="965924" cy="989901"/>
          </a:xfrm>
          <a:prstGeom prst="rect">
            <a:avLst/>
          </a:prstGeom>
        </p:spPr>
      </p:pic>
      <p:pic>
        <p:nvPicPr>
          <p:cNvPr id="8" name="Picture 7">
            <a:extLst>
              <a:ext uri="{FF2B5EF4-FFF2-40B4-BE49-F238E27FC236}">
                <a16:creationId xmlns:a16="http://schemas.microsoft.com/office/drawing/2014/main" id="{6107DFCD-40B7-4308-A4D0-8A40C2AE7E92}"/>
              </a:ext>
            </a:extLst>
          </p:cNvPr>
          <p:cNvPicPr>
            <a:picLocks noChangeAspect="1"/>
          </p:cNvPicPr>
          <p:nvPr/>
        </p:nvPicPr>
        <p:blipFill>
          <a:blip r:embed="rId3"/>
          <a:stretch>
            <a:fillRect/>
          </a:stretch>
        </p:blipFill>
        <p:spPr>
          <a:xfrm>
            <a:off x="4857226" y="4535600"/>
            <a:ext cx="2130803" cy="1888420"/>
          </a:xfrm>
          <a:prstGeom prst="rect">
            <a:avLst/>
          </a:prstGeom>
        </p:spPr>
      </p:pic>
    </p:spTree>
    <p:extLst>
      <p:ext uri="{BB962C8B-B14F-4D97-AF65-F5344CB8AC3E}">
        <p14:creationId xmlns:p14="http://schemas.microsoft.com/office/powerpoint/2010/main" val="274000252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TM03090434[[fn=Wood Type]]</Template>
  <TotalTime>42007</TotalTime>
  <Words>7675</Words>
  <Application>Microsoft Office PowerPoint</Application>
  <PresentationFormat>Widescreen</PresentationFormat>
  <Paragraphs>740</Paragraphs>
  <Slides>127</Slides>
  <Notes>51</Notes>
  <HiddenSlides>0</HiddenSlides>
  <MMClips>1</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127</vt:i4>
      </vt:variant>
    </vt:vector>
  </HeadingPairs>
  <TitlesOfParts>
    <vt:vector size="143" baseType="lpstr">
      <vt:lpstr>Arial</vt:lpstr>
      <vt:lpstr>Arial Black</vt:lpstr>
      <vt:lpstr>Calibri</vt:lpstr>
      <vt:lpstr>Calibri Light</vt:lpstr>
      <vt:lpstr>Courier New</vt:lpstr>
      <vt:lpstr>Times New Roman</vt:lpstr>
      <vt:lpstr>Tw Cen MT</vt:lpstr>
      <vt:lpstr>var(--heading-font-family)</vt:lpstr>
      <vt:lpstr>Wingdings</vt:lpstr>
      <vt:lpstr>Office Theme</vt:lpstr>
      <vt:lpstr>1_Office Theme</vt:lpstr>
      <vt:lpstr>2_Office Theme</vt:lpstr>
      <vt:lpstr>3_Office Theme</vt:lpstr>
      <vt:lpstr>4_Office Theme</vt:lpstr>
      <vt:lpstr>5_Office Theme</vt:lpstr>
      <vt:lpstr>6_Office Theme</vt:lpstr>
      <vt:lpstr>Alabama Commission on Higher Education  </vt:lpstr>
      <vt:lpstr>PowerPoint Presentation</vt:lpstr>
      <vt:lpstr>PowerPoint Presentation</vt:lpstr>
      <vt:lpstr>PowerPoint Presentation</vt:lpstr>
      <vt:lpstr>IV.   CONSIDERATION OF MINUTES</vt:lpstr>
      <vt:lpstr>PowerPoint Presentation</vt:lpstr>
      <vt:lpstr>PowerPoint Presentation</vt:lpstr>
      <vt:lpstr>PowerPoint Presentation</vt:lpstr>
      <vt:lpstr>PowerPoint Presentation</vt:lpstr>
      <vt:lpstr>PowerPoint Presentation</vt:lpstr>
      <vt:lpstr>PowerPoint Presentation</vt:lpstr>
      <vt:lpstr>Mark J. Drozdowski, (2022) “7 Challenges Threatening the Future of Higher Education.” Bestcolleges.com </vt:lpstr>
      <vt:lpstr>FAFSA Completion </vt:lpstr>
      <vt:lpstr>PowerPoint Presentation</vt:lpstr>
      <vt:lpstr>PowerPoint Presentation</vt:lpstr>
      <vt:lpstr>Outreach to communities related to workforce</vt:lpstr>
      <vt:lpstr>PowerPoint Presentation</vt:lpstr>
      <vt:lpstr>PowerPoint Presentation</vt:lpstr>
      <vt:lpstr>PowerPoint Presentation</vt:lpstr>
      <vt:lpstr>PowerPoint Presentation</vt:lpstr>
      <vt:lpstr>What Staff do when they aren’t working</vt:lpstr>
      <vt:lpstr>PowerPoint Presentation</vt:lpstr>
      <vt:lpstr>PowerPoint Presentation</vt:lpstr>
      <vt:lpstr>$20 Million National Science Foundation EPSCoR Grant:  “Future Technologies and Enabling Plasma Processes” </vt:lpstr>
      <vt:lpstr>PowerPoint Presentation</vt:lpstr>
      <vt:lpstr>My Journey as an EPSCoR Scholar</vt:lpstr>
      <vt:lpstr>My Story</vt:lpstr>
      <vt:lpstr>PowerPoint Presentation</vt:lpstr>
      <vt:lpstr>PowerPoint Presentation</vt:lpstr>
      <vt:lpstr>PowerPoint Presentation</vt:lpstr>
      <vt:lpstr>PowerPoint Presentation</vt:lpstr>
      <vt:lpstr>PowerPoint Presentation</vt:lpstr>
      <vt:lpstr>My Research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Fruit flies as a model organism</vt:lpstr>
      <vt:lpstr>Visualizing HP1 in fly chromosomes</vt:lpstr>
      <vt:lpstr>How EPSCoR makes a difference</vt:lpstr>
      <vt:lpstr>THANK YOU</vt:lpstr>
      <vt:lpstr>PowerPoint Presentation</vt:lpstr>
      <vt:lpstr>Code of Alabama, 1975, Section 16-5-12</vt:lpstr>
      <vt:lpstr>Survey Respondents</vt:lpstr>
      <vt:lpstr>Rate Importance of Commission Responsibilities (with 10 being most important)</vt:lpstr>
      <vt:lpstr>Rate Commission's Effectiveness by Responsibility (on a scale of 1 to 4)</vt:lpstr>
      <vt:lpstr>Commission's Authority and Effectiveness</vt:lpstr>
      <vt:lpstr>Impediments to Commission's Ability to Provide Leadership</vt:lpstr>
      <vt:lpstr>Commission Staff's Effectiveness (on a scale of 1 to 4)</vt:lpstr>
      <vt:lpstr>Significant Issues Facing Alabama Higher Education (on a scale of 1 to 5)</vt:lpstr>
      <vt:lpstr>Conclusions</vt:lpstr>
      <vt:lpstr>Recommendations</vt:lpstr>
      <vt:lpstr>Administrative Procedures Staff Presenter:  Dr. Robin McGill</vt:lpstr>
      <vt:lpstr>PowerPoint Presentation</vt:lpstr>
      <vt:lpstr>PowerPoint Presentation</vt:lpstr>
      <vt:lpstr>PowerPoint Presentation</vt:lpstr>
      <vt:lpstr>PowerPoint Presentation</vt:lpstr>
      <vt:lpstr>PowerPoint Presentation</vt:lpstr>
      <vt:lpstr>ACHE Highlights 2021-2022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BUDGET REQUEST SUBMISSION</vt:lpstr>
      <vt:lpstr>Alabama Commission on Higher Education FY 2023-24 Executive Budget Request</vt:lpstr>
      <vt:lpstr>New Program Requests for FY 2023-24 (1 of 3)</vt:lpstr>
      <vt:lpstr>New Program Requests for FY 2023-24 (2 of 3)</vt:lpstr>
      <vt:lpstr>New Program Requests for FY 2023-24 (3 of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FOUR-YEAR INSTITUTIONS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G.   ADJOURNMENT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ACHE</dc:creator>
  <cp:lastModifiedBy>Jim Purcell</cp:lastModifiedBy>
  <cp:revision>1650</cp:revision>
  <cp:lastPrinted>2021-09-07T20:43:40Z</cp:lastPrinted>
  <dcterms:created xsi:type="dcterms:W3CDTF">2017-08-23T13:30:03Z</dcterms:created>
  <dcterms:modified xsi:type="dcterms:W3CDTF">2022-12-09T20:13:09Z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74064600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